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407" r:id="rId2"/>
    <p:sldId id="256" r:id="rId3"/>
    <p:sldId id="257" r:id="rId4"/>
    <p:sldId id="258" r:id="rId5"/>
    <p:sldId id="260" r:id="rId6"/>
    <p:sldId id="262" r:id="rId7"/>
    <p:sldId id="427" r:id="rId8"/>
    <p:sldId id="263" r:id="rId9"/>
    <p:sldId id="264" r:id="rId10"/>
    <p:sldId id="265" r:id="rId11"/>
    <p:sldId id="266" r:id="rId12"/>
    <p:sldId id="267" r:id="rId13"/>
    <p:sldId id="271" r:id="rId14"/>
    <p:sldId id="272" r:id="rId15"/>
    <p:sldId id="273" r:id="rId16"/>
    <p:sldId id="406" r:id="rId17"/>
    <p:sldId id="270" r:id="rId18"/>
    <p:sldId id="274" r:id="rId19"/>
    <p:sldId id="275" r:id="rId20"/>
    <p:sldId id="276" r:id="rId21"/>
    <p:sldId id="280" r:id="rId22"/>
    <p:sldId id="281" r:id="rId23"/>
    <p:sldId id="282" r:id="rId24"/>
    <p:sldId id="283" r:id="rId25"/>
    <p:sldId id="284" r:id="rId26"/>
    <p:sldId id="285" r:id="rId27"/>
    <p:sldId id="286" r:id="rId28"/>
    <p:sldId id="287" r:id="rId29"/>
    <p:sldId id="288" r:id="rId30"/>
    <p:sldId id="289" r:id="rId31"/>
    <p:sldId id="290" r:id="rId32"/>
    <p:sldId id="291" r:id="rId33"/>
    <p:sldId id="292" r:id="rId34"/>
    <p:sldId id="293" r:id="rId35"/>
    <p:sldId id="294" r:id="rId36"/>
    <p:sldId id="396" r:id="rId37"/>
    <p:sldId id="397" r:id="rId38"/>
    <p:sldId id="295" r:id="rId39"/>
    <p:sldId id="296" r:id="rId40"/>
    <p:sldId id="297" r:id="rId41"/>
    <p:sldId id="298" r:id="rId42"/>
    <p:sldId id="299" r:id="rId43"/>
    <p:sldId id="300" r:id="rId44"/>
    <p:sldId id="398" r:id="rId45"/>
    <p:sldId id="301" r:id="rId46"/>
    <p:sldId id="302" r:id="rId47"/>
    <p:sldId id="303" r:id="rId48"/>
    <p:sldId id="304" r:id="rId49"/>
    <p:sldId id="305" r:id="rId50"/>
    <p:sldId id="399" r:id="rId51"/>
    <p:sldId id="403" r:id="rId52"/>
    <p:sldId id="401" r:id="rId53"/>
    <p:sldId id="307" r:id="rId54"/>
    <p:sldId id="308" r:id="rId55"/>
    <p:sldId id="309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1" r:id="rId66"/>
    <p:sldId id="322" r:id="rId67"/>
    <p:sldId id="400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3" r:id="rId78"/>
    <p:sldId id="335" r:id="rId79"/>
    <p:sldId id="336" r:id="rId80"/>
    <p:sldId id="337" r:id="rId81"/>
    <p:sldId id="339" r:id="rId82"/>
    <p:sldId id="340" r:id="rId83"/>
    <p:sldId id="341" r:id="rId84"/>
    <p:sldId id="342" r:id="rId85"/>
    <p:sldId id="343" r:id="rId86"/>
    <p:sldId id="344" r:id="rId87"/>
    <p:sldId id="345" r:id="rId88"/>
    <p:sldId id="346" r:id="rId89"/>
    <p:sldId id="347" r:id="rId90"/>
    <p:sldId id="348" r:id="rId91"/>
    <p:sldId id="349" r:id="rId92"/>
    <p:sldId id="404" r:id="rId93"/>
    <p:sldId id="405" r:id="rId94"/>
    <p:sldId id="350" r:id="rId95"/>
    <p:sldId id="353" r:id="rId96"/>
    <p:sldId id="351" r:id="rId97"/>
    <p:sldId id="352" r:id="rId98"/>
    <p:sldId id="354" r:id="rId99"/>
    <p:sldId id="355" r:id="rId100"/>
    <p:sldId id="356" r:id="rId101"/>
    <p:sldId id="357" r:id="rId102"/>
    <p:sldId id="358" r:id="rId103"/>
    <p:sldId id="359" r:id="rId104"/>
    <p:sldId id="360" r:id="rId105"/>
    <p:sldId id="361" r:id="rId106"/>
    <p:sldId id="362" r:id="rId107"/>
    <p:sldId id="408" r:id="rId108"/>
    <p:sldId id="411" r:id="rId109"/>
    <p:sldId id="410" r:id="rId110"/>
    <p:sldId id="412" r:id="rId111"/>
    <p:sldId id="413" r:id="rId112"/>
    <p:sldId id="414" r:id="rId113"/>
    <p:sldId id="415" r:id="rId114"/>
    <p:sldId id="416" r:id="rId115"/>
    <p:sldId id="417" r:id="rId116"/>
    <p:sldId id="418" r:id="rId117"/>
    <p:sldId id="419" r:id="rId118"/>
    <p:sldId id="420" r:id="rId119"/>
    <p:sldId id="421" r:id="rId120"/>
    <p:sldId id="422" r:id="rId121"/>
    <p:sldId id="423" r:id="rId122"/>
    <p:sldId id="424" r:id="rId123"/>
    <p:sldId id="425" r:id="rId124"/>
    <p:sldId id="426" r:id="rId125"/>
  </p:sldIdLst>
  <p:sldSz cx="9144000" cy="6858000" type="screen4x3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23" autoAdjust="0"/>
    <p:restoredTop sz="94660"/>
  </p:normalViewPr>
  <p:slideViewPr>
    <p:cSldViewPr>
      <p:cViewPr varScale="1">
        <p:scale>
          <a:sx n="69" d="100"/>
          <a:sy n="69" d="100"/>
        </p:scale>
        <p:origin x="1124" y="5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theme" Target="theme/theme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tableStyles" Target="tableStyle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535940" y="129841"/>
            <a:ext cx="8072119" cy="14706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12/27/2023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600" b="0" i="0">
                <a:solidFill>
                  <a:srgbClr val="675E46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800" b="1" i="0">
                <a:solidFill>
                  <a:srgbClr val="00AFEF"/>
                </a:solidFill>
                <a:latin typeface="Consolas"/>
                <a:cs typeface="Consola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12/27/2023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600" b="0" i="0">
                <a:solidFill>
                  <a:srgbClr val="675E46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36191"/>
            <a:ext cx="3657600" cy="45904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12/27/2023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600" b="0" i="0">
                <a:solidFill>
                  <a:srgbClr val="675E46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12/27/2023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12/27/2023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8458200" y="61722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0" y="685799"/>
                </a:moveTo>
                <a:lnTo>
                  <a:pt x="685800" y="685799"/>
                </a:lnTo>
                <a:lnTo>
                  <a:pt x="685800" y="0"/>
                </a:lnTo>
                <a:lnTo>
                  <a:pt x="0" y="0"/>
                </a:lnTo>
                <a:lnTo>
                  <a:pt x="0" y="685799"/>
                </a:lnTo>
                <a:close/>
              </a:path>
            </a:pathLst>
          </a:custGeom>
          <a:solidFill>
            <a:srgbClr val="675E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8458200" y="0"/>
            <a:ext cx="685800" cy="5486400"/>
          </a:xfrm>
          <a:custGeom>
            <a:avLst/>
            <a:gdLst/>
            <a:ahLst/>
            <a:cxnLst/>
            <a:rect l="l" t="t" r="r" b="b"/>
            <a:pathLst>
              <a:path w="685800" h="5486400">
                <a:moveTo>
                  <a:pt x="0" y="5486400"/>
                </a:moveTo>
                <a:lnTo>
                  <a:pt x="685800" y="5486400"/>
                </a:lnTo>
                <a:lnTo>
                  <a:pt x="685800" y="0"/>
                </a:lnTo>
                <a:lnTo>
                  <a:pt x="0" y="0"/>
                </a:lnTo>
                <a:lnTo>
                  <a:pt x="0" y="5486400"/>
                </a:lnTo>
                <a:close/>
              </a:path>
            </a:pathLst>
          </a:custGeom>
          <a:solidFill>
            <a:srgbClr val="675E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8458200" y="548639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685800" y="0"/>
                </a:moveTo>
                <a:lnTo>
                  <a:pt x="0" y="0"/>
                </a:lnTo>
                <a:lnTo>
                  <a:pt x="0" y="685800"/>
                </a:lnTo>
                <a:lnTo>
                  <a:pt x="685800" y="685800"/>
                </a:lnTo>
                <a:lnTo>
                  <a:pt x="685800" y="0"/>
                </a:lnTo>
                <a:close/>
              </a:path>
            </a:pathLst>
          </a:custGeom>
          <a:solidFill>
            <a:srgbClr val="A9A4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35940" y="467690"/>
            <a:ext cx="3989070" cy="7264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600" b="0" i="0">
                <a:solidFill>
                  <a:srgbClr val="675E46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73735" y="3048127"/>
            <a:ext cx="7545070" cy="33483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1" i="0">
                <a:solidFill>
                  <a:srgbClr val="00AFEF"/>
                </a:solidFill>
                <a:latin typeface="Consolas"/>
                <a:cs typeface="Consola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12/27/2023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7" Type="http://schemas.openxmlformats.org/officeDocument/2006/relationships/image" Target="../media/image186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5.png"/><Relationship Id="rId5" Type="http://schemas.openxmlformats.org/officeDocument/2006/relationships/image" Target="../media/image184.png"/><Relationship Id="rId4" Type="http://schemas.openxmlformats.org/officeDocument/2006/relationships/image" Target="../media/image183.png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hyperlink" Target="http://getbootstrap.com/getting-started/" TargetMode="Externa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1.png"/><Relationship Id="rId4" Type="http://schemas.openxmlformats.org/officeDocument/2006/relationships/image" Target="../media/image200.png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w3schools.com/bootstrap/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tutorialspoint.com/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18" Type="http://schemas.openxmlformats.org/officeDocument/2006/relationships/image" Target="../media/image2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17" Type="http://schemas.openxmlformats.org/officeDocument/2006/relationships/image" Target="../media/image22.png"/><Relationship Id="rId2" Type="http://schemas.openxmlformats.org/officeDocument/2006/relationships/image" Target="../media/image7.png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farreachinc.com/blog/far-reach/2014/08/14/6-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12" Type="http://schemas.openxmlformats.org/officeDocument/2006/relationships/image" Target="../media/image40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12" Type="http://schemas.openxmlformats.org/officeDocument/2006/relationships/image" Target="../media/image51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11" Type="http://schemas.openxmlformats.org/officeDocument/2006/relationships/image" Target="../media/image61.png"/><Relationship Id="rId5" Type="http://schemas.openxmlformats.org/officeDocument/2006/relationships/image" Target="../media/image55.png"/><Relationship Id="rId10" Type="http://schemas.openxmlformats.org/officeDocument/2006/relationships/image" Target="../media/image60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11" Type="http://schemas.openxmlformats.org/officeDocument/2006/relationships/image" Target="../media/image71.png"/><Relationship Id="rId5" Type="http://schemas.openxmlformats.org/officeDocument/2006/relationships/image" Target="../media/image65.png"/><Relationship Id="rId10" Type="http://schemas.openxmlformats.org/officeDocument/2006/relationships/image" Target="../media/image70.png"/><Relationship Id="rId4" Type="http://schemas.openxmlformats.org/officeDocument/2006/relationships/image" Target="../media/image64.png"/><Relationship Id="rId9" Type="http://schemas.openxmlformats.org/officeDocument/2006/relationships/image" Target="../media/image6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7" Type="http://schemas.openxmlformats.org/officeDocument/2006/relationships/hyperlink" Target="http://www.devbg.org/" TargetMode="External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7" Type="http://schemas.openxmlformats.org/officeDocument/2006/relationships/image" Target="../media/image92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8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w3schools.com/tags/tag_col.asp" TargetMode="External"/><Relationship Id="rId3" Type="http://schemas.openxmlformats.org/officeDocument/2006/relationships/hyperlink" Target="https://www.w3schools.com/tags/tag_tr.asp" TargetMode="External"/><Relationship Id="rId7" Type="http://schemas.openxmlformats.org/officeDocument/2006/relationships/hyperlink" Target="https://www.w3schools.com/tags/tag_colgroup.asp" TargetMode="External"/><Relationship Id="rId2" Type="http://schemas.openxmlformats.org/officeDocument/2006/relationships/hyperlink" Target="https://www.w3schools.com/tags/tag_table.asp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w3schools.com/tags/tag_caption.asp" TargetMode="External"/><Relationship Id="rId11" Type="http://schemas.openxmlformats.org/officeDocument/2006/relationships/hyperlink" Target="https://www.w3schools.com/tags/tag_tfoot.asp" TargetMode="External"/><Relationship Id="rId5" Type="http://schemas.openxmlformats.org/officeDocument/2006/relationships/hyperlink" Target="https://www.w3schools.com/tags/tag_td.asp" TargetMode="External"/><Relationship Id="rId10" Type="http://schemas.openxmlformats.org/officeDocument/2006/relationships/hyperlink" Target="https://www.w3schools.com/tags/tag_tbody.asp" TargetMode="External"/><Relationship Id="rId4" Type="http://schemas.openxmlformats.org/officeDocument/2006/relationships/hyperlink" Target="https://www.w3schools.com/tags/tag_th.asp" TargetMode="External"/><Relationship Id="rId9" Type="http://schemas.openxmlformats.org/officeDocument/2006/relationships/hyperlink" Target="https://www.w3schools.com/tags/tag_thead.asp" TargetMode="Externa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1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13" Type="http://schemas.openxmlformats.org/officeDocument/2006/relationships/image" Target="../media/image116.png"/><Relationship Id="rId3" Type="http://schemas.openxmlformats.org/officeDocument/2006/relationships/image" Target="../media/image106.png"/><Relationship Id="rId7" Type="http://schemas.openxmlformats.org/officeDocument/2006/relationships/image" Target="../media/image110.png"/><Relationship Id="rId12" Type="http://schemas.openxmlformats.org/officeDocument/2006/relationships/image" Target="../media/image115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png"/><Relationship Id="rId11" Type="http://schemas.openxmlformats.org/officeDocument/2006/relationships/image" Target="../media/image114.png"/><Relationship Id="rId5" Type="http://schemas.openxmlformats.org/officeDocument/2006/relationships/image" Target="../media/image108.png"/><Relationship Id="rId10" Type="http://schemas.openxmlformats.org/officeDocument/2006/relationships/image" Target="../media/image113.png"/><Relationship Id="rId4" Type="http://schemas.openxmlformats.org/officeDocument/2006/relationships/image" Target="../media/image107.png"/><Relationship Id="rId9" Type="http://schemas.openxmlformats.org/officeDocument/2006/relationships/image" Target="../media/image112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3.png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9.png"/><Relationship Id="rId4" Type="http://schemas.openxmlformats.org/officeDocument/2006/relationships/image" Target="../media/image138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5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jpe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3.org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png"/><Relationship Id="rId3" Type="http://schemas.openxmlformats.org/officeDocument/2006/relationships/image" Target="../media/image151.png"/><Relationship Id="rId7" Type="http://schemas.openxmlformats.org/officeDocument/2006/relationships/image" Target="../media/image155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4.png"/><Relationship Id="rId5" Type="http://schemas.openxmlformats.org/officeDocument/2006/relationships/image" Target="../media/image153.png"/><Relationship Id="rId4" Type="http://schemas.openxmlformats.org/officeDocument/2006/relationships/image" Target="../media/image152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jpe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3.jpeg"/><Relationship Id="rId4" Type="http://schemas.openxmlformats.org/officeDocument/2006/relationships/image" Target="../media/image162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7.png"/><Relationship Id="rId4" Type="http://schemas.openxmlformats.org/officeDocument/2006/relationships/image" Target="../media/image166.pn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1.png"/><Relationship Id="rId4" Type="http://schemas.openxmlformats.org/officeDocument/2006/relationships/image" Target="../media/image170.pn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8.png"/><Relationship Id="rId4" Type="http://schemas.openxmlformats.org/officeDocument/2006/relationships/image" Target="../media/image177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9881" y="2667000"/>
            <a:ext cx="8072119" cy="2123658"/>
          </a:xfrm>
        </p:spPr>
        <p:txBody>
          <a:bodyPr/>
          <a:lstStyle/>
          <a:p>
            <a:pPr algn="ctr"/>
            <a:r>
              <a:rPr lang="en-US" dirty="0"/>
              <a:t>UNIT-1</a:t>
            </a:r>
            <a:br>
              <a:rPr lang="en-US" dirty="0"/>
            </a:br>
            <a:r>
              <a:rPr lang="en-US" b="1" dirty="0">
                <a:solidFill>
                  <a:srgbClr val="C00000"/>
                </a:solidFill>
              </a:rPr>
              <a:t>Web Essentials and Mark-up language- HTML </a:t>
            </a:r>
            <a:endParaRPr lang="en-US" dirty="0">
              <a:solidFill>
                <a:srgbClr val="C0000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467690"/>
            <a:ext cx="4101465" cy="726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80" dirty="0"/>
              <a:t>What </a:t>
            </a:r>
            <a:r>
              <a:rPr spc="-55" dirty="0"/>
              <a:t>is</a:t>
            </a:r>
            <a:r>
              <a:rPr spc="-395" dirty="0"/>
              <a:t> </a:t>
            </a:r>
            <a:r>
              <a:rPr spc="-125" dirty="0"/>
              <a:t>Website?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50240" y="1616710"/>
            <a:ext cx="7247890" cy="176907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5080" indent="-228600" algn="just">
              <a:lnSpc>
                <a:spcPct val="100000"/>
              </a:lnSpc>
              <a:spcBef>
                <a:spcPts val="95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lang="en-US" sz="2200" spc="-5" dirty="0">
                <a:solidFill>
                  <a:srgbClr val="2E2B1F"/>
                </a:solidFill>
                <a:latin typeface="Calibri"/>
                <a:cs typeface="Calibri"/>
              </a:rPr>
              <a:t>It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 is a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collection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of </a:t>
            </a:r>
            <a:r>
              <a:rPr sz="2200" b="1" spc="-10" dirty="0">
                <a:solidFill>
                  <a:srgbClr val="2E2B1F"/>
                </a:solidFill>
                <a:latin typeface="Calibri"/>
                <a:cs typeface="Calibri"/>
              </a:rPr>
              <a:t>various pages </a:t>
            </a:r>
            <a:r>
              <a:rPr lang="en-US" sz="2200" b="1" spc="-10" dirty="0">
                <a:solidFill>
                  <a:srgbClr val="2E2B1F"/>
                </a:solidFill>
                <a:latin typeface="Calibri"/>
                <a:cs typeface="Calibri"/>
              </a:rPr>
              <a:t>linked together in meaningful way </a:t>
            </a:r>
            <a:r>
              <a:rPr lang="en-US" sz="2200" spc="-10" dirty="0">
                <a:solidFill>
                  <a:srgbClr val="2E2B1F"/>
                </a:solidFill>
                <a:latin typeface="Calibri"/>
                <a:cs typeface="Calibri"/>
              </a:rPr>
              <a:t>to describe a body of information &amp; it is </a:t>
            </a:r>
            <a:r>
              <a:rPr sz="2200" spc="-15" dirty="0">
                <a:solidFill>
                  <a:srgbClr val="2E2B1F"/>
                </a:solidFill>
                <a:latin typeface="Calibri"/>
                <a:cs typeface="Calibri"/>
              </a:rPr>
              <a:t>written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in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HTML markup 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language.</a:t>
            </a:r>
            <a:endParaRPr sz="2200" dirty="0">
              <a:latin typeface="Calibri"/>
              <a:cs typeface="Calibri"/>
            </a:endParaRPr>
          </a:p>
          <a:p>
            <a:pPr marL="241300" marR="236854" indent="-228600" algn="just">
              <a:lnSpc>
                <a:spcPct val="100000"/>
              </a:lnSpc>
              <a:spcBef>
                <a:spcPts val="530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spc="-15" dirty="0">
                <a:solidFill>
                  <a:srgbClr val="2E2B1F"/>
                </a:solidFill>
                <a:latin typeface="Calibri"/>
                <a:cs typeface="Calibri"/>
              </a:rPr>
              <a:t>Each page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available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on the </a:t>
            </a:r>
            <a:r>
              <a:rPr sz="2200" spc="-15" dirty="0">
                <a:solidFill>
                  <a:srgbClr val="2E2B1F"/>
                </a:solidFill>
                <a:latin typeface="Calibri"/>
                <a:cs typeface="Calibri"/>
              </a:rPr>
              <a:t>website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is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called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a </a:t>
            </a:r>
            <a:r>
              <a:rPr sz="2200" b="1" i="1" spc="-5" dirty="0">
                <a:solidFill>
                  <a:srgbClr val="2E2B1F"/>
                </a:solidFill>
                <a:latin typeface="Calibri"/>
                <a:cs typeface="Calibri"/>
              </a:rPr>
              <a:t>web </a:t>
            </a:r>
            <a:r>
              <a:rPr sz="2200" b="1" i="1" spc="-10" dirty="0">
                <a:solidFill>
                  <a:srgbClr val="2E2B1F"/>
                </a:solidFill>
                <a:latin typeface="Calibri"/>
                <a:cs typeface="Calibri"/>
              </a:rPr>
              <a:t>page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and  </a:t>
            </a:r>
            <a:r>
              <a:rPr sz="2200" spc="-15" dirty="0">
                <a:solidFill>
                  <a:srgbClr val="2E2B1F"/>
                </a:solidFill>
                <a:latin typeface="Calibri"/>
                <a:cs typeface="Calibri"/>
              </a:rPr>
              <a:t>first page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of </a:t>
            </a:r>
            <a:r>
              <a:rPr sz="2200" spc="-15" dirty="0">
                <a:solidFill>
                  <a:srgbClr val="2E2B1F"/>
                </a:solidFill>
                <a:latin typeface="Calibri"/>
                <a:cs typeface="Calibri"/>
              </a:rPr>
              <a:t>any website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is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called </a:t>
            </a:r>
            <a:r>
              <a:rPr sz="2200" b="1" i="1" spc="-10" dirty="0">
                <a:solidFill>
                  <a:srgbClr val="2E2B1F"/>
                </a:solidFill>
                <a:latin typeface="Calibri"/>
                <a:cs typeface="Calibri"/>
              </a:rPr>
              <a:t>home page </a:t>
            </a:r>
            <a:r>
              <a:rPr sz="2200" spc="-20" dirty="0">
                <a:solidFill>
                  <a:srgbClr val="2E2B1F"/>
                </a:solidFill>
                <a:latin typeface="Calibri"/>
                <a:cs typeface="Calibri"/>
              </a:rPr>
              <a:t>for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that</a:t>
            </a:r>
            <a:r>
              <a:rPr sz="2200" spc="18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site.</a:t>
            </a:r>
            <a:endParaRPr sz="22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467690"/>
            <a:ext cx="5400675" cy="726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80" dirty="0"/>
              <a:t>CSS </a:t>
            </a:r>
            <a:r>
              <a:rPr spc="-95" dirty="0"/>
              <a:t>Rules </a:t>
            </a:r>
            <a:r>
              <a:rPr spc="-90" dirty="0"/>
              <a:t>for </a:t>
            </a:r>
            <a:r>
              <a:rPr spc="-114" dirty="0"/>
              <a:t>Fonts</a:t>
            </a:r>
            <a:r>
              <a:rPr spc="-670" dirty="0"/>
              <a:t> </a:t>
            </a:r>
            <a:r>
              <a:rPr spc="-70" dirty="0"/>
              <a:t>(2)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50240" y="1526181"/>
            <a:ext cx="7579360" cy="4004943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241300" indent="-228600" algn="just">
              <a:lnSpc>
                <a:spcPct val="100000"/>
              </a:lnSpc>
              <a:spcBef>
                <a:spcPts val="770"/>
              </a:spcBef>
              <a:buClr>
                <a:srgbClr val="A9A47B"/>
              </a:buClr>
              <a:buFont typeface="Arial"/>
              <a:buChar char="•"/>
              <a:tabLst>
                <a:tab pos="241300" algn="l"/>
              </a:tabLst>
            </a:pPr>
            <a:r>
              <a:rPr sz="2800" spc="-10" dirty="0">
                <a:solidFill>
                  <a:srgbClr val="FFC000"/>
                </a:solidFill>
                <a:latin typeface="Consolas"/>
                <a:cs typeface="Consolas"/>
              </a:rPr>
              <a:t>font-style</a:t>
            </a:r>
            <a:r>
              <a:rPr sz="2800" spc="-835" dirty="0">
                <a:solidFill>
                  <a:srgbClr val="FFC000"/>
                </a:solidFill>
                <a:latin typeface="Consolas"/>
                <a:cs typeface="Consolas"/>
              </a:rPr>
              <a:t> </a:t>
            </a:r>
            <a:r>
              <a:rPr sz="2800" spc="-5" dirty="0">
                <a:solidFill>
                  <a:srgbClr val="FFC000"/>
                </a:solidFill>
                <a:latin typeface="Calibri"/>
                <a:cs typeface="Calibri"/>
              </a:rPr>
              <a:t>– </a:t>
            </a:r>
            <a:r>
              <a:rPr sz="2800" spc="-15" dirty="0">
                <a:solidFill>
                  <a:srgbClr val="2E2B1F"/>
                </a:solidFill>
                <a:latin typeface="Calibri"/>
                <a:cs typeface="Calibri"/>
              </a:rPr>
              <a:t>styles </a:t>
            </a:r>
            <a:r>
              <a:rPr sz="2800" spc="-5" dirty="0">
                <a:solidFill>
                  <a:srgbClr val="2E2B1F"/>
                </a:solidFill>
                <a:latin typeface="Calibri"/>
                <a:cs typeface="Calibri"/>
              </a:rPr>
              <a:t>the </a:t>
            </a:r>
            <a:r>
              <a:rPr sz="2800" spc="-30" dirty="0">
                <a:solidFill>
                  <a:srgbClr val="2E2B1F"/>
                </a:solidFill>
                <a:latin typeface="Calibri"/>
                <a:cs typeface="Calibri"/>
              </a:rPr>
              <a:t>font</a:t>
            </a:r>
            <a:endParaRPr sz="2800" dirty="0">
              <a:latin typeface="Calibri"/>
              <a:cs typeface="Calibri"/>
            </a:endParaRPr>
          </a:p>
          <a:p>
            <a:pPr marL="538480" lvl="1" indent="-229235" algn="just">
              <a:lnSpc>
                <a:spcPct val="100000"/>
              </a:lnSpc>
              <a:spcBef>
                <a:spcPts val="675"/>
              </a:spcBef>
              <a:buClr>
                <a:srgbClr val="9CBDBC"/>
              </a:buClr>
              <a:buFont typeface="Arial"/>
              <a:buChar char="•"/>
              <a:tabLst>
                <a:tab pos="539115" algn="l"/>
              </a:tabLst>
            </a:pPr>
            <a:r>
              <a:rPr sz="2800" spc="-30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Values: </a:t>
            </a:r>
            <a:r>
              <a:rPr sz="2800" spc="-5" dirty="0">
                <a:solidFill>
                  <a:srgbClr val="7030A0"/>
                </a:solidFill>
                <a:latin typeface="Consolas"/>
                <a:cs typeface="Consolas"/>
              </a:rPr>
              <a:t>normal</a:t>
            </a:r>
            <a:r>
              <a:rPr sz="2800" spc="-5" dirty="0">
                <a:solidFill>
                  <a:srgbClr val="7030A0"/>
                </a:solidFill>
                <a:latin typeface="Calibri"/>
                <a:cs typeface="Calibri"/>
              </a:rPr>
              <a:t>, </a:t>
            </a:r>
            <a:r>
              <a:rPr sz="2800" spc="-10" dirty="0">
                <a:solidFill>
                  <a:srgbClr val="7030A0"/>
                </a:solidFill>
                <a:latin typeface="Consolas"/>
                <a:cs typeface="Consolas"/>
              </a:rPr>
              <a:t>italic</a:t>
            </a:r>
            <a:r>
              <a:rPr sz="2800" spc="-10" dirty="0">
                <a:solidFill>
                  <a:srgbClr val="7030A0"/>
                </a:solidFill>
                <a:latin typeface="Calibri"/>
                <a:cs typeface="Calibri"/>
              </a:rPr>
              <a:t>,</a:t>
            </a:r>
            <a:r>
              <a:rPr sz="2800" spc="65" dirty="0">
                <a:solidFill>
                  <a:srgbClr val="7030A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7030A0"/>
                </a:solidFill>
                <a:latin typeface="Consolas"/>
                <a:cs typeface="Consolas"/>
              </a:rPr>
              <a:t>oblique</a:t>
            </a:r>
            <a:endParaRPr sz="2800" dirty="0">
              <a:solidFill>
                <a:srgbClr val="7030A0"/>
              </a:solidFill>
              <a:latin typeface="Consolas"/>
              <a:cs typeface="Consolas"/>
            </a:endParaRPr>
          </a:p>
          <a:p>
            <a:pPr marL="241300" indent="-228600" algn="just">
              <a:lnSpc>
                <a:spcPct val="100000"/>
              </a:lnSpc>
              <a:spcBef>
                <a:spcPts val="675"/>
              </a:spcBef>
              <a:buClr>
                <a:srgbClr val="A9A47B"/>
              </a:buClr>
              <a:buFont typeface="Arial"/>
              <a:buChar char="•"/>
              <a:tabLst>
                <a:tab pos="241300" algn="l"/>
              </a:tabLst>
            </a:pPr>
            <a:r>
              <a:rPr sz="2800" spc="-10" dirty="0">
                <a:solidFill>
                  <a:srgbClr val="FFC000"/>
                </a:solidFill>
                <a:latin typeface="Consolas"/>
                <a:cs typeface="Consolas"/>
              </a:rPr>
              <a:t>text-decoration</a:t>
            </a:r>
            <a:r>
              <a:rPr sz="2800" spc="-840" dirty="0">
                <a:solidFill>
                  <a:srgbClr val="FFC000"/>
                </a:solidFill>
                <a:latin typeface="Consolas"/>
                <a:cs typeface="Consolas"/>
              </a:rPr>
              <a:t> </a:t>
            </a:r>
            <a:r>
              <a:rPr sz="2800" spc="-5" dirty="0">
                <a:solidFill>
                  <a:srgbClr val="2E2B1F"/>
                </a:solidFill>
                <a:latin typeface="Calibri"/>
                <a:cs typeface="Calibri"/>
              </a:rPr>
              <a:t>– </a:t>
            </a:r>
            <a:r>
              <a:rPr sz="2800" spc="-20" dirty="0">
                <a:solidFill>
                  <a:srgbClr val="2E2B1F"/>
                </a:solidFill>
                <a:latin typeface="Calibri"/>
                <a:cs typeface="Calibri"/>
              </a:rPr>
              <a:t>decorates </a:t>
            </a:r>
            <a:r>
              <a:rPr sz="2800" spc="-5" dirty="0">
                <a:solidFill>
                  <a:srgbClr val="2E2B1F"/>
                </a:solidFill>
                <a:latin typeface="Calibri"/>
                <a:cs typeface="Calibri"/>
              </a:rPr>
              <a:t>the </a:t>
            </a:r>
            <a:r>
              <a:rPr sz="2800" spc="-20" dirty="0">
                <a:solidFill>
                  <a:srgbClr val="2E2B1F"/>
                </a:solidFill>
                <a:latin typeface="Calibri"/>
                <a:cs typeface="Calibri"/>
              </a:rPr>
              <a:t>text</a:t>
            </a:r>
            <a:endParaRPr sz="2800" dirty="0">
              <a:latin typeface="Calibri"/>
              <a:cs typeface="Calibri"/>
            </a:endParaRPr>
          </a:p>
          <a:p>
            <a:pPr marL="538480" marR="328930" lvl="1" indent="-228600" algn="just">
              <a:lnSpc>
                <a:spcPct val="100000"/>
              </a:lnSpc>
              <a:spcBef>
                <a:spcPts val="670"/>
              </a:spcBef>
              <a:buClr>
                <a:srgbClr val="9CBDBC"/>
              </a:buClr>
              <a:buFont typeface="Arial"/>
              <a:buChar char="•"/>
              <a:tabLst>
                <a:tab pos="539115" algn="l"/>
              </a:tabLst>
            </a:pPr>
            <a:r>
              <a:rPr sz="2800" spc="-25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Values:</a:t>
            </a:r>
            <a:r>
              <a:rPr lang="en-US" sz="2800" spc="-25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7030A0"/>
                </a:solidFill>
                <a:latin typeface="Consolas"/>
                <a:cs typeface="Consolas"/>
              </a:rPr>
              <a:t>none, underline, line-t</a:t>
            </a:r>
            <a:r>
              <a:rPr lang="en-US" sz="2800" spc="-5" dirty="0">
                <a:solidFill>
                  <a:srgbClr val="7030A0"/>
                </a:solidFill>
                <a:latin typeface="Consolas"/>
                <a:cs typeface="Consolas"/>
              </a:rPr>
              <a:t>h</a:t>
            </a:r>
            <a:r>
              <a:rPr sz="2800" spc="-5" dirty="0">
                <a:solidFill>
                  <a:srgbClr val="7030A0"/>
                </a:solidFill>
                <a:latin typeface="Consolas"/>
                <a:cs typeface="Consolas"/>
              </a:rPr>
              <a:t>rough,  overline, blink</a:t>
            </a:r>
          </a:p>
          <a:p>
            <a:pPr marL="241300" marR="5080" indent="-228600" algn="just">
              <a:lnSpc>
                <a:spcPts val="3350"/>
              </a:lnSpc>
              <a:spcBef>
                <a:spcPts val="795"/>
              </a:spcBef>
              <a:buClr>
                <a:srgbClr val="A9A47B"/>
              </a:buClr>
              <a:buFont typeface="Arial"/>
              <a:buChar char="•"/>
              <a:tabLst>
                <a:tab pos="241300" algn="l"/>
              </a:tabLst>
            </a:pPr>
            <a:r>
              <a:rPr sz="2800" spc="-10" dirty="0">
                <a:solidFill>
                  <a:srgbClr val="FFC000"/>
                </a:solidFill>
                <a:latin typeface="Consolas"/>
                <a:cs typeface="Consolas"/>
              </a:rPr>
              <a:t>text-align</a:t>
            </a:r>
            <a:r>
              <a:rPr sz="2800" spc="-765" dirty="0">
                <a:solidFill>
                  <a:srgbClr val="FFC000"/>
                </a:solidFill>
                <a:latin typeface="Consolas"/>
                <a:cs typeface="Consolas"/>
              </a:rPr>
              <a:t> </a:t>
            </a:r>
            <a:r>
              <a:rPr sz="2800" spc="-5" dirty="0">
                <a:solidFill>
                  <a:srgbClr val="2E2B1F"/>
                </a:solidFill>
                <a:latin typeface="Calibri"/>
                <a:cs typeface="Calibri"/>
              </a:rPr>
              <a:t>– </a:t>
            </a:r>
            <a:r>
              <a:rPr sz="2800" spc="-15" dirty="0">
                <a:solidFill>
                  <a:srgbClr val="2E2B1F"/>
                </a:solidFill>
                <a:latin typeface="Calibri"/>
                <a:cs typeface="Calibri"/>
              </a:rPr>
              <a:t>defines </a:t>
            </a:r>
            <a:r>
              <a:rPr sz="2800" spc="-5" dirty="0">
                <a:solidFill>
                  <a:srgbClr val="2E2B1F"/>
                </a:solidFill>
                <a:latin typeface="Calibri"/>
                <a:cs typeface="Calibri"/>
              </a:rPr>
              <a:t>the </a:t>
            </a:r>
            <a:r>
              <a:rPr sz="2800" spc="-10" dirty="0">
                <a:solidFill>
                  <a:srgbClr val="2E2B1F"/>
                </a:solidFill>
                <a:latin typeface="Calibri"/>
                <a:cs typeface="Calibri"/>
              </a:rPr>
              <a:t>alignment </a:t>
            </a:r>
            <a:r>
              <a:rPr sz="2800" spc="-5" dirty="0">
                <a:solidFill>
                  <a:srgbClr val="2E2B1F"/>
                </a:solidFill>
                <a:latin typeface="Calibri"/>
                <a:cs typeface="Calibri"/>
              </a:rPr>
              <a:t>of </a:t>
            </a:r>
            <a:r>
              <a:rPr sz="2800" spc="-20" dirty="0">
                <a:solidFill>
                  <a:srgbClr val="2E2B1F"/>
                </a:solidFill>
                <a:latin typeface="Calibri"/>
                <a:cs typeface="Calibri"/>
              </a:rPr>
              <a:t>text </a:t>
            </a:r>
            <a:r>
              <a:rPr sz="2800" spc="-10" dirty="0">
                <a:solidFill>
                  <a:srgbClr val="2E2B1F"/>
                </a:solidFill>
                <a:latin typeface="Calibri"/>
                <a:cs typeface="Calibri"/>
              </a:rPr>
              <a:t>or  other</a:t>
            </a:r>
            <a:r>
              <a:rPr sz="280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2E2B1F"/>
                </a:solidFill>
                <a:latin typeface="Calibri"/>
                <a:cs typeface="Calibri"/>
              </a:rPr>
              <a:t>content</a:t>
            </a:r>
            <a:endParaRPr sz="2800" dirty="0">
              <a:latin typeface="Calibri"/>
              <a:cs typeface="Calibri"/>
            </a:endParaRPr>
          </a:p>
          <a:p>
            <a:pPr marL="538480" lvl="1" indent="-229235" algn="just">
              <a:lnSpc>
                <a:spcPct val="100000"/>
              </a:lnSpc>
              <a:spcBef>
                <a:spcPts val="575"/>
              </a:spcBef>
              <a:buClr>
                <a:srgbClr val="9CBDBC"/>
              </a:buClr>
              <a:buFont typeface="Arial"/>
              <a:buChar char="•"/>
              <a:tabLst>
                <a:tab pos="539115" algn="l"/>
              </a:tabLst>
            </a:pPr>
            <a:r>
              <a:rPr sz="2800" spc="-30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Values: </a:t>
            </a:r>
            <a:r>
              <a:rPr sz="2800" spc="-5" dirty="0">
                <a:solidFill>
                  <a:srgbClr val="7030A0"/>
                </a:solidFill>
                <a:latin typeface="Consolas"/>
                <a:cs typeface="Consolas"/>
              </a:rPr>
              <a:t>left, right, center, justify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696731" y="2711324"/>
            <a:ext cx="178435" cy="259079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dirty="0">
                <a:solidFill>
                  <a:srgbClr val="DFDCB7"/>
                </a:solidFill>
                <a:latin typeface="Calibri"/>
                <a:cs typeface="Calibri"/>
              </a:rPr>
              <a:t>102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467690"/>
            <a:ext cx="5965825" cy="726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95" dirty="0"/>
              <a:t>Shorthand </a:t>
            </a:r>
            <a:r>
              <a:rPr spc="-120" dirty="0"/>
              <a:t>Font</a:t>
            </a:r>
            <a:r>
              <a:rPr spc="-370" dirty="0"/>
              <a:t> </a:t>
            </a:r>
            <a:r>
              <a:rPr spc="-100" dirty="0"/>
              <a:t>Property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50240" y="1546599"/>
            <a:ext cx="7071995" cy="1263650"/>
          </a:xfrm>
          <a:prstGeom prst="rect">
            <a:avLst/>
          </a:prstGeom>
        </p:spPr>
        <p:txBody>
          <a:bodyPr vert="horz" wrap="square" lIns="0" tIns="8255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650"/>
              </a:spcBef>
              <a:buClr>
                <a:srgbClr val="A9A47B"/>
              </a:buClr>
              <a:buFont typeface="Arial"/>
              <a:buChar char="•"/>
              <a:tabLst>
                <a:tab pos="241300" algn="l"/>
              </a:tabLst>
            </a:pPr>
            <a:r>
              <a:rPr sz="2400" dirty="0">
                <a:solidFill>
                  <a:srgbClr val="FFC000"/>
                </a:solidFill>
                <a:latin typeface="Consolas"/>
                <a:cs typeface="Consolas"/>
              </a:rPr>
              <a:t>font</a:t>
            </a:r>
            <a:endParaRPr sz="2400">
              <a:latin typeface="Consolas"/>
              <a:cs typeface="Consolas"/>
            </a:endParaRPr>
          </a:p>
          <a:p>
            <a:pPr marL="538480" lvl="1" indent="-229235">
              <a:lnSpc>
                <a:spcPct val="100000"/>
              </a:lnSpc>
              <a:spcBef>
                <a:spcPts val="555"/>
              </a:spcBef>
              <a:buClr>
                <a:srgbClr val="9CBDBC"/>
              </a:buClr>
              <a:buFont typeface="Arial"/>
              <a:buChar char="•"/>
              <a:tabLst>
                <a:tab pos="539115" algn="l"/>
              </a:tabLst>
            </a:pPr>
            <a:r>
              <a:rPr sz="2400" spc="-5" dirty="0">
                <a:solidFill>
                  <a:srgbClr val="2E2B1F"/>
                </a:solidFill>
                <a:latin typeface="Calibri"/>
                <a:cs typeface="Calibri"/>
              </a:rPr>
              <a:t>Shorthand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rule </a:t>
            </a:r>
            <a:r>
              <a:rPr sz="2400" spc="-20" dirty="0">
                <a:solidFill>
                  <a:srgbClr val="2E2B1F"/>
                </a:solidFill>
                <a:latin typeface="Calibri"/>
                <a:cs typeface="Calibri"/>
              </a:rPr>
              <a:t>for </a:t>
            </a:r>
            <a:r>
              <a:rPr sz="2400" spc="-10" dirty="0">
                <a:solidFill>
                  <a:srgbClr val="2E2B1F"/>
                </a:solidFill>
                <a:latin typeface="Calibri"/>
                <a:cs typeface="Calibri"/>
              </a:rPr>
              <a:t>setting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multiple </a:t>
            </a:r>
            <a:r>
              <a:rPr sz="2400" spc="-25" dirty="0">
                <a:solidFill>
                  <a:srgbClr val="2E2B1F"/>
                </a:solidFill>
                <a:latin typeface="Calibri"/>
                <a:cs typeface="Calibri"/>
              </a:rPr>
              <a:t>font </a:t>
            </a:r>
            <a:r>
              <a:rPr sz="2400" spc="-5" dirty="0">
                <a:solidFill>
                  <a:srgbClr val="2E2B1F"/>
                </a:solidFill>
                <a:latin typeface="Calibri"/>
                <a:cs typeface="Calibri"/>
              </a:rPr>
              <a:t>properties</a:t>
            </a:r>
            <a:r>
              <a:rPr sz="2400" spc="-5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2E2B1F"/>
                </a:solidFill>
                <a:latin typeface="Calibri"/>
                <a:cs typeface="Calibri"/>
              </a:rPr>
              <a:t>at</a:t>
            </a:r>
            <a:endParaRPr sz="2400">
              <a:latin typeface="Calibri"/>
              <a:cs typeface="Calibri"/>
            </a:endParaRPr>
          </a:p>
          <a:p>
            <a:pPr marL="538480">
              <a:lnSpc>
                <a:spcPct val="100000"/>
              </a:lnSpc>
            </a:pP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the </a:t>
            </a:r>
            <a:r>
              <a:rPr sz="2400" spc="-5" dirty="0">
                <a:solidFill>
                  <a:srgbClr val="2E2B1F"/>
                </a:solidFill>
                <a:latin typeface="Calibri"/>
                <a:cs typeface="Calibri"/>
              </a:rPr>
              <a:t>same</a:t>
            </a:r>
            <a:r>
              <a:rPr sz="2400" spc="-1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time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76324" y="3576904"/>
            <a:ext cx="283972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is equal </a:t>
            </a:r>
            <a:r>
              <a:rPr sz="2400" spc="-15" dirty="0">
                <a:solidFill>
                  <a:srgbClr val="2E2B1F"/>
                </a:solidFill>
                <a:latin typeface="Calibri"/>
                <a:cs typeface="Calibri"/>
              </a:rPr>
              <a:t>to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writing</a:t>
            </a:r>
            <a:r>
              <a:rPr sz="2400" spc="-114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this: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696731" y="2711324"/>
            <a:ext cx="178435" cy="259079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dirty="0">
                <a:solidFill>
                  <a:srgbClr val="DFDCB7"/>
                </a:solidFill>
                <a:latin typeface="Calibri"/>
                <a:cs typeface="Calibri"/>
              </a:rPr>
              <a:t>103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00112" y="2851899"/>
            <a:ext cx="7416800" cy="369570"/>
          </a:xfrm>
          <a:prstGeom prst="rect">
            <a:avLst/>
          </a:prstGeom>
          <a:solidFill>
            <a:srgbClr val="E9D9BD">
              <a:alpha val="14901"/>
            </a:srgbClr>
          </a:solidFill>
          <a:ln w="12700">
            <a:solidFill>
              <a:srgbClr val="DEC59E"/>
            </a:solidFill>
          </a:ln>
        </p:spPr>
        <p:txBody>
          <a:bodyPr vert="horz" wrap="square" lIns="0" tIns="127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"/>
              </a:spcBef>
            </a:pPr>
            <a:r>
              <a:rPr sz="2000" b="1" spc="-5" dirty="0">
                <a:solidFill>
                  <a:srgbClr val="FFC000"/>
                </a:solidFill>
                <a:latin typeface="Consolas"/>
                <a:cs typeface="Consolas"/>
              </a:rPr>
              <a:t>font:italic </a:t>
            </a:r>
            <a:r>
              <a:rPr sz="2000" b="1" dirty="0">
                <a:solidFill>
                  <a:srgbClr val="FFC000"/>
                </a:solidFill>
                <a:latin typeface="Consolas"/>
                <a:cs typeface="Consolas"/>
              </a:rPr>
              <a:t>normal </a:t>
            </a:r>
            <a:r>
              <a:rPr sz="2000" b="1" spc="-5" dirty="0">
                <a:solidFill>
                  <a:srgbClr val="FFC000"/>
                </a:solidFill>
                <a:latin typeface="Consolas"/>
                <a:cs typeface="Consolas"/>
              </a:rPr>
              <a:t>bold 12px/16px</a:t>
            </a:r>
            <a:r>
              <a:rPr sz="2000" b="1" spc="-10" dirty="0">
                <a:solidFill>
                  <a:srgbClr val="FFC000"/>
                </a:solidFill>
                <a:latin typeface="Consolas"/>
                <a:cs typeface="Consolas"/>
              </a:rPr>
              <a:t> </a:t>
            </a:r>
            <a:r>
              <a:rPr sz="2000" b="1" dirty="0">
                <a:solidFill>
                  <a:srgbClr val="FFC000"/>
                </a:solidFill>
                <a:latin typeface="Consolas"/>
                <a:cs typeface="Consolas"/>
              </a:rPr>
              <a:t>verdana</a:t>
            </a:r>
            <a:endParaRPr sz="2000" dirty="0">
              <a:latin typeface="Consolas"/>
              <a:cs typeface="Consola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00112" y="4168216"/>
            <a:ext cx="7416800" cy="1754505"/>
          </a:xfrm>
          <a:prstGeom prst="rect">
            <a:avLst/>
          </a:prstGeom>
          <a:solidFill>
            <a:srgbClr val="E9D9BD">
              <a:alpha val="14901"/>
            </a:srgbClr>
          </a:solidFill>
          <a:ln w="12700">
            <a:solidFill>
              <a:srgbClr val="DEC59E"/>
            </a:solidFill>
          </a:ln>
        </p:spPr>
        <p:txBody>
          <a:bodyPr vert="horz" wrap="square" lIns="0" tIns="31750" rIns="0" bIns="0" rtlCol="0">
            <a:spAutoFit/>
          </a:bodyPr>
          <a:lstStyle/>
          <a:p>
            <a:pPr marL="91440" marR="4381500">
              <a:lnSpc>
                <a:spcPct val="90000"/>
              </a:lnSpc>
              <a:spcBef>
                <a:spcPts val="250"/>
              </a:spcBef>
            </a:pPr>
            <a:r>
              <a:rPr sz="2000" b="1" spc="-5" dirty="0">
                <a:solidFill>
                  <a:srgbClr val="FFC000"/>
                </a:solidFill>
                <a:latin typeface="Consolas"/>
                <a:cs typeface="Consolas"/>
              </a:rPr>
              <a:t>font-style: </a:t>
            </a:r>
            <a:r>
              <a:rPr sz="2000" b="1" dirty="0">
                <a:solidFill>
                  <a:srgbClr val="FFC000"/>
                </a:solidFill>
                <a:latin typeface="Consolas"/>
                <a:cs typeface="Consolas"/>
              </a:rPr>
              <a:t>italic;  </a:t>
            </a:r>
            <a:r>
              <a:rPr sz="2000" b="1" spc="-5" dirty="0">
                <a:solidFill>
                  <a:srgbClr val="FFC000"/>
                </a:solidFill>
                <a:latin typeface="Consolas"/>
                <a:cs typeface="Consolas"/>
              </a:rPr>
              <a:t>font-variant: normal;  font-weight: </a:t>
            </a:r>
            <a:r>
              <a:rPr sz="2000" b="1" dirty="0">
                <a:solidFill>
                  <a:srgbClr val="FFC000"/>
                </a:solidFill>
                <a:latin typeface="Consolas"/>
                <a:cs typeface="Consolas"/>
              </a:rPr>
              <a:t>bold;  font-size: 12px;  </a:t>
            </a:r>
            <a:r>
              <a:rPr sz="2000" b="1" spc="-5" dirty="0">
                <a:solidFill>
                  <a:srgbClr val="FFC000"/>
                </a:solidFill>
                <a:latin typeface="Consolas"/>
                <a:cs typeface="Consolas"/>
              </a:rPr>
              <a:t>line-height: </a:t>
            </a:r>
            <a:r>
              <a:rPr sz="2000" b="1" dirty="0">
                <a:solidFill>
                  <a:srgbClr val="FFC000"/>
                </a:solidFill>
                <a:latin typeface="Consolas"/>
                <a:cs typeface="Consolas"/>
              </a:rPr>
              <a:t>16px;  </a:t>
            </a:r>
            <a:r>
              <a:rPr sz="2000" b="1" spc="-5" dirty="0">
                <a:solidFill>
                  <a:srgbClr val="FFC000"/>
                </a:solidFill>
                <a:latin typeface="Consolas"/>
                <a:cs typeface="Consolas"/>
              </a:rPr>
              <a:t>font-family:</a:t>
            </a:r>
            <a:r>
              <a:rPr sz="2000" b="1" spc="-15" dirty="0">
                <a:solidFill>
                  <a:srgbClr val="FFC000"/>
                </a:solidFill>
                <a:latin typeface="Consolas"/>
                <a:cs typeface="Consolas"/>
              </a:rPr>
              <a:t> </a:t>
            </a:r>
            <a:r>
              <a:rPr sz="2000" b="1" spc="-5" dirty="0">
                <a:solidFill>
                  <a:srgbClr val="FFC000"/>
                </a:solidFill>
                <a:latin typeface="Consolas"/>
                <a:cs typeface="Consolas"/>
              </a:rPr>
              <a:t>verdana;</a:t>
            </a:r>
            <a:endParaRPr sz="2000">
              <a:latin typeface="Consolas"/>
              <a:cs typeface="Consolas"/>
            </a:endParaRPr>
          </a:p>
        </p:txBody>
      </p:sp>
    </p:spTree>
  </p:cSld>
  <p:clrMapOvr>
    <a:masterClrMapping/>
  </p:clrMapOvr>
  <p:transition/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467690"/>
            <a:ext cx="3157220" cy="726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5" dirty="0"/>
              <a:t>Backgrounds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696731" y="2711324"/>
            <a:ext cx="178435" cy="259079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dirty="0">
                <a:solidFill>
                  <a:srgbClr val="DFDCB7"/>
                </a:solidFill>
                <a:latin typeface="Calibri"/>
                <a:cs typeface="Calibri"/>
              </a:rPr>
              <a:t>104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57200" y="1371600"/>
            <a:ext cx="7924800" cy="4533933"/>
          </a:xfrm>
          <a:prstGeom prst="rect">
            <a:avLst/>
          </a:prstGeom>
        </p:spPr>
        <p:txBody>
          <a:bodyPr vert="horz" wrap="square" lIns="0" tIns="7810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615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b="1" spc="-5" dirty="0">
                <a:solidFill>
                  <a:srgbClr val="2E2B1F"/>
                </a:solidFill>
                <a:latin typeface="Consolas"/>
                <a:cs typeface="Consolas"/>
              </a:rPr>
              <a:t>background-image</a:t>
            </a:r>
            <a:r>
              <a:rPr lang="en-US" sz="2200" b="1" spc="-5" dirty="0">
                <a:solidFill>
                  <a:srgbClr val="2E2B1F"/>
                </a:solidFill>
                <a:latin typeface="Consolas"/>
                <a:cs typeface="Consolas"/>
              </a:rPr>
              <a:t>: </a:t>
            </a:r>
            <a:r>
              <a:rPr lang="en-US" sz="2200" b="1" dirty="0" err="1">
                <a:solidFill>
                  <a:srgbClr val="006FC0"/>
                </a:solidFill>
                <a:latin typeface="Consolas"/>
                <a:cs typeface="Consolas"/>
              </a:rPr>
              <a:t>url</a:t>
            </a:r>
            <a:r>
              <a:rPr lang="en-US" sz="2200" b="1" dirty="0">
                <a:solidFill>
                  <a:srgbClr val="006FC0"/>
                </a:solidFill>
                <a:latin typeface="Consolas"/>
                <a:cs typeface="Consolas"/>
              </a:rPr>
              <a:t>("back.gif");</a:t>
            </a:r>
            <a:endParaRPr sz="2200" b="1" dirty="0">
              <a:latin typeface="Consolas"/>
              <a:cs typeface="Consolas"/>
            </a:endParaRPr>
          </a:p>
          <a:p>
            <a:pPr marL="538480" lvl="1" indent="-228600">
              <a:lnSpc>
                <a:spcPct val="100000"/>
              </a:lnSpc>
              <a:spcBef>
                <a:spcPts val="475"/>
              </a:spcBef>
              <a:buClr>
                <a:srgbClr val="9CBDBC"/>
              </a:buClr>
              <a:buFont typeface="Arial"/>
              <a:buChar char="•"/>
              <a:tabLst>
                <a:tab pos="537845" algn="l"/>
                <a:tab pos="538480" algn="l"/>
              </a:tabLst>
            </a:pP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URL </a:t>
            </a: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of image </a:t>
            </a:r>
            <a:r>
              <a:rPr sz="2000" spc="-15" dirty="0">
                <a:solidFill>
                  <a:srgbClr val="2E2B1F"/>
                </a:solidFill>
                <a:latin typeface="Calibri"/>
                <a:cs typeface="Calibri"/>
              </a:rPr>
              <a:t>to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be </a:t>
            </a: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used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as </a:t>
            </a: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background</a:t>
            </a:r>
            <a:endParaRPr lang="en-US" sz="2000" spc="-5" dirty="0">
              <a:solidFill>
                <a:srgbClr val="2E2B1F"/>
              </a:solidFill>
              <a:latin typeface="Calibri"/>
              <a:cs typeface="Calibri"/>
            </a:endParaRPr>
          </a:p>
          <a:p>
            <a:pPr marL="538480" lvl="1" indent="-228600">
              <a:lnSpc>
                <a:spcPct val="100000"/>
              </a:lnSpc>
              <a:spcBef>
                <a:spcPts val="475"/>
              </a:spcBef>
              <a:buClr>
                <a:srgbClr val="9CBDBC"/>
              </a:buClr>
              <a:tabLst>
                <a:tab pos="537845" algn="l"/>
                <a:tab pos="538480" algn="l"/>
              </a:tabLst>
            </a:pPr>
            <a:endParaRPr sz="2000" dirty="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b="1" spc="-5" dirty="0">
                <a:solidFill>
                  <a:srgbClr val="2E2B1F"/>
                </a:solidFill>
                <a:latin typeface="Consolas"/>
                <a:cs typeface="Consolas"/>
              </a:rPr>
              <a:t>background-color</a:t>
            </a:r>
            <a:r>
              <a:rPr lang="en-US" sz="2200" b="1" spc="-5" dirty="0">
                <a:solidFill>
                  <a:srgbClr val="2E2B1F"/>
                </a:solidFill>
                <a:latin typeface="Consolas"/>
                <a:cs typeface="Consolas"/>
              </a:rPr>
              <a:t>: </a:t>
            </a:r>
            <a:r>
              <a:rPr lang="en-US" sz="2200" spc="-5" dirty="0">
                <a:solidFill>
                  <a:srgbClr val="2E2B1F"/>
                </a:solidFill>
                <a:latin typeface="Consolas"/>
                <a:cs typeface="Consolas"/>
              </a:rPr>
              <a:t>color name | hex color value</a:t>
            </a:r>
            <a:endParaRPr sz="2200" dirty="0">
              <a:latin typeface="Consolas"/>
              <a:cs typeface="Consolas"/>
            </a:endParaRPr>
          </a:p>
          <a:p>
            <a:pPr marL="538480" lvl="1" indent="-228600">
              <a:lnSpc>
                <a:spcPct val="100000"/>
              </a:lnSpc>
              <a:spcBef>
                <a:spcPts val="475"/>
              </a:spcBef>
              <a:buClr>
                <a:srgbClr val="9CBDBC"/>
              </a:buClr>
              <a:buFont typeface="Arial"/>
              <a:buChar char="•"/>
              <a:tabLst>
                <a:tab pos="537845" algn="l"/>
                <a:tab pos="538480" algn="l"/>
              </a:tabLst>
            </a:pP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Us</a:t>
            </a:r>
            <a:r>
              <a:rPr lang="en-US" sz="2000" spc="-5" dirty="0">
                <a:solidFill>
                  <a:srgbClr val="2E2B1F"/>
                </a:solidFill>
                <a:latin typeface="Calibri"/>
                <a:cs typeface="Calibri"/>
              </a:rPr>
              <a:t>ed to specify background color of an HTML element</a:t>
            </a:r>
          </a:p>
          <a:p>
            <a:pPr marL="538480" lvl="1" indent="-228600">
              <a:lnSpc>
                <a:spcPct val="100000"/>
              </a:lnSpc>
              <a:spcBef>
                <a:spcPts val="475"/>
              </a:spcBef>
              <a:buClr>
                <a:srgbClr val="9CBDBC"/>
              </a:buClr>
              <a:tabLst>
                <a:tab pos="537845" algn="l"/>
                <a:tab pos="538480" algn="l"/>
              </a:tabLst>
            </a:pPr>
            <a:endParaRPr sz="2000" dirty="0">
              <a:latin typeface="Calibri"/>
              <a:cs typeface="Calibri"/>
            </a:endParaRPr>
          </a:p>
          <a:p>
            <a:pPr marL="241300" lvl="1" indent="-228600">
              <a:spcBef>
                <a:spcPts val="535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b="1" spc="-5" dirty="0">
                <a:solidFill>
                  <a:srgbClr val="2E2B1F"/>
                </a:solidFill>
                <a:latin typeface="Consolas"/>
                <a:cs typeface="Consolas"/>
              </a:rPr>
              <a:t>background-repeat</a:t>
            </a:r>
            <a:r>
              <a:rPr lang="en-US" sz="2200" b="1" spc="-5" dirty="0">
                <a:solidFill>
                  <a:srgbClr val="2E2B1F"/>
                </a:solidFill>
                <a:latin typeface="Consolas"/>
                <a:cs typeface="Consolas"/>
              </a:rPr>
              <a:t>: </a:t>
            </a:r>
            <a:r>
              <a:rPr lang="en-US" sz="2000" dirty="0">
                <a:solidFill>
                  <a:srgbClr val="2E2B1F"/>
                </a:solidFill>
                <a:latin typeface="Consolas"/>
                <a:cs typeface="Consolas"/>
              </a:rPr>
              <a:t>repeat-x |</a:t>
            </a:r>
            <a:r>
              <a:rPr lang="en-US" sz="2000" dirty="0">
                <a:solidFill>
                  <a:srgbClr val="2E2B1F"/>
                </a:solidFill>
                <a:cs typeface="Calibri"/>
              </a:rPr>
              <a:t> </a:t>
            </a:r>
            <a:r>
              <a:rPr lang="en-US" sz="2000" dirty="0">
                <a:solidFill>
                  <a:srgbClr val="2E2B1F"/>
                </a:solidFill>
                <a:latin typeface="Consolas"/>
                <a:cs typeface="Consolas"/>
              </a:rPr>
              <a:t>repeat-y</a:t>
            </a:r>
            <a:r>
              <a:rPr lang="en-US" sz="2000" dirty="0">
                <a:solidFill>
                  <a:srgbClr val="2E2B1F"/>
                </a:solidFill>
                <a:cs typeface="Consolas"/>
              </a:rPr>
              <a:t> |</a:t>
            </a:r>
            <a:r>
              <a:rPr lang="en-US" sz="2000" dirty="0">
                <a:solidFill>
                  <a:srgbClr val="2E2B1F"/>
                </a:solidFill>
                <a:cs typeface="Calibri"/>
              </a:rPr>
              <a:t> </a:t>
            </a:r>
            <a:r>
              <a:rPr lang="en-US" sz="2000" dirty="0">
                <a:solidFill>
                  <a:srgbClr val="2E2B1F"/>
                </a:solidFill>
                <a:latin typeface="Consolas"/>
                <a:cs typeface="Consolas"/>
              </a:rPr>
              <a:t>repeat</a:t>
            </a:r>
            <a:r>
              <a:rPr lang="en-US" sz="2000" dirty="0">
                <a:solidFill>
                  <a:srgbClr val="2E2B1F"/>
                </a:solidFill>
                <a:cs typeface="Consolas"/>
              </a:rPr>
              <a:t>|</a:t>
            </a:r>
            <a:r>
              <a:rPr lang="en-US" sz="2000" spc="-110" dirty="0">
                <a:solidFill>
                  <a:srgbClr val="2E2B1F"/>
                </a:solidFill>
                <a:cs typeface="Calibri"/>
              </a:rPr>
              <a:t> </a:t>
            </a:r>
            <a:r>
              <a:rPr lang="en-US" sz="2000" dirty="0">
                <a:solidFill>
                  <a:srgbClr val="2E2B1F"/>
                </a:solidFill>
                <a:latin typeface="Consolas"/>
                <a:cs typeface="Consolas"/>
              </a:rPr>
              <a:t>no-repeat</a:t>
            </a:r>
            <a:endParaRPr lang="en-US" sz="2000" dirty="0">
              <a:latin typeface="Consolas"/>
              <a:cs typeface="Consolas"/>
            </a:endParaRPr>
          </a:p>
          <a:p>
            <a:pPr marL="241300" indent="-228600">
              <a:lnSpc>
                <a:spcPct val="100000"/>
              </a:lnSpc>
              <a:spcBef>
                <a:spcPts val="535"/>
              </a:spcBef>
              <a:buClr>
                <a:srgbClr val="A9A47B"/>
              </a:buClr>
              <a:tabLst>
                <a:tab pos="240665" algn="l"/>
                <a:tab pos="241300" algn="l"/>
              </a:tabLst>
            </a:pPr>
            <a:r>
              <a:rPr lang="en-US" sz="2200" dirty="0">
                <a:latin typeface="Consolas"/>
                <a:cs typeface="Consolas"/>
              </a:rPr>
              <a:t>	 - </a:t>
            </a:r>
            <a:r>
              <a:rPr lang="en-US" sz="2000" spc="-5" dirty="0">
                <a:solidFill>
                  <a:srgbClr val="2E2B1F"/>
                </a:solidFill>
                <a:latin typeface="Calibri"/>
                <a:cs typeface="Calibri"/>
              </a:rPr>
              <a:t>used for repeating the small images</a:t>
            </a:r>
          </a:p>
          <a:p>
            <a:pPr marL="241300" indent="-228600">
              <a:lnSpc>
                <a:spcPct val="100000"/>
              </a:lnSpc>
              <a:spcBef>
                <a:spcPts val="535"/>
              </a:spcBef>
              <a:buClr>
                <a:srgbClr val="A9A47B"/>
              </a:buClr>
              <a:tabLst>
                <a:tab pos="240665" algn="l"/>
                <a:tab pos="241300" algn="l"/>
              </a:tabLst>
            </a:pPr>
            <a:endParaRPr lang="en-US" sz="2000" spc="-5" dirty="0">
              <a:solidFill>
                <a:srgbClr val="2E2B1F"/>
              </a:solidFill>
              <a:latin typeface="Calibri"/>
              <a:cs typeface="Calibri"/>
            </a:endParaRPr>
          </a:p>
          <a:p>
            <a:pPr marL="241300" lvl="1" indent="-228600">
              <a:spcBef>
                <a:spcPts val="530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b="1" spc="-5" dirty="0">
                <a:solidFill>
                  <a:srgbClr val="2E2B1F"/>
                </a:solidFill>
                <a:latin typeface="Consolas"/>
                <a:cs typeface="Consolas"/>
              </a:rPr>
              <a:t>background-attachment</a:t>
            </a:r>
            <a:r>
              <a:rPr lang="en-US" sz="2200" b="1" spc="-5" dirty="0">
                <a:solidFill>
                  <a:srgbClr val="2E2B1F"/>
                </a:solidFill>
                <a:latin typeface="Consolas"/>
                <a:cs typeface="Consolas"/>
              </a:rPr>
              <a:t>: </a:t>
            </a:r>
            <a:r>
              <a:rPr lang="en-US" sz="2000" dirty="0">
                <a:solidFill>
                  <a:srgbClr val="2E2B1F"/>
                </a:solidFill>
                <a:latin typeface="Consolas"/>
                <a:cs typeface="Consolas"/>
              </a:rPr>
              <a:t>fixed</a:t>
            </a:r>
            <a:r>
              <a:rPr lang="en-US" sz="2000" spc="-675" dirty="0">
                <a:solidFill>
                  <a:srgbClr val="2E2B1F"/>
                </a:solidFill>
                <a:latin typeface="Consolas"/>
                <a:cs typeface="Consolas"/>
              </a:rPr>
              <a:t> </a:t>
            </a:r>
            <a:r>
              <a:rPr lang="en-US" sz="2000" dirty="0">
                <a:solidFill>
                  <a:srgbClr val="2E2B1F"/>
                </a:solidFill>
                <a:cs typeface="Calibri"/>
              </a:rPr>
              <a:t>/ </a:t>
            </a:r>
            <a:r>
              <a:rPr lang="en-US" sz="2000" dirty="0">
                <a:solidFill>
                  <a:srgbClr val="2E2B1F"/>
                </a:solidFill>
                <a:latin typeface="Consolas"/>
                <a:cs typeface="Consolas"/>
              </a:rPr>
              <a:t>scroll</a:t>
            </a:r>
            <a:endParaRPr lang="en-US" sz="2000" dirty="0">
              <a:latin typeface="Consolas"/>
              <a:cs typeface="Consolas"/>
            </a:endParaRPr>
          </a:p>
          <a:p>
            <a:pPr marL="241300" indent="-228600">
              <a:lnSpc>
                <a:spcPct val="100000"/>
              </a:lnSpc>
              <a:spcBef>
                <a:spcPts val="530"/>
              </a:spcBef>
              <a:buClr>
                <a:srgbClr val="A9A47B"/>
              </a:buClr>
              <a:tabLst>
                <a:tab pos="240665" algn="l"/>
                <a:tab pos="241300" algn="l"/>
              </a:tabLst>
            </a:pPr>
            <a:r>
              <a:rPr lang="en-US" sz="2200" dirty="0">
                <a:latin typeface="Consolas"/>
                <a:cs typeface="Consolas"/>
              </a:rPr>
              <a:t>  </a:t>
            </a:r>
            <a:r>
              <a:rPr lang="en-US" sz="2000" spc="-5" dirty="0">
                <a:solidFill>
                  <a:srgbClr val="2E2B1F"/>
                </a:solidFill>
                <a:latin typeface="Calibri"/>
                <a:cs typeface="Consolas"/>
              </a:rPr>
              <a:t>- </a:t>
            </a:r>
            <a:r>
              <a:rPr lang="en-US" sz="2000" spc="-5" dirty="0">
                <a:solidFill>
                  <a:srgbClr val="2E2B1F"/>
                </a:solidFill>
                <a:latin typeface="Calibri"/>
                <a:cs typeface="Calibri"/>
              </a:rPr>
              <a:t>Used to fix the background image while scrolling through the web page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467690"/>
            <a:ext cx="4001770" cy="726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pc="-105" dirty="0"/>
              <a:t>continued...</a:t>
            </a:r>
            <a:endParaRPr spc="-70" dirty="0"/>
          </a:p>
        </p:txBody>
      </p:sp>
      <p:sp>
        <p:nvSpPr>
          <p:cNvPr id="3" name="object 3"/>
          <p:cNvSpPr txBox="1"/>
          <p:nvPr/>
        </p:nvSpPr>
        <p:spPr>
          <a:xfrm>
            <a:off x="8696731" y="2711324"/>
            <a:ext cx="178435" cy="259079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dirty="0">
                <a:solidFill>
                  <a:srgbClr val="DFDCB7"/>
                </a:solidFill>
                <a:latin typeface="Calibri"/>
                <a:cs typeface="Calibri"/>
              </a:rPr>
              <a:t>105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50240" y="1616710"/>
            <a:ext cx="6925945" cy="37090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56515" indent="-228600">
              <a:lnSpc>
                <a:spcPct val="100000"/>
              </a:lnSpc>
              <a:spcBef>
                <a:spcPts val="95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b="1" spc="-5" dirty="0">
                <a:solidFill>
                  <a:srgbClr val="2E2B1F"/>
                </a:solidFill>
                <a:latin typeface="Consolas"/>
                <a:cs typeface="Consolas"/>
              </a:rPr>
              <a:t>background-position</a:t>
            </a:r>
            <a:r>
              <a:rPr sz="2200" b="1" spc="-5" dirty="0">
                <a:solidFill>
                  <a:srgbClr val="2E2B1F"/>
                </a:solidFill>
                <a:latin typeface="Calibri"/>
                <a:cs typeface="Calibri"/>
              </a:rPr>
              <a:t>: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specifies vertical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and </a:t>
            </a:r>
            <a:r>
              <a:rPr sz="2200" spc="-15" dirty="0">
                <a:solidFill>
                  <a:srgbClr val="2E2B1F"/>
                </a:solidFill>
                <a:latin typeface="Calibri"/>
                <a:cs typeface="Calibri"/>
              </a:rPr>
              <a:t>horizontal 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position of the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background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image</a:t>
            </a:r>
            <a:endParaRPr sz="2200" dirty="0">
              <a:latin typeface="Calibri"/>
              <a:cs typeface="Calibri"/>
            </a:endParaRPr>
          </a:p>
          <a:p>
            <a:pPr marL="538480" lvl="1" indent="-229235">
              <a:lnSpc>
                <a:spcPct val="100000"/>
              </a:lnSpc>
              <a:spcBef>
                <a:spcPts val="490"/>
              </a:spcBef>
              <a:buClr>
                <a:srgbClr val="9CBDBC"/>
              </a:buClr>
              <a:buFont typeface="Arial"/>
              <a:buChar char="•"/>
              <a:tabLst>
                <a:tab pos="538480" algn="l"/>
                <a:tab pos="539115" algn="l"/>
              </a:tabLst>
            </a:pPr>
            <a:r>
              <a:rPr sz="2000" spc="-15" dirty="0">
                <a:solidFill>
                  <a:srgbClr val="2E2B1F"/>
                </a:solidFill>
                <a:latin typeface="Calibri"/>
                <a:cs typeface="Calibri"/>
              </a:rPr>
              <a:t>Vertical </a:t>
            </a: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position: </a:t>
            </a:r>
            <a:r>
              <a:rPr sz="2000" dirty="0">
                <a:solidFill>
                  <a:srgbClr val="2E2B1F"/>
                </a:solidFill>
                <a:latin typeface="Consolas"/>
                <a:cs typeface="Consolas"/>
              </a:rPr>
              <a:t>top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, </a:t>
            </a:r>
            <a:r>
              <a:rPr sz="2000" dirty="0">
                <a:solidFill>
                  <a:srgbClr val="2E2B1F"/>
                </a:solidFill>
                <a:latin typeface="Consolas"/>
                <a:cs typeface="Consolas"/>
              </a:rPr>
              <a:t>center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,</a:t>
            </a:r>
            <a:r>
              <a:rPr sz="2000" spc="-2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onsolas"/>
                <a:cs typeface="Consolas"/>
              </a:rPr>
              <a:t>bottom</a:t>
            </a:r>
            <a:endParaRPr sz="2000" dirty="0">
              <a:latin typeface="Consolas"/>
              <a:cs typeface="Consolas"/>
            </a:endParaRPr>
          </a:p>
          <a:p>
            <a:pPr marL="538480" lvl="1" indent="-229235">
              <a:lnSpc>
                <a:spcPct val="100000"/>
              </a:lnSpc>
              <a:spcBef>
                <a:spcPts val="480"/>
              </a:spcBef>
              <a:buClr>
                <a:srgbClr val="9CBDBC"/>
              </a:buClr>
              <a:buFont typeface="Arial"/>
              <a:buChar char="•"/>
              <a:tabLst>
                <a:tab pos="538480" algn="l"/>
                <a:tab pos="539115" algn="l"/>
              </a:tabLst>
            </a:pPr>
            <a:r>
              <a:rPr sz="2000" spc="-15" dirty="0">
                <a:solidFill>
                  <a:srgbClr val="2E2B1F"/>
                </a:solidFill>
                <a:latin typeface="Calibri"/>
                <a:cs typeface="Calibri"/>
              </a:rPr>
              <a:t>Horizontal </a:t>
            </a: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position: </a:t>
            </a:r>
            <a:r>
              <a:rPr sz="2000" dirty="0">
                <a:solidFill>
                  <a:srgbClr val="2E2B1F"/>
                </a:solidFill>
                <a:latin typeface="Consolas"/>
                <a:cs typeface="Consolas"/>
              </a:rPr>
              <a:t>left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, </a:t>
            </a:r>
            <a:r>
              <a:rPr sz="2000" dirty="0">
                <a:solidFill>
                  <a:srgbClr val="2E2B1F"/>
                </a:solidFill>
                <a:latin typeface="Consolas"/>
                <a:cs typeface="Consolas"/>
              </a:rPr>
              <a:t>center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,</a:t>
            </a:r>
            <a:r>
              <a:rPr sz="2000" spc="-2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onsolas"/>
                <a:cs typeface="Consolas"/>
              </a:rPr>
              <a:t>right</a:t>
            </a:r>
            <a:endParaRPr sz="2000" dirty="0">
              <a:latin typeface="Consolas"/>
              <a:cs typeface="Consolas"/>
            </a:endParaRPr>
          </a:p>
          <a:p>
            <a:pPr marL="538480" lvl="1" indent="-229235">
              <a:lnSpc>
                <a:spcPct val="100000"/>
              </a:lnSpc>
              <a:spcBef>
                <a:spcPts val="480"/>
              </a:spcBef>
              <a:buClr>
                <a:srgbClr val="9CBDBC"/>
              </a:buClr>
              <a:buFont typeface="Arial"/>
              <a:buChar char="•"/>
              <a:tabLst>
                <a:tab pos="538480" algn="l"/>
                <a:tab pos="539115" algn="l"/>
              </a:tabLst>
            </a:pP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Both </a:t>
            </a: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can be specified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in 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percentage </a:t>
            </a: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or </a:t>
            </a:r>
            <a:r>
              <a:rPr lang="en-US" sz="2000" spc="-5" dirty="0">
                <a:solidFill>
                  <a:srgbClr val="2E2B1F"/>
                </a:solidFill>
                <a:latin typeface="Calibri"/>
                <a:cs typeface="Calibri"/>
              </a:rPr>
              <a:t>pixel </a:t>
            </a: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values</a:t>
            </a:r>
            <a:r>
              <a:rPr lang="en-US" sz="2000" spc="-5" dirty="0">
                <a:solidFill>
                  <a:srgbClr val="2E2B1F"/>
                </a:solidFill>
                <a:latin typeface="Calibri"/>
                <a:cs typeface="Calibri"/>
              </a:rPr>
              <a:t> also</a:t>
            </a:r>
            <a:endParaRPr sz="2000" dirty="0">
              <a:latin typeface="Calibri"/>
              <a:cs typeface="Calibri"/>
            </a:endParaRPr>
          </a:p>
          <a:p>
            <a:pPr marL="538480" lvl="1" indent="-229235">
              <a:lnSpc>
                <a:spcPct val="100000"/>
              </a:lnSpc>
              <a:spcBef>
                <a:spcPts val="480"/>
              </a:spcBef>
              <a:buClr>
                <a:srgbClr val="9CBDBC"/>
              </a:buClr>
              <a:buFont typeface="Arial"/>
              <a:buChar char="•"/>
              <a:tabLst>
                <a:tab pos="538480" algn="l"/>
                <a:tab pos="539115" algn="l"/>
              </a:tabLst>
            </a:pP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Examples:</a:t>
            </a:r>
            <a:endParaRPr sz="2000" dirty="0">
              <a:latin typeface="Calibri"/>
              <a:cs typeface="Calibri"/>
            </a:endParaRPr>
          </a:p>
          <a:p>
            <a:pPr marL="431800" marR="1438275">
              <a:lnSpc>
                <a:spcPct val="208400"/>
              </a:lnSpc>
              <a:spcBef>
                <a:spcPts val="190"/>
              </a:spcBef>
            </a:pPr>
            <a:r>
              <a:rPr sz="2400" b="1" dirty="0">
                <a:solidFill>
                  <a:srgbClr val="006FC0"/>
                </a:solidFill>
                <a:latin typeface="Consolas"/>
                <a:cs typeface="Consolas"/>
              </a:rPr>
              <a:t>background-position: top left;  background-position: 5px</a:t>
            </a:r>
            <a:r>
              <a:rPr sz="2400" b="1" spc="20" dirty="0">
                <a:solidFill>
                  <a:srgbClr val="006FC0"/>
                </a:solidFill>
                <a:latin typeface="Consolas"/>
                <a:cs typeface="Consolas"/>
              </a:rPr>
              <a:t> </a:t>
            </a:r>
            <a:r>
              <a:rPr sz="2400" b="1" dirty="0">
                <a:solidFill>
                  <a:srgbClr val="006FC0"/>
                </a:solidFill>
                <a:latin typeface="Consolas"/>
                <a:cs typeface="Consolas"/>
              </a:rPr>
              <a:t>50</a:t>
            </a:r>
            <a:r>
              <a:rPr lang="en-US" sz="2400" b="1" dirty="0">
                <a:solidFill>
                  <a:srgbClr val="006FC0"/>
                </a:solidFill>
                <a:latin typeface="Consolas"/>
                <a:cs typeface="Consolas"/>
              </a:rPr>
              <a:t>px</a:t>
            </a:r>
            <a:r>
              <a:rPr sz="2400" b="1" dirty="0">
                <a:solidFill>
                  <a:srgbClr val="006FC0"/>
                </a:solidFill>
                <a:latin typeface="Consolas"/>
                <a:cs typeface="Consolas"/>
              </a:rPr>
              <a:t>;</a:t>
            </a:r>
            <a:endParaRPr sz="2400" dirty="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467690"/>
            <a:ext cx="1950085" cy="726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5" dirty="0"/>
              <a:t>B</a:t>
            </a:r>
            <a:r>
              <a:rPr spc="-110" dirty="0"/>
              <a:t>o</a:t>
            </a:r>
            <a:r>
              <a:rPr spc="-180" dirty="0"/>
              <a:t>r</a:t>
            </a:r>
            <a:r>
              <a:rPr spc="-110" dirty="0"/>
              <a:t>d</a:t>
            </a:r>
            <a:r>
              <a:rPr spc="-105" dirty="0"/>
              <a:t>e</a:t>
            </a:r>
            <a:r>
              <a:rPr spc="-110" dirty="0"/>
              <a:t>r</a:t>
            </a:r>
            <a:r>
              <a:rPr spc="-5" dirty="0"/>
              <a:t>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50240" y="1616710"/>
            <a:ext cx="7126605" cy="29406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147955" indent="-228600">
              <a:lnSpc>
                <a:spcPct val="100000"/>
              </a:lnSpc>
              <a:spcBef>
                <a:spcPts val="95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b="1" spc="-5" dirty="0">
                <a:solidFill>
                  <a:srgbClr val="2E2B1F"/>
                </a:solidFill>
                <a:latin typeface="Consolas"/>
                <a:cs typeface="Consolas"/>
              </a:rPr>
              <a:t>border-width</a:t>
            </a:r>
            <a:r>
              <a:rPr sz="2200" b="1" spc="-5" dirty="0">
                <a:solidFill>
                  <a:srgbClr val="2E2B1F"/>
                </a:solidFill>
                <a:latin typeface="Calibri"/>
                <a:cs typeface="Calibri"/>
              </a:rPr>
              <a:t>: </a:t>
            </a:r>
            <a:r>
              <a:rPr sz="2200" spc="-5" dirty="0">
                <a:solidFill>
                  <a:srgbClr val="2E2B1F"/>
                </a:solidFill>
                <a:latin typeface="Consolas"/>
                <a:cs typeface="Consolas"/>
              </a:rPr>
              <a:t>thin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, </a:t>
            </a:r>
            <a:r>
              <a:rPr sz="2200" spc="-5" dirty="0">
                <a:solidFill>
                  <a:srgbClr val="2E2B1F"/>
                </a:solidFill>
                <a:latin typeface="Consolas"/>
                <a:cs typeface="Consolas"/>
              </a:rPr>
              <a:t>medium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, </a:t>
            </a:r>
            <a:r>
              <a:rPr sz="2200" spc="-5" dirty="0">
                <a:solidFill>
                  <a:srgbClr val="2E2B1F"/>
                </a:solidFill>
                <a:latin typeface="Consolas"/>
                <a:cs typeface="Consolas"/>
              </a:rPr>
              <a:t>thick</a:t>
            </a:r>
            <a:r>
              <a:rPr sz="2200" spc="-650" dirty="0">
                <a:solidFill>
                  <a:srgbClr val="2E2B1F"/>
                </a:solidFill>
                <a:latin typeface="Consolas"/>
                <a:cs typeface="Consolas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or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numerical value 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(e.g.</a:t>
            </a:r>
            <a:r>
              <a:rPr sz="2200" spc="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onsolas"/>
                <a:cs typeface="Consolas"/>
              </a:rPr>
              <a:t>10px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)</a:t>
            </a:r>
            <a:endParaRPr sz="2200" dirty="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530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b="1" spc="-5" dirty="0">
                <a:solidFill>
                  <a:srgbClr val="2E2B1F"/>
                </a:solidFill>
                <a:latin typeface="Consolas"/>
                <a:cs typeface="Consolas"/>
              </a:rPr>
              <a:t>border-color</a:t>
            </a:r>
            <a:r>
              <a:rPr sz="2200" b="1" spc="-5" dirty="0">
                <a:solidFill>
                  <a:srgbClr val="2E2B1F"/>
                </a:solidFill>
                <a:latin typeface="Calibri"/>
                <a:cs typeface="Calibri"/>
              </a:rPr>
              <a:t>: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color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alias or </a:t>
            </a:r>
            <a:r>
              <a:rPr sz="2200" spc="-15" dirty="0">
                <a:solidFill>
                  <a:srgbClr val="2E2B1F"/>
                </a:solidFill>
                <a:latin typeface="Calibri"/>
                <a:cs typeface="Calibri"/>
              </a:rPr>
              <a:t>RGB</a:t>
            </a:r>
            <a:r>
              <a:rPr sz="2200" spc="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value</a:t>
            </a:r>
            <a:endParaRPr sz="2200" dirty="0">
              <a:latin typeface="Calibri"/>
              <a:cs typeface="Calibri"/>
            </a:endParaRPr>
          </a:p>
          <a:p>
            <a:pPr marL="241300" marR="129539" indent="-228600">
              <a:lnSpc>
                <a:spcPct val="100000"/>
              </a:lnSpc>
              <a:spcBef>
                <a:spcPts val="530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b="1" spc="-5" dirty="0">
                <a:solidFill>
                  <a:srgbClr val="2E2B1F"/>
                </a:solidFill>
                <a:latin typeface="Consolas"/>
                <a:cs typeface="Consolas"/>
              </a:rPr>
              <a:t>border-style</a:t>
            </a:r>
            <a:r>
              <a:rPr sz="2200" b="1" spc="-5" dirty="0">
                <a:solidFill>
                  <a:srgbClr val="2E2B1F"/>
                </a:solidFill>
                <a:latin typeface="Calibri"/>
                <a:cs typeface="Calibri"/>
              </a:rPr>
              <a:t>: </a:t>
            </a:r>
            <a:r>
              <a:rPr sz="2200" spc="-5" dirty="0">
                <a:solidFill>
                  <a:srgbClr val="2E2B1F"/>
                </a:solidFill>
                <a:latin typeface="Consolas"/>
                <a:cs typeface="Consolas"/>
              </a:rPr>
              <a:t>none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, </a:t>
            </a:r>
            <a:r>
              <a:rPr sz="2200" spc="-5" dirty="0">
                <a:solidFill>
                  <a:srgbClr val="2E2B1F"/>
                </a:solidFill>
                <a:latin typeface="Consolas"/>
                <a:cs typeface="Consolas"/>
              </a:rPr>
              <a:t>hidden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, </a:t>
            </a:r>
            <a:r>
              <a:rPr sz="2200" spc="-5" dirty="0">
                <a:solidFill>
                  <a:srgbClr val="2E2B1F"/>
                </a:solidFill>
                <a:latin typeface="Consolas"/>
                <a:cs typeface="Consolas"/>
              </a:rPr>
              <a:t>dotted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, </a:t>
            </a:r>
            <a:r>
              <a:rPr sz="2200" spc="-5" dirty="0">
                <a:solidFill>
                  <a:srgbClr val="2E2B1F"/>
                </a:solidFill>
                <a:latin typeface="Consolas"/>
                <a:cs typeface="Consolas"/>
              </a:rPr>
              <a:t>dashed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, </a:t>
            </a:r>
            <a:r>
              <a:rPr sz="2200" spc="-5" dirty="0">
                <a:solidFill>
                  <a:srgbClr val="2E2B1F"/>
                </a:solidFill>
                <a:latin typeface="Consolas"/>
                <a:cs typeface="Consolas"/>
              </a:rPr>
              <a:t>solid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,  </a:t>
            </a:r>
            <a:r>
              <a:rPr sz="2200" spc="-5" dirty="0">
                <a:solidFill>
                  <a:srgbClr val="2E2B1F"/>
                </a:solidFill>
                <a:latin typeface="Consolas"/>
                <a:cs typeface="Consolas"/>
              </a:rPr>
              <a:t>double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, </a:t>
            </a:r>
            <a:r>
              <a:rPr sz="2200" spc="-5" dirty="0">
                <a:solidFill>
                  <a:srgbClr val="2E2B1F"/>
                </a:solidFill>
                <a:latin typeface="Consolas"/>
                <a:cs typeface="Consolas"/>
              </a:rPr>
              <a:t>groove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, </a:t>
            </a:r>
            <a:r>
              <a:rPr sz="2200" spc="-5" dirty="0">
                <a:solidFill>
                  <a:srgbClr val="2E2B1F"/>
                </a:solidFill>
                <a:latin typeface="Consolas"/>
                <a:cs typeface="Consolas"/>
              </a:rPr>
              <a:t>ridge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, </a:t>
            </a:r>
            <a:r>
              <a:rPr lang="en-US" sz="2200" spc="-5" dirty="0">
                <a:solidFill>
                  <a:srgbClr val="2E2B1F"/>
                </a:solidFill>
                <a:latin typeface="Consolas"/>
                <a:cs typeface="Consolas"/>
              </a:rPr>
              <a:t>etc.</a:t>
            </a:r>
            <a:endParaRPr sz="2200" dirty="0">
              <a:latin typeface="Consolas"/>
              <a:cs typeface="Consolas"/>
            </a:endParaRPr>
          </a:p>
          <a:p>
            <a:pPr marL="241300" marR="5080" indent="-228600">
              <a:lnSpc>
                <a:spcPct val="100000"/>
              </a:lnSpc>
              <a:spcBef>
                <a:spcPts val="530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b="1" spc="-15" dirty="0">
                <a:solidFill>
                  <a:srgbClr val="2E2B1F"/>
                </a:solidFill>
                <a:latin typeface="Calibri"/>
                <a:cs typeface="Calibri"/>
              </a:rPr>
              <a:t>Each </a:t>
            </a:r>
            <a:r>
              <a:rPr sz="2200" b="1" spc="-10" dirty="0">
                <a:solidFill>
                  <a:srgbClr val="2E2B1F"/>
                </a:solidFill>
                <a:latin typeface="Calibri"/>
                <a:cs typeface="Calibri"/>
              </a:rPr>
              <a:t>property </a:t>
            </a:r>
            <a:r>
              <a:rPr sz="2200" b="1" spc="-15" dirty="0">
                <a:solidFill>
                  <a:srgbClr val="2E2B1F"/>
                </a:solidFill>
                <a:latin typeface="Calibri"/>
                <a:cs typeface="Calibri"/>
              </a:rPr>
              <a:t>can </a:t>
            </a:r>
            <a:r>
              <a:rPr sz="2200" b="1" spc="-5" dirty="0">
                <a:solidFill>
                  <a:srgbClr val="2E2B1F"/>
                </a:solidFill>
                <a:latin typeface="Calibri"/>
                <a:cs typeface="Calibri"/>
              </a:rPr>
              <a:t>be </a:t>
            </a:r>
            <a:r>
              <a:rPr sz="2200" b="1" spc="-10" dirty="0">
                <a:solidFill>
                  <a:srgbClr val="2E2B1F"/>
                </a:solidFill>
                <a:latin typeface="Calibri"/>
                <a:cs typeface="Calibri"/>
              </a:rPr>
              <a:t>defined </a:t>
            </a:r>
            <a:r>
              <a:rPr sz="2200" b="1" spc="-15" dirty="0">
                <a:solidFill>
                  <a:srgbClr val="2E2B1F"/>
                </a:solidFill>
                <a:latin typeface="Calibri"/>
                <a:cs typeface="Calibri"/>
              </a:rPr>
              <a:t>separately for </a:t>
            </a:r>
            <a:r>
              <a:rPr sz="2200" b="1" spc="-10" dirty="0">
                <a:solidFill>
                  <a:srgbClr val="2E2B1F"/>
                </a:solidFill>
                <a:latin typeface="Calibri"/>
                <a:cs typeface="Calibri"/>
              </a:rPr>
              <a:t>left, </a:t>
            </a:r>
            <a:r>
              <a:rPr sz="2200" b="1" spc="-15" dirty="0">
                <a:solidFill>
                  <a:srgbClr val="2E2B1F"/>
                </a:solidFill>
                <a:latin typeface="Calibri"/>
                <a:cs typeface="Calibri"/>
              </a:rPr>
              <a:t>top, bottom  </a:t>
            </a:r>
            <a:r>
              <a:rPr sz="2200" b="1" spc="-5" dirty="0">
                <a:solidFill>
                  <a:srgbClr val="2E2B1F"/>
                </a:solidFill>
                <a:latin typeface="Calibri"/>
                <a:cs typeface="Calibri"/>
              </a:rPr>
              <a:t>and</a:t>
            </a:r>
            <a:r>
              <a:rPr sz="2200" b="1" spc="-10" dirty="0">
                <a:solidFill>
                  <a:srgbClr val="2E2B1F"/>
                </a:solidFill>
                <a:latin typeface="Calibri"/>
                <a:cs typeface="Calibri"/>
              </a:rPr>
              <a:t> right</a:t>
            </a:r>
            <a:endParaRPr sz="2200" b="1" dirty="0">
              <a:latin typeface="Calibri"/>
              <a:cs typeface="Calibri"/>
            </a:endParaRPr>
          </a:p>
          <a:p>
            <a:pPr marL="538480" lvl="1" indent="-229235">
              <a:lnSpc>
                <a:spcPct val="100000"/>
              </a:lnSpc>
              <a:spcBef>
                <a:spcPts val="484"/>
              </a:spcBef>
              <a:buClr>
                <a:srgbClr val="9CBDBC"/>
              </a:buClr>
              <a:buFont typeface="Arial"/>
              <a:buChar char="•"/>
              <a:tabLst>
                <a:tab pos="538480" algn="l"/>
                <a:tab pos="539115" algn="l"/>
              </a:tabLst>
            </a:pPr>
            <a:r>
              <a:rPr sz="2000" dirty="0">
                <a:solidFill>
                  <a:srgbClr val="FF0000"/>
                </a:solidFill>
                <a:latin typeface="Consolas"/>
                <a:cs typeface="Consolas"/>
              </a:rPr>
              <a:t>border-top-style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,</a:t>
            </a:r>
            <a:r>
              <a:rPr sz="2000" dirty="0">
                <a:solidFill>
                  <a:schemeClr val="accent5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chemeClr val="accent5">
                    <a:lumMod val="75000"/>
                  </a:schemeClr>
                </a:solidFill>
                <a:latin typeface="Consolas"/>
                <a:cs typeface="Consolas"/>
              </a:rPr>
              <a:t>border-left-color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,</a:t>
            </a:r>
            <a:r>
              <a:rPr sz="2000" spc="-9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…</a:t>
            </a:r>
            <a:endParaRPr sz="2000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696731" y="2711324"/>
            <a:ext cx="178435" cy="259079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dirty="0">
                <a:solidFill>
                  <a:srgbClr val="DFDCB7"/>
                </a:solidFill>
                <a:latin typeface="Calibri"/>
                <a:cs typeface="Calibri"/>
              </a:rPr>
              <a:t>106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467690"/>
            <a:ext cx="6566534" cy="726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0" dirty="0"/>
              <a:t>Border </a:t>
            </a:r>
            <a:r>
              <a:rPr spc="-95" dirty="0"/>
              <a:t>Shorthand</a:t>
            </a:r>
            <a:r>
              <a:rPr spc="-345" dirty="0"/>
              <a:t> </a:t>
            </a:r>
            <a:r>
              <a:rPr spc="-100" dirty="0"/>
              <a:t>Property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696731" y="2711324"/>
            <a:ext cx="178435" cy="259079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dirty="0">
                <a:solidFill>
                  <a:srgbClr val="DFDCB7"/>
                </a:solidFill>
                <a:latin typeface="Calibri"/>
                <a:cs typeface="Calibri"/>
              </a:rPr>
              <a:t>107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70916" y="1940051"/>
            <a:ext cx="8070215" cy="2585085"/>
            <a:chOff x="470916" y="1940051"/>
            <a:chExt cx="8070215" cy="2585085"/>
          </a:xfrm>
        </p:grpSpPr>
        <p:sp>
          <p:nvSpPr>
            <p:cNvPr id="5" name="object 5"/>
            <p:cNvSpPr/>
            <p:nvPr/>
          </p:nvSpPr>
          <p:spPr>
            <a:xfrm>
              <a:off x="609600" y="2029929"/>
              <a:ext cx="7924800" cy="424815"/>
            </a:xfrm>
            <a:custGeom>
              <a:avLst/>
              <a:gdLst/>
              <a:ahLst/>
              <a:cxnLst/>
              <a:rect l="l" t="t" r="r" b="b"/>
              <a:pathLst>
                <a:path w="7924800" h="424814">
                  <a:moveTo>
                    <a:pt x="7924800" y="0"/>
                  </a:moveTo>
                  <a:lnTo>
                    <a:pt x="0" y="0"/>
                  </a:lnTo>
                  <a:lnTo>
                    <a:pt x="0" y="424726"/>
                  </a:lnTo>
                  <a:lnTo>
                    <a:pt x="7924800" y="424726"/>
                  </a:lnTo>
                  <a:lnTo>
                    <a:pt x="7924800" y="0"/>
                  </a:lnTo>
                  <a:close/>
                </a:path>
              </a:pathLst>
            </a:custGeom>
            <a:solidFill>
              <a:srgbClr val="E9D9BD">
                <a:alpha val="14901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09600" y="2029929"/>
              <a:ext cx="7924800" cy="424815"/>
            </a:xfrm>
            <a:custGeom>
              <a:avLst/>
              <a:gdLst/>
              <a:ahLst/>
              <a:cxnLst/>
              <a:rect l="l" t="t" r="r" b="b"/>
              <a:pathLst>
                <a:path w="7924800" h="424814">
                  <a:moveTo>
                    <a:pt x="0" y="424726"/>
                  </a:moveTo>
                  <a:lnTo>
                    <a:pt x="7924800" y="424726"/>
                  </a:lnTo>
                  <a:lnTo>
                    <a:pt x="7924800" y="0"/>
                  </a:lnTo>
                  <a:lnTo>
                    <a:pt x="0" y="0"/>
                  </a:lnTo>
                  <a:lnTo>
                    <a:pt x="0" y="424726"/>
                  </a:lnTo>
                  <a:close/>
                </a:path>
              </a:pathLst>
            </a:custGeom>
            <a:ln w="12700">
              <a:solidFill>
                <a:srgbClr val="DEC5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10540" y="1940051"/>
              <a:ext cx="3939540" cy="67970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70268" y="3276599"/>
              <a:ext cx="7924800" cy="1089660"/>
            </a:xfrm>
            <a:custGeom>
              <a:avLst/>
              <a:gdLst/>
              <a:ahLst/>
              <a:cxnLst/>
              <a:rect l="l" t="t" r="r" b="b"/>
              <a:pathLst>
                <a:path w="7924800" h="1089660">
                  <a:moveTo>
                    <a:pt x="7924800" y="0"/>
                  </a:moveTo>
                  <a:lnTo>
                    <a:pt x="0" y="0"/>
                  </a:lnTo>
                  <a:lnTo>
                    <a:pt x="0" y="1089533"/>
                  </a:lnTo>
                  <a:lnTo>
                    <a:pt x="7924800" y="1089533"/>
                  </a:lnTo>
                  <a:lnTo>
                    <a:pt x="7924800" y="0"/>
                  </a:lnTo>
                  <a:close/>
                </a:path>
              </a:pathLst>
            </a:custGeom>
            <a:solidFill>
              <a:srgbClr val="E9D9BD">
                <a:alpha val="14901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70268" y="3276599"/>
              <a:ext cx="7924800" cy="1089660"/>
            </a:xfrm>
            <a:custGeom>
              <a:avLst/>
              <a:gdLst/>
              <a:ahLst/>
              <a:cxnLst/>
              <a:rect l="l" t="t" r="r" b="b"/>
              <a:pathLst>
                <a:path w="7924800" h="1089660">
                  <a:moveTo>
                    <a:pt x="0" y="1089533"/>
                  </a:moveTo>
                  <a:lnTo>
                    <a:pt x="7924800" y="1089533"/>
                  </a:lnTo>
                  <a:lnTo>
                    <a:pt x="7924800" y="0"/>
                  </a:lnTo>
                  <a:lnTo>
                    <a:pt x="0" y="0"/>
                  </a:lnTo>
                  <a:lnTo>
                    <a:pt x="0" y="1089533"/>
                  </a:lnTo>
                  <a:close/>
                </a:path>
              </a:pathLst>
            </a:custGeom>
            <a:ln w="12699">
              <a:solidFill>
                <a:srgbClr val="DEC5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70916" y="3186683"/>
              <a:ext cx="1414272" cy="67970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479804" y="3186683"/>
              <a:ext cx="573023" cy="679703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647444" y="3186683"/>
              <a:ext cx="2089404" cy="679703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70916" y="3515867"/>
              <a:ext cx="1414272" cy="67970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479804" y="3515867"/>
              <a:ext cx="573023" cy="679703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647444" y="3515867"/>
              <a:ext cx="2089404" cy="679703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70916" y="3845051"/>
              <a:ext cx="1414272" cy="67970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479804" y="3845051"/>
              <a:ext cx="573023" cy="67970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647444" y="3845051"/>
              <a:ext cx="2426208" cy="67970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649020" y="1563162"/>
            <a:ext cx="7261859" cy="4759636"/>
          </a:xfrm>
          <a:prstGeom prst="rect">
            <a:avLst/>
          </a:prstGeom>
        </p:spPr>
        <p:txBody>
          <a:bodyPr vert="horz" wrap="square" lIns="0" tIns="65405" rIns="0" bIns="0" rtlCol="0">
            <a:spAutoFit/>
          </a:bodyPr>
          <a:lstStyle/>
          <a:p>
            <a:pPr marL="241935" indent="-229235" algn="just">
              <a:lnSpc>
                <a:spcPct val="100000"/>
              </a:lnSpc>
              <a:spcBef>
                <a:spcPts val="515"/>
              </a:spcBef>
              <a:buClr>
                <a:srgbClr val="A9A47B"/>
              </a:buClr>
              <a:buFont typeface="Arial"/>
              <a:buChar char="•"/>
              <a:tabLst>
                <a:tab pos="242570" algn="l"/>
              </a:tabLst>
            </a:pPr>
            <a:r>
              <a:rPr sz="2200" spc="-5" dirty="0">
                <a:solidFill>
                  <a:srgbClr val="2E2B1F"/>
                </a:solidFill>
                <a:latin typeface="Consolas"/>
                <a:cs typeface="Consolas"/>
              </a:rPr>
              <a:t>border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: shorthand rule </a:t>
            </a:r>
            <a:r>
              <a:rPr sz="2200" spc="-15" dirty="0">
                <a:solidFill>
                  <a:srgbClr val="2E2B1F"/>
                </a:solidFill>
                <a:latin typeface="Calibri"/>
                <a:cs typeface="Calibri"/>
              </a:rPr>
              <a:t>for setting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border properties </a:t>
            </a:r>
            <a:r>
              <a:rPr sz="2200" spc="-15" dirty="0">
                <a:solidFill>
                  <a:srgbClr val="2E2B1F"/>
                </a:solidFill>
                <a:latin typeface="Calibri"/>
                <a:cs typeface="Calibri"/>
              </a:rPr>
              <a:t>at</a:t>
            </a:r>
            <a:r>
              <a:rPr sz="2200" spc="5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once:</a:t>
            </a:r>
            <a:endParaRPr sz="2200" dirty="0">
              <a:latin typeface="Calibri"/>
              <a:cs typeface="Calibri"/>
            </a:endParaRPr>
          </a:p>
          <a:p>
            <a:pPr marL="51435">
              <a:lnSpc>
                <a:spcPct val="100000"/>
              </a:lnSpc>
              <a:spcBef>
                <a:spcPts val="459"/>
              </a:spcBef>
            </a:pPr>
            <a:r>
              <a:rPr sz="2400" b="1" dirty="0">
                <a:solidFill>
                  <a:srgbClr val="FF0000"/>
                </a:solidFill>
                <a:latin typeface="Consolas"/>
                <a:cs typeface="Consolas"/>
              </a:rPr>
              <a:t>border: 1px solid</a:t>
            </a:r>
            <a:r>
              <a:rPr sz="2400" b="1" spc="30" dirty="0">
                <a:solidFill>
                  <a:srgbClr val="FF0000"/>
                </a:solidFill>
                <a:latin typeface="Consolas"/>
                <a:cs typeface="Consolas"/>
              </a:rPr>
              <a:t> </a:t>
            </a:r>
            <a:r>
              <a:rPr sz="2400" b="1" dirty="0">
                <a:solidFill>
                  <a:srgbClr val="FF0000"/>
                </a:solidFill>
                <a:latin typeface="Consolas"/>
                <a:cs typeface="Consolas"/>
              </a:rPr>
              <a:t>red</a:t>
            </a:r>
            <a:endParaRPr sz="2400" dirty="0">
              <a:solidFill>
                <a:srgbClr val="FF0000"/>
              </a:solidFill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3000" dirty="0">
              <a:latin typeface="Consolas"/>
              <a:cs typeface="Consolas"/>
            </a:endParaRPr>
          </a:p>
          <a:p>
            <a:pPr marL="13335">
              <a:lnSpc>
                <a:spcPct val="100000"/>
              </a:lnSpc>
            </a:pP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is equal </a:t>
            </a:r>
            <a:r>
              <a:rPr sz="2200" spc="-20" dirty="0">
                <a:solidFill>
                  <a:srgbClr val="2E2B1F"/>
                </a:solidFill>
                <a:latin typeface="Calibri"/>
                <a:cs typeface="Calibri"/>
              </a:rPr>
              <a:t>to</a:t>
            </a:r>
            <a:r>
              <a:rPr sz="2200" spc="2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writing:</a:t>
            </a:r>
            <a:endParaRPr sz="2200" dirty="0">
              <a:latin typeface="Calibri"/>
              <a:cs typeface="Calibri"/>
            </a:endParaRPr>
          </a:p>
          <a:p>
            <a:pPr marL="12700" marR="4044950">
              <a:lnSpc>
                <a:spcPts val="2590"/>
              </a:lnSpc>
              <a:spcBef>
                <a:spcPts val="1100"/>
              </a:spcBef>
            </a:pPr>
            <a:r>
              <a:rPr sz="2400" b="1" dirty="0">
                <a:solidFill>
                  <a:schemeClr val="accent3">
                    <a:lumMod val="75000"/>
                  </a:schemeClr>
                </a:solidFill>
                <a:latin typeface="Consolas"/>
                <a:cs typeface="Consolas"/>
              </a:rPr>
              <a:t>border-width:1px;  border-color:red;  border-style:solid;</a:t>
            </a:r>
            <a:endParaRPr sz="2400" dirty="0">
              <a:solidFill>
                <a:schemeClr val="accent3">
                  <a:lumMod val="75000"/>
                </a:schemeClr>
              </a:solidFill>
              <a:latin typeface="Consolas"/>
              <a:cs typeface="Consolas"/>
            </a:endParaRPr>
          </a:p>
          <a:p>
            <a:pPr>
              <a:lnSpc>
                <a:spcPct val="100000"/>
              </a:lnSpc>
            </a:pPr>
            <a:endParaRPr sz="2400" dirty="0">
              <a:latin typeface="Consolas"/>
              <a:cs typeface="Consolas"/>
            </a:endParaRPr>
          </a:p>
          <a:p>
            <a:pPr marL="241935" marR="448309" indent="-228600" algn="just">
              <a:lnSpc>
                <a:spcPct val="100299"/>
              </a:lnSpc>
              <a:spcBef>
                <a:spcPts val="1515"/>
              </a:spcBef>
              <a:buClr>
                <a:srgbClr val="A9A47B"/>
              </a:buClr>
              <a:buFont typeface="Arial"/>
              <a:buChar char="•"/>
              <a:tabLst>
                <a:tab pos="242570" algn="l"/>
              </a:tabLst>
            </a:pP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Specify </a:t>
            </a:r>
            <a:r>
              <a:rPr sz="2200" spc="-20" dirty="0">
                <a:solidFill>
                  <a:srgbClr val="2E2B1F"/>
                </a:solidFill>
                <a:latin typeface="Calibri"/>
                <a:cs typeface="Calibri"/>
              </a:rPr>
              <a:t>different </a:t>
            </a:r>
            <a:r>
              <a:rPr sz="2200" spc="-15" dirty="0">
                <a:solidFill>
                  <a:srgbClr val="2E2B1F"/>
                </a:solidFill>
                <a:latin typeface="Calibri"/>
                <a:cs typeface="Calibri"/>
              </a:rPr>
              <a:t>borders </a:t>
            </a:r>
            <a:r>
              <a:rPr sz="2200" spc="-20" dirty="0">
                <a:solidFill>
                  <a:srgbClr val="2E2B1F"/>
                </a:solidFill>
                <a:latin typeface="Calibri"/>
                <a:cs typeface="Calibri"/>
              </a:rPr>
              <a:t>for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the sides via shorthand rules:  </a:t>
            </a:r>
            <a:r>
              <a:rPr sz="2200" spc="-5" dirty="0">
                <a:solidFill>
                  <a:srgbClr val="2E2B1F"/>
                </a:solidFill>
                <a:latin typeface="Consolas"/>
                <a:cs typeface="Consolas"/>
              </a:rPr>
              <a:t>border-top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, </a:t>
            </a:r>
            <a:r>
              <a:rPr sz="2200" spc="-5" dirty="0">
                <a:solidFill>
                  <a:srgbClr val="2E2B1F"/>
                </a:solidFill>
                <a:latin typeface="Consolas"/>
                <a:cs typeface="Consolas"/>
              </a:rPr>
              <a:t>border-left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, </a:t>
            </a:r>
            <a:r>
              <a:rPr sz="2200" spc="-5" dirty="0">
                <a:solidFill>
                  <a:srgbClr val="2E2B1F"/>
                </a:solidFill>
                <a:latin typeface="Consolas"/>
                <a:cs typeface="Consolas"/>
              </a:rPr>
              <a:t>border-right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, </a:t>
            </a:r>
            <a:r>
              <a:rPr sz="2200" spc="-5" dirty="0">
                <a:solidFill>
                  <a:srgbClr val="2E2B1F"/>
                </a:solidFill>
                <a:latin typeface="Consolas"/>
                <a:cs typeface="Consolas"/>
              </a:rPr>
              <a:t>border-  bottom</a:t>
            </a:r>
            <a:endParaRPr sz="2200" dirty="0">
              <a:latin typeface="Consolas"/>
              <a:cs typeface="Consolas"/>
            </a:endParaRPr>
          </a:p>
          <a:p>
            <a:pPr marL="241935" indent="-229235" algn="just">
              <a:lnSpc>
                <a:spcPct val="100000"/>
              </a:lnSpc>
              <a:spcBef>
                <a:spcPts val="515"/>
              </a:spcBef>
              <a:buClr>
                <a:srgbClr val="A9A47B"/>
              </a:buClr>
              <a:buFont typeface="Arial"/>
              <a:buChar char="•"/>
              <a:tabLst>
                <a:tab pos="242570" algn="l"/>
              </a:tabLst>
            </a:pP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When </a:t>
            </a:r>
            <a:r>
              <a:rPr sz="2200" spc="-20" dirty="0">
                <a:solidFill>
                  <a:srgbClr val="2E2B1F"/>
                </a:solidFill>
                <a:latin typeface="Calibri"/>
                <a:cs typeface="Calibri"/>
              </a:rPr>
              <a:t>to </a:t>
            </a:r>
            <a:r>
              <a:rPr sz="2200" spc="-15" dirty="0">
                <a:solidFill>
                  <a:srgbClr val="2E2B1F"/>
                </a:solidFill>
                <a:latin typeface="Calibri"/>
                <a:cs typeface="Calibri"/>
              </a:rPr>
              <a:t>avoid</a:t>
            </a:r>
            <a:r>
              <a:rPr sz="2200" spc="2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onsolas"/>
                <a:cs typeface="Consolas"/>
              </a:rPr>
              <a:t>border:0</a:t>
            </a:r>
            <a:endParaRPr sz="2200" dirty="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467690"/>
            <a:ext cx="4225925" cy="726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85" dirty="0"/>
              <a:t>Width </a:t>
            </a:r>
            <a:r>
              <a:rPr spc="-70" dirty="0"/>
              <a:t>and</a:t>
            </a:r>
            <a:r>
              <a:rPr spc="-370" dirty="0"/>
              <a:t> </a:t>
            </a:r>
            <a:r>
              <a:rPr spc="-95" dirty="0"/>
              <a:t>Height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50240" y="1616710"/>
            <a:ext cx="7579360" cy="214097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b="1" spc="-5" dirty="0">
                <a:solidFill>
                  <a:schemeClr val="accent4">
                    <a:lumMod val="75000"/>
                  </a:schemeClr>
                </a:solidFill>
                <a:latin typeface="Consolas"/>
                <a:cs typeface="Consolas"/>
              </a:rPr>
              <a:t>width</a:t>
            </a:r>
            <a:r>
              <a:rPr sz="2200" b="1" spc="-615" dirty="0">
                <a:solidFill>
                  <a:schemeClr val="accent4">
                    <a:lumMod val="75000"/>
                  </a:schemeClr>
                </a:solidFill>
                <a:latin typeface="Consolas"/>
                <a:cs typeface="Consolas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–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defines numerical value </a:t>
            </a:r>
            <a:r>
              <a:rPr sz="2200" spc="-20" dirty="0">
                <a:solidFill>
                  <a:srgbClr val="2E2B1F"/>
                </a:solidFill>
                <a:latin typeface="Calibri"/>
                <a:cs typeface="Calibri"/>
              </a:rPr>
              <a:t>for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the </a:t>
            </a:r>
            <a:r>
              <a:rPr sz="2200" b="1" spc="-5" dirty="0">
                <a:solidFill>
                  <a:srgbClr val="2E2B1F"/>
                </a:solidFill>
                <a:latin typeface="Calibri"/>
                <a:cs typeface="Calibri"/>
              </a:rPr>
              <a:t>width </a:t>
            </a:r>
            <a:r>
              <a:rPr sz="2200" b="1" dirty="0">
                <a:solidFill>
                  <a:srgbClr val="2E2B1F"/>
                </a:solidFill>
                <a:latin typeface="Calibri"/>
                <a:cs typeface="Calibri"/>
              </a:rPr>
              <a:t>of</a:t>
            </a:r>
            <a:r>
              <a:rPr lang="en-US" sz="2200" b="1" dirty="0">
                <a:solidFill>
                  <a:srgbClr val="2E2B1F"/>
                </a:solidFill>
                <a:latin typeface="Calibri"/>
                <a:cs typeface="Calibri"/>
              </a:rPr>
              <a:t> an</a:t>
            </a:r>
            <a:r>
              <a:rPr sz="2200" b="1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b="1" spc="-10" dirty="0">
                <a:solidFill>
                  <a:srgbClr val="2E2B1F"/>
                </a:solidFill>
                <a:latin typeface="Calibri"/>
                <a:cs typeface="Calibri"/>
              </a:rPr>
              <a:t>element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,</a:t>
            </a:r>
            <a:endParaRPr sz="2200" dirty="0">
              <a:latin typeface="Calibri"/>
              <a:cs typeface="Calibri"/>
            </a:endParaRPr>
          </a:p>
          <a:p>
            <a:pPr marL="241300">
              <a:lnSpc>
                <a:spcPct val="100000"/>
              </a:lnSpc>
            </a:pP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e.g.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onsolas"/>
                <a:cs typeface="Consolas"/>
              </a:rPr>
              <a:t>200px</a:t>
            </a:r>
            <a:endParaRPr lang="en-US" sz="2200" spc="-5" dirty="0">
              <a:solidFill>
                <a:srgbClr val="2E2B1F"/>
              </a:solidFill>
              <a:latin typeface="Consolas"/>
              <a:cs typeface="Consolas"/>
            </a:endParaRPr>
          </a:p>
          <a:p>
            <a:pPr marL="241300">
              <a:lnSpc>
                <a:spcPct val="100000"/>
              </a:lnSpc>
            </a:pPr>
            <a:endParaRPr sz="2200" dirty="0">
              <a:latin typeface="Consolas"/>
              <a:cs typeface="Consolas"/>
            </a:endParaRPr>
          </a:p>
          <a:p>
            <a:pPr marL="241300" indent="-228600">
              <a:lnSpc>
                <a:spcPct val="100000"/>
              </a:lnSpc>
              <a:spcBef>
                <a:spcPts val="530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b="1" spc="-5" dirty="0">
                <a:solidFill>
                  <a:schemeClr val="accent4">
                    <a:lumMod val="75000"/>
                  </a:schemeClr>
                </a:solidFill>
                <a:latin typeface="Consolas"/>
                <a:cs typeface="Consolas"/>
              </a:rPr>
              <a:t>height</a:t>
            </a:r>
            <a:r>
              <a:rPr sz="2200" b="1" spc="-565" dirty="0">
                <a:solidFill>
                  <a:schemeClr val="accent4">
                    <a:lumMod val="75000"/>
                  </a:schemeClr>
                </a:solidFill>
                <a:latin typeface="Consolas"/>
                <a:cs typeface="Consolas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–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defines numerical value </a:t>
            </a:r>
            <a:r>
              <a:rPr sz="2200" spc="-20" dirty="0">
                <a:solidFill>
                  <a:srgbClr val="2E2B1F"/>
                </a:solidFill>
                <a:latin typeface="Calibri"/>
                <a:cs typeface="Calibri"/>
              </a:rPr>
              <a:t>for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the </a:t>
            </a:r>
            <a:r>
              <a:rPr sz="2200" b="1" spc="-15" dirty="0">
                <a:solidFill>
                  <a:srgbClr val="2E2B1F"/>
                </a:solidFill>
                <a:latin typeface="Calibri"/>
                <a:cs typeface="Calibri"/>
              </a:rPr>
              <a:t>height </a:t>
            </a:r>
            <a:r>
              <a:rPr sz="2200" b="1" spc="-5" dirty="0">
                <a:solidFill>
                  <a:srgbClr val="2E2B1F"/>
                </a:solidFill>
                <a:latin typeface="Calibri"/>
                <a:cs typeface="Calibri"/>
              </a:rPr>
              <a:t>of </a:t>
            </a:r>
            <a:r>
              <a:rPr lang="en-US" sz="2200" b="1" spc="-5" dirty="0">
                <a:solidFill>
                  <a:srgbClr val="2E2B1F"/>
                </a:solidFill>
                <a:latin typeface="Calibri"/>
                <a:cs typeface="Calibri"/>
              </a:rPr>
              <a:t>an </a:t>
            </a:r>
            <a:r>
              <a:rPr sz="2200" b="1" spc="-10" dirty="0">
                <a:solidFill>
                  <a:srgbClr val="2E2B1F"/>
                </a:solidFill>
                <a:latin typeface="Calibri"/>
                <a:cs typeface="Calibri"/>
              </a:rPr>
              <a:t>element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,</a:t>
            </a:r>
            <a:endParaRPr sz="2200" dirty="0">
              <a:latin typeface="Calibri"/>
              <a:cs typeface="Calibri"/>
            </a:endParaRPr>
          </a:p>
          <a:p>
            <a:pPr marL="241300">
              <a:lnSpc>
                <a:spcPct val="100000"/>
              </a:lnSpc>
            </a:pP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e.g.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onsolas"/>
                <a:cs typeface="Consolas"/>
              </a:rPr>
              <a:t>100px</a:t>
            </a:r>
            <a:endParaRPr sz="2200" dirty="0">
              <a:latin typeface="Consolas"/>
              <a:cs typeface="Consolas"/>
            </a:endParaRPr>
          </a:p>
          <a:p>
            <a:pPr marL="538480" lvl="1" indent="-229235">
              <a:lnSpc>
                <a:spcPct val="100000"/>
              </a:lnSpc>
              <a:spcBef>
                <a:spcPts val="489"/>
              </a:spcBef>
              <a:buClr>
                <a:srgbClr val="9CBDBC"/>
              </a:buClr>
              <a:buFont typeface="Arial"/>
              <a:buChar char="•"/>
              <a:tabLst>
                <a:tab pos="538480" algn="l"/>
                <a:tab pos="539115" algn="l"/>
              </a:tabLst>
            </a:pPr>
            <a:r>
              <a:rPr sz="2000" spc="-15" dirty="0">
                <a:solidFill>
                  <a:srgbClr val="2E2B1F"/>
                </a:solidFill>
                <a:latin typeface="Calibri"/>
                <a:cs typeface="Calibri"/>
              </a:rPr>
              <a:t>By 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default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the </a:t>
            </a: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height of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an </a:t>
            </a: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element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is </a:t>
            </a: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defined by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its </a:t>
            </a:r>
            <a:r>
              <a:rPr sz="2000" spc="-15" dirty="0">
                <a:solidFill>
                  <a:srgbClr val="2E2B1F"/>
                </a:solidFill>
                <a:latin typeface="Calibri"/>
                <a:cs typeface="Calibri"/>
              </a:rPr>
              <a:t>content</a:t>
            </a:r>
            <a:r>
              <a:rPr lang="en-US" sz="2000" spc="-15" dirty="0">
                <a:solidFill>
                  <a:srgbClr val="2E2B1F"/>
                </a:solidFill>
                <a:latin typeface="Calibri"/>
                <a:cs typeface="Calibri"/>
              </a:rPr>
              <a:t>s</a:t>
            </a:r>
            <a:endParaRPr sz="2000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696731" y="2711324"/>
            <a:ext cx="178435" cy="259079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dirty="0">
                <a:solidFill>
                  <a:srgbClr val="DFDCB7"/>
                </a:solidFill>
                <a:latin typeface="Calibri"/>
                <a:cs typeface="Calibri"/>
              </a:rPr>
              <a:t>108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7620000" cy="615553"/>
          </a:xfrm>
        </p:spPr>
        <p:txBody>
          <a:bodyPr/>
          <a:lstStyle/>
          <a:p>
            <a:pPr algn="ctr"/>
            <a:r>
              <a:rPr lang="en-US" sz="3200" b="1" dirty="0"/>
              <a:t>Style rule cascading and inheritance </a:t>
            </a:r>
            <a:r>
              <a:rPr lang="en-US" sz="4000" dirty="0"/>
              <a:t>	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" y="838200"/>
            <a:ext cx="7737805" cy="1472863"/>
          </a:xfrm>
        </p:spPr>
        <p:txBody>
          <a:bodyPr/>
          <a:lstStyle/>
          <a:p>
            <a:pPr algn="just">
              <a:buFont typeface="Arial" pitchFamily="34" charset="0"/>
              <a:buChar char="•"/>
            </a:pPr>
            <a:r>
              <a:rPr lang="en-US" sz="2200" b="0" kern="1200" spc="-5" dirty="0">
                <a:solidFill>
                  <a:srgbClr val="2E2B1F"/>
                </a:solidFill>
              </a:rPr>
              <a:t> CSS inheritance is not too different than what we understand through the term inheritance.</a:t>
            </a:r>
          </a:p>
          <a:p>
            <a:pPr algn="just"/>
            <a:endParaRPr lang="en-US" sz="2200" b="0" kern="1200" spc="-5" dirty="0">
              <a:solidFill>
                <a:srgbClr val="2E2B1F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1496191"/>
            <a:ext cx="4291011" cy="53618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00500" y="3505200"/>
            <a:ext cx="5143500" cy="1857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457200" y="685800"/>
            <a:ext cx="7543800" cy="489044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 algn="just">
              <a:lnSpc>
                <a:spcPct val="100000"/>
              </a:lnSpc>
              <a:spcBef>
                <a:spcPts val="95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lang="en-US" sz="2400" dirty="0"/>
              <a:t>CSS class called “container” has associated styles with it (namely, font-family, font-size, and border). </a:t>
            </a:r>
          </a:p>
          <a:p>
            <a:pPr marL="241300" indent="-228600" algn="just">
              <a:lnSpc>
                <a:spcPct val="100000"/>
              </a:lnSpc>
              <a:spcBef>
                <a:spcPts val="95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endParaRPr lang="en-US" sz="2400" dirty="0"/>
          </a:p>
          <a:p>
            <a:pPr marL="241300" indent="-228600" algn="just">
              <a:lnSpc>
                <a:spcPct val="100000"/>
              </a:lnSpc>
              <a:spcBef>
                <a:spcPts val="95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lang="en-US" sz="2400" dirty="0"/>
              <a:t>We applied the “container” class to a &lt;div&gt; tag, and within the &lt;div&gt; tag, we’ve include a &lt;p&gt; tag. </a:t>
            </a:r>
          </a:p>
          <a:p>
            <a:pPr marL="241300" indent="-228600" algn="just">
              <a:lnSpc>
                <a:spcPct val="100000"/>
              </a:lnSpc>
              <a:spcBef>
                <a:spcPts val="95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endParaRPr lang="en-US" sz="2400" dirty="0"/>
          </a:p>
          <a:p>
            <a:pPr marL="241300" indent="-228600" algn="just">
              <a:lnSpc>
                <a:spcPct val="100000"/>
              </a:lnSpc>
              <a:spcBef>
                <a:spcPts val="95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lang="en-US" sz="2400" dirty="0"/>
              <a:t>So, the text inside the &lt;p&gt; tag is getting styled with the font-family and font-size styles even though the “container” class is applied to the &lt;div&gt; tag. </a:t>
            </a:r>
          </a:p>
          <a:p>
            <a:pPr marL="241300" indent="-228600" algn="just">
              <a:lnSpc>
                <a:spcPct val="100000"/>
              </a:lnSpc>
              <a:spcBef>
                <a:spcPts val="95"/>
              </a:spcBef>
              <a:buClr>
                <a:srgbClr val="A9A47B"/>
              </a:buClr>
              <a:tabLst>
                <a:tab pos="240665" algn="l"/>
                <a:tab pos="241300" algn="l"/>
              </a:tabLst>
            </a:pPr>
            <a:endParaRPr lang="en-US" sz="2400" dirty="0"/>
          </a:p>
          <a:p>
            <a:pPr marL="241300" indent="-228600" algn="just">
              <a:lnSpc>
                <a:spcPct val="100000"/>
              </a:lnSpc>
              <a:spcBef>
                <a:spcPts val="95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lang="en-US" sz="2400" dirty="0"/>
              <a:t>This happens due to CSS inheritance i.e. because the &lt;p&gt; tag is a </a:t>
            </a:r>
            <a:r>
              <a:rPr lang="en-US" sz="2400" i="1" dirty="0"/>
              <a:t>child</a:t>
            </a:r>
            <a:r>
              <a:rPr lang="en-US" sz="2400" dirty="0"/>
              <a:t> of the &lt;div&gt; tag, it inherited those styles as well</a:t>
            </a:r>
            <a:endParaRPr sz="2000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696731" y="2711324"/>
            <a:ext cx="178435" cy="259079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dirty="0">
                <a:solidFill>
                  <a:srgbClr val="DFDCB7"/>
                </a:solidFill>
                <a:latin typeface="Calibri"/>
                <a:cs typeface="Calibri"/>
              </a:rPr>
              <a:t>108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457200" y="685800"/>
            <a:ext cx="7543800" cy="338746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 algn="just">
              <a:lnSpc>
                <a:spcPct val="100000"/>
              </a:lnSpc>
              <a:spcBef>
                <a:spcPts val="95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lang="en-US" sz="2400" dirty="0"/>
              <a:t>There is border on only the &lt;div&gt; tag </a:t>
            </a:r>
            <a:r>
              <a:rPr lang="en-US" sz="2400" b="1" dirty="0"/>
              <a:t>but not on &lt;p&gt; tag.  </a:t>
            </a:r>
            <a:r>
              <a:rPr lang="en-US" sz="2400" dirty="0"/>
              <a:t>Why..??</a:t>
            </a:r>
          </a:p>
          <a:p>
            <a:pPr marL="241300" indent="-228600" algn="just">
              <a:lnSpc>
                <a:spcPct val="100000"/>
              </a:lnSpc>
              <a:spcBef>
                <a:spcPts val="95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endParaRPr lang="en-US" sz="2400" dirty="0"/>
          </a:p>
          <a:p>
            <a:pPr marL="241300" indent="-228600" algn="just">
              <a:lnSpc>
                <a:spcPct val="100000"/>
              </a:lnSpc>
              <a:spcBef>
                <a:spcPts val="95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lang="en-US" sz="2400" dirty="0"/>
              <a:t>So, not all CSS styles are inheritable from parent to children. </a:t>
            </a:r>
          </a:p>
          <a:p>
            <a:pPr marL="241300" indent="-228600" algn="just">
              <a:lnSpc>
                <a:spcPct val="100000"/>
              </a:lnSpc>
              <a:spcBef>
                <a:spcPts val="95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endParaRPr lang="en-US" sz="2400" dirty="0"/>
          </a:p>
          <a:p>
            <a:pPr marL="241300" indent="-228600" algn="just">
              <a:lnSpc>
                <a:spcPct val="100000"/>
              </a:lnSpc>
              <a:spcBef>
                <a:spcPts val="95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In this case, the “border” style is one of those styles that doesn’t get automatically inherited from parent to children.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696731" y="2711324"/>
            <a:ext cx="178435" cy="259079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dirty="0">
                <a:solidFill>
                  <a:srgbClr val="DFDCB7"/>
                </a:solidFill>
                <a:latin typeface="Calibri"/>
                <a:cs typeface="Calibri"/>
              </a:rPr>
              <a:t>108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467690"/>
            <a:ext cx="4923790" cy="726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80" dirty="0"/>
              <a:t>What </a:t>
            </a:r>
            <a:r>
              <a:rPr spc="-55" dirty="0"/>
              <a:t>is </a:t>
            </a:r>
            <a:r>
              <a:rPr spc="-160" dirty="0"/>
              <a:t>Web</a:t>
            </a:r>
            <a:r>
              <a:rPr spc="-540" dirty="0"/>
              <a:t> </a:t>
            </a:r>
            <a:r>
              <a:rPr spc="-100" dirty="0"/>
              <a:t>Server?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50240" y="1548663"/>
            <a:ext cx="7073900" cy="4161396"/>
          </a:xfrm>
          <a:prstGeom prst="rect">
            <a:avLst/>
          </a:prstGeom>
        </p:spPr>
        <p:txBody>
          <a:bodyPr vert="horz" wrap="square" lIns="0" tIns="80010" rIns="0" bIns="0" rtlCol="0">
            <a:spAutoFit/>
          </a:bodyPr>
          <a:lstStyle/>
          <a:p>
            <a:pPr marL="241300" indent="-228600" algn="just">
              <a:lnSpc>
                <a:spcPct val="100000"/>
              </a:lnSpc>
              <a:spcBef>
                <a:spcPts val="630"/>
              </a:spcBef>
              <a:buClr>
                <a:srgbClr val="A9A47B"/>
              </a:buClr>
              <a:buFont typeface="Arial"/>
              <a:buChar char="•"/>
              <a:tabLst>
                <a:tab pos="241300" algn="l"/>
              </a:tabLst>
            </a:pPr>
            <a:r>
              <a:rPr sz="2200" spc="-20" dirty="0">
                <a:solidFill>
                  <a:srgbClr val="2E2B1F"/>
                </a:solidFill>
                <a:latin typeface="Calibri"/>
                <a:cs typeface="Calibri"/>
              </a:rPr>
              <a:t>Every </a:t>
            </a:r>
            <a:r>
              <a:rPr sz="2200" spc="-25" dirty="0">
                <a:solidFill>
                  <a:srgbClr val="2E2B1F"/>
                </a:solidFill>
                <a:latin typeface="Calibri"/>
                <a:cs typeface="Calibri"/>
              </a:rPr>
              <a:t>Website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sits 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on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a </a:t>
            </a:r>
            <a:r>
              <a:rPr sz="2200" spc="-15" dirty="0">
                <a:solidFill>
                  <a:srgbClr val="2E2B1F"/>
                </a:solidFill>
                <a:latin typeface="Calibri"/>
                <a:cs typeface="Calibri"/>
              </a:rPr>
              <a:t>computer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known as a </a:t>
            </a:r>
            <a:r>
              <a:rPr sz="2200" spc="-35" dirty="0">
                <a:solidFill>
                  <a:srgbClr val="2E2B1F"/>
                </a:solidFill>
                <a:latin typeface="Calibri"/>
                <a:cs typeface="Calibri"/>
              </a:rPr>
              <a:t>Web</a:t>
            </a:r>
            <a:r>
              <a:rPr sz="2200" spc="16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30" dirty="0">
                <a:solidFill>
                  <a:srgbClr val="2E2B1F"/>
                </a:solidFill>
                <a:latin typeface="Calibri"/>
                <a:cs typeface="Calibri"/>
              </a:rPr>
              <a:t>server.</a:t>
            </a:r>
            <a:endParaRPr sz="2200" dirty="0">
              <a:latin typeface="Calibri"/>
              <a:cs typeface="Calibri"/>
            </a:endParaRPr>
          </a:p>
          <a:p>
            <a:pPr marL="305435" indent="-293370" algn="just">
              <a:lnSpc>
                <a:spcPct val="100000"/>
              </a:lnSpc>
              <a:spcBef>
                <a:spcPts val="530"/>
              </a:spcBef>
              <a:buClr>
                <a:srgbClr val="A9A47B"/>
              </a:buClr>
              <a:buFont typeface="Arial"/>
              <a:buChar char="•"/>
              <a:tabLst>
                <a:tab pos="306070" algn="l"/>
              </a:tabLst>
            </a:pP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This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server is </a:t>
            </a:r>
            <a:r>
              <a:rPr sz="2200" spc="-20" dirty="0">
                <a:solidFill>
                  <a:srgbClr val="2E2B1F"/>
                </a:solidFill>
                <a:latin typeface="Calibri"/>
                <a:cs typeface="Calibri"/>
              </a:rPr>
              <a:t>always </a:t>
            </a:r>
            <a:r>
              <a:rPr sz="2200" spc="-15" dirty="0">
                <a:solidFill>
                  <a:srgbClr val="2E2B1F"/>
                </a:solidFill>
                <a:latin typeface="Calibri"/>
                <a:cs typeface="Calibri"/>
              </a:rPr>
              <a:t>connected </a:t>
            </a:r>
            <a:r>
              <a:rPr sz="2200" spc="-20" dirty="0">
                <a:solidFill>
                  <a:srgbClr val="2E2B1F"/>
                </a:solidFill>
                <a:latin typeface="Calibri"/>
                <a:cs typeface="Calibri"/>
              </a:rPr>
              <a:t>to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the</a:t>
            </a:r>
            <a:r>
              <a:rPr sz="2200" spc="10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internet.</a:t>
            </a:r>
            <a:endParaRPr sz="2200" dirty="0">
              <a:latin typeface="Calibri"/>
              <a:cs typeface="Calibri"/>
            </a:endParaRPr>
          </a:p>
          <a:p>
            <a:pPr marL="241300" marR="5080" indent="-228600" algn="just">
              <a:lnSpc>
                <a:spcPct val="100000"/>
              </a:lnSpc>
              <a:spcBef>
                <a:spcPts val="530"/>
              </a:spcBef>
              <a:buClr>
                <a:srgbClr val="A9A47B"/>
              </a:buClr>
              <a:buFont typeface="Arial"/>
              <a:buChar char="•"/>
              <a:tabLst>
                <a:tab pos="241300" algn="l"/>
              </a:tabLst>
            </a:pPr>
            <a:r>
              <a:rPr sz="2200" spc="-20" dirty="0">
                <a:solidFill>
                  <a:srgbClr val="2E2B1F"/>
                </a:solidFill>
                <a:latin typeface="Calibri"/>
                <a:cs typeface="Calibri"/>
              </a:rPr>
              <a:t>Every </a:t>
            </a:r>
            <a:r>
              <a:rPr sz="2200" spc="-35" dirty="0">
                <a:solidFill>
                  <a:srgbClr val="2E2B1F"/>
                </a:solidFill>
                <a:latin typeface="Calibri"/>
                <a:cs typeface="Calibri"/>
              </a:rPr>
              <a:t>Web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server </a:t>
            </a:r>
            <a:r>
              <a:rPr sz="2200" spc="-15" dirty="0">
                <a:solidFill>
                  <a:srgbClr val="2E2B1F"/>
                </a:solidFill>
                <a:latin typeface="Calibri"/>
                <a:cs typeface="Calibri"/>
              </a:rPr>
              <a:t>that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is </a:t>
            </a:r>
            <a:r>
              <a:rPr sz="2200" spc="-15" dirty="0">
                <a:solidFill>
                  <a:srgbClr val="2E2B1F"/>
                </a:solidFill>
                <a:latin typeface="Calibri"/>
                <a:cs typeface="Calibri"/>
              </a:rPr>
              <a:t>connected </a:t>
            </a:r>
            <a:r>
              <a:rPr sz="2200" spc="-20" dirty="0">
                <a:solidFill>
                  <a:srgbClr val="2E2B1F"/>
                </a:solidFill>
                <a:latin typeface="Calibri"/>
                <a:cs typeface="Calibri"/>
              </a:rPr>
              <a:t>to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the </a:t>
            </a:r>
            <a:r>
              <a:rPr sz="2200" spc="-15" dirty="0">
                <a:solidFill>
                  <a:srgbClr val="2E2B1F"/>
                </a:solidFill>
                <a:latin typeface="Calibri"/>
                <a:cs typeface="Calibri"/>
              </a:rPr>
              <a:t>Internet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is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given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a 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unique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address. </a:t>
            </a:r>
            <a:r>
              <a:rPr sz="2200" spc="-15" dirty="0">
                <a:solidFill>
                  <a:srgbClr val="2E2B1F"/>
                </a:solidFill>
                <a:latin typeface="Calibri"/>
                <a:cs typeface="Calibri"/>
              </a:rPr>
              <a:t>For example,</a:t>
            </a:r>
            <a:r>
              <a:rPr sz="2200" spc="3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68.178.157.132</a:t>
            </a:r>
            <a:endParaRPr sz="2200" dirty="0">
              <a:latin typeface="Calibri"/>
              <a:cs typeface="Calibri"/>
            </a:endParaRPr>
          </a:p>
          <a:p>
            <a:pPr marL="241300" marR="109220" indent="-228600" algn="just">
              <a:lnSpc>
                <a:spcPct val="100000"/>
              </a:lnSpc>
              <a:spcBef>
                <a:spcPts val="525"/>
              </a:spcBef>
              <a:buClr>
                <a:srgbClr val="A9A47B"/>
              </a:buClr>
              <a:buFont typeface="Arial"/>
              <a:buChar char="•"/>
              <a:tabLst>
                <a:tab pos="241300" algn="l"/>
              </a:tabLst>
            </a:pP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When </a:t>
            </a:r>
            <a:r>
              <a:rPr sz="2200" spc="-15" dirty="0">
                <a:solidFill>
                  <a:srgbClr val="2E2B1F"/>
                </a:solidFill>
                <a:latin typeface="Calibri"/>
                <a:cs typeface="Calibri"/>
              </a:rPr>
              <a:t>you register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a </a:t>
            </a:r>
            <a:r>
              <a:rPr sz="2200" spc="-35" dirty="0">
                <a:solidFill>
                  <a:srgbClr val="2E2B1F"/>
                </a:solidFill>
                <a:latin typeface="Calibri"/>
                <a:cs typeface="Calibri"/>
              </a:rPr>
              <a:t>Web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address, also known as a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domain 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name, </a:t>
            </a:r>
            <a:r>
              <a:rPr lang="en-US" sz="2200" spc="-5" dirty="0">
                <a:solidFill>
                  <a:srgbClr val="2E2B1F"/>
                </a:solidFill>
                <a:latin typeface="Calibri"/>
                <a:cs typeface="Calibri"/>
              </a:rPr>
              <a:t>(</a:t>
            </a:r>
            <a:r>
              <a:rPr lang="en-US" sz="2200" spc="-5" dirty="0" err="1">
                <a:solidFill>
                  <a:srgbClr val="2E2B1F"/>
                </a:solidFill>
                <a:latin typeface="Calibri"/>
                <a:cs typeface="Calibri"/>
              </a:rPr>
              <a:t>Eg</a:t>
            </a:r>
            <a:r>
              <a:rPr lang="en-US" sz="2200" spc="-5" dirty="0">
                <a:solidFill>
                  <a:srgbClr val="2E2B1F"/>
                </a:solidFill>
                <a:latin typeface="Calibri"/>
                <a:cs typeface="Calibri"/>
              </a:rPr>
              <a:t>.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tutorialspoint.com</a:t>
            </a:r>
            <a:r>
              <a:rPr lang="en-US" sz="2200" spc="-10" dirty="0">
                <a:solidFill>
                  <a:srgbClr val="2E2B1F"/>
                </a:solidFill>
                <a:latin typeface="Calibri"/>
                <a:cs typeface="Calibri"/>
              </a:rPr>
              <a:t> )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b="1" spc="-15" dirty="0">
                <a:solidFill>
                  <a:srgbClr val="2E2B1F"/>
                </a:solidFill>
                <a:latin typeface="Calibri"/>
                <a:cs typeface="Calibri"/>
              </a:rPr>
              <a:t>you </a:t>
            </a:r>
            <a:r>
              <a:rPr sz="2200" b="1" spc="-20" dirty="0">
                <a:solidFill>
                  <a:srgbClr val="2E2B1F"/>
                </a:solidFill>
                <a:latin typeface="Calibri"/>
                <a:cs typeface="Calibri"/>
              </a:rPr>
              <a:t>have to </a:t>
            </a:r>
            <a:r>
              <a:rPr sz="2200" b="1" spc="-5" dirty="0">
                <a:solidFill>
                  <a:srgbClr val="2E2B1F"/>
                </a:solidFill>
                <a:latin typeface="Calibri"/>
                <a:cs typeface="Calibri"/>
              </a:rPr>
              <a:t>specify the IP  address of the </a:t>
            </a:r>
            <a:r>
              <a:rPr sz="2200" b="1" spc="-35" dirty="0">
                <a:solidFill>
                  <a:srgbClr val="2E2B1F"/>
                </a:solidFill>
                <a:latin typeface="Calibri"/>
                <a:cs typeface="Calibri"/>
              </a:rPr>
              <a:t>Web </a:t>
            </a:r>
            <a:r>
              <a:rPr sz="2200" b="1" spc="-5" dirty="0">
                <a:solidFill>
                  <a:srgbClr val="2E2B1F"/>
                </a:solidFill>
                <a:latin typeface="Calibri"/>
                <a:cs typeface="Calibri"/>
              </a:rPr>
              <a:t>server </a:t>
            </a:r>
            <a:r>
              <a:rPr sz="2200" b="1" spc="-15" dirty="0">
                <a:solidFill>
                  <a:srgbClr val="2E2B1F"/>
                </a:solidFill>
                <a:latin typeface="Calibri"/>
                <a:cs typeface="Calibri"/>
              </a:rPr>
              <a:t>that </a:t>
            </a:r>
            <a:r>
              <a:rPr sz="2200" b="1" spc="-5" dirty="0">
                <a:solidFill>
                  <a:srgbClr val="2E2B1F"/>
                </a:solidFill>
                <a:latin typeface="Calibri"/>
                <a:cs typeface="Calibri"/>
              </a:rPr>
              <a:t>will </a:t>
            </a:r>
            <a:r>
              <a:rPr sz="2200" b="1" spc="-10" dirty="0">
                <a:solidFill>
                  <a:srgbClr val="2E2B1F"/>
                </a:solidFill>
                <a:latin typeface="Calibri"/>
                <a:cs typeface="Calibri"/>
              </a:rPr>
              <a:t>host </a:t>
            </a:r>
            <a:r>
              <a:rPr sz="2200" b="1" spc="-5" dirty="0">
                <a:solidFill>
                  <a:srgbClr val="2E2B1F"/>
                </a:solidFill>
                <a:latin typeface="Calibri"/>
                <a:cs typeface="Calibri"/>
              </a:rPr>
              <a:t>the</a:t>
            </a:r>
            <a:r>
              <a:rPr sz="2200" b="1" spc="8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lang="en-US" sz="2200" b="1" spc="80" dirty="0">
                <a:solidFill>
                  <a:srgbClr val="2E2B1F"/>
                </a:solidFill>
                <a:latin typeface="Calibri"/>
                <a:cs typeface="Calibri"/>
              </a:rPr>
              <a:t>web</a:t>
            </a:r>
            <a:r>
              <a:rPr sz="2200" b="1" spc="-5" dirty="0">
                <a:solidFill>
                  <a:srgbClr val="2E2B1F"/>
                </a:solidFill>
                <a:latin typeface="Calibri"/>
                <a:cs typeface="Calibri"/>
              </a:rPr>
              <a:t>site.</a:t>
            </a:r>
            <a:endParaRPr sz="2200" b="1" dirty="0">
              <a:latin typeface="Calibri"/>
              <a:cs typeface="Calibri"/>
            </a:endParaRPr>
          </a:p>
          <a:p>
            <a:pPr marL="241300" indent="-228600" algn="just">
              <a:lnSpc>
                <a:spcPct val="100000"/>
              </a:lnSpc>
              <a:spcBef>
                <a:spcPts val="530"/>
              </a:spcBef>
              <a:buClr>
                <a:srgbClr val="A9A47B"/>
              </a:buClr>
              <a:buFont typeface="Arial"/>
              <a:buChar char="•"/>
              <a:tabLst>
                <a:tab pos="241300" algn="l"/>
              </a:tabLst>
            </a:pPr>
            <a:r>
              <a:rPr sz="2200" b="1" spc="-10" dirty="0">
                <a:solidFill>
                  <a:srgbClr val="006FC0"/>
                </a:solidFill>
                <a:latin typeface="Calibri"/>
                <a:cs typeface="Calibri"/>
              </a:rPr>
              <a:t>Examples </a:t>
            </a:r>
            <a:r>
              <a:rPr sz="2200" b="1" spc="-5" dirty="0">
                <a:solidFill>
                  <a:srgbClr val="006FC0"/>
                </a:solidFill>
                <a:latin typeface="Calibri"/>
                <a:cs typeface="Calibri"/>
              </a:rPr>
              <a:t>of </a:t>
            </a:r>
            <a:r>
              <a:rPr sz="2200" b="1" spc="-35" dirty="0">
                <a:solidFill>
                  <a:srgbClr val="006FC0"/>
                </a:solidFill>
                <a:latin typeface="Calibri"/>
                <a:cs typeface="Calibri"/>
              </a:rPr>
              <a:t>Web</a:t>
            </a:r>
            <a:r>
              <a:rPr sz="2200" b="1" spc="5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200" b="1" spc="-10" dirty="0">
                <a:solidFill>
                  <a:srgbClr val="006FC0"/>
                </a:solidFill>
                <a:latin typeface="Calibri"/>
                <a:cs typeface="Calibri"/>
              </a:rPr>
              <a:t>Servers</a:t>
            </a:r>
            <a:endParaRPr sz="2200" dirty="0">
              <a:latin typeface="Calibri"/>
              <a:cs typeface="Calibri"/>
            </a:endParaRPr>
          </a:p>
          <a:p>
            <a:pPr marL="538480" lvl="1" indent="-229235" algn="just">
              <a:lnSpc>
                <a:spcPct val="100000"/>
              </a:lnSpc>
              <a:spcBef>
                <a:spcPts val="490"/>
              </a:spcBef>
              <a:buClr>
                <a:srgbClr val="9CBDBC"/>
              </a:buClr>
              <a:buFont typeface="Arial"/>
              <a:buChar char="•"/>
              <a:tabLst>
                <a:tab pos="539115" algn="l"/>
              </a:tabLst>
            </a:pP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Apache</a:t>
            </a:r>
            <a:r>
              <a:rPr sz="2000" spc="-1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40" dirty="0">
                <a:solidFill>
                  <a:srgbClr val="2E2B1F"/>
                </a:solidFill>
                <a:latin typeface="Calibri"/>
                <a:cs typeface="Calibri"/>
              </a:rPr>
              <a:t>Tomcat</a:t>
            </a:r>
            <a:endParaRPr lang="en-US" sz="2000" spc="-40" dirty="0">
              <a:solidFill>
                <a:srgbClr val="2E2B1F"/>
              </a:solidFill>
              <a:latin typeface="Calibri"/>
              <a:cs typeface="Calibri"/>
            </a:endParaRPr>
          </a:p>
          <a:p>
            <a:pPr marL="538480" lvl="1" indent="-229235" algn="just">
              <a:spcBef>
                <a:spcPts val="490"/>
              </a:spcBef>
              <a:buClr>
                <a:srgbClr val="9CBDBC"/>
              </a:buClr>
              <a:buFont typeface="Arial"/>
              <a:buChar char="•"/>
              <a:tabLst>
                <a:tab pos="539115" algn="l"/>
              </a:tabLst>
            </a:pPr>
            <a:r>
              <a:rPr lang="en-US" sz="2000" spc="-10" dirty="0">
                <a:solidFill>
                  <a:srgbClr val="2E2B1F"/>
                </a:solidFill>
                <a:cs typeface="Calibri"/>
              </a:rPr>
              <a:t>Glassfish</a:t>
            </a:r>
            <a:endParaRPr lang="en-US" sz="2000" dirty="0">
              <a:cs typeface="Calibri"/>
            </a:endParaRPr>
          </a:p>
          <a:p>
            <a:pPr marL="538480" lvl="1" indent="-229235" algn="just">
              <a:lnSpc>
                <a:spcPct val="100000"/>
              </a:lnSpc>
              <a:spcBef>
                <a:spcPts val="484"/>
              </a:spcBef>
              <a:buClr>
                <a:srgbClr val="9CBDBC"/>
              </a:buClr>
              <a:buFont typeface="Arial"/>
              <a:buChar char="•"/>
              <a:tabLst>
                <a:tab pos="539115" algn="l"/>
              </a:tabLst>
            </a:pPr>
            <a:r>
              <a:rPr lang="en-US" sz="2000" spc="-5" dirty="0">
                <a:solidFill>
                  <a:srgbClr val="2E2B1F"/>
                </a:solidFill>
                <a:latin typeface="Calibri"/>
                <a:cs typeface="Calibri"/>
              </a:rPr>
              <a:t>Microsoft </a:t>
            </a: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IIS</a:t>
            </a:r>
            <a:endParaRPr sz="20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70247"/>
            <a:ext cx="7388860" cy="615553"/>
          </a:xfrm>
        </p:spPr>
        <p:txBody>
          <a:bodyPr/>
          <a:lstStyle/>
          <a:p>
            <a:r>
              <a:rPr lang="en-US" sz="4000" dirty="0"/>
              <a:t>Style rule cascading</a:t>
            </a:r>
          </a:p>
        </p:txBody>
      </p:sp>
      <p:sp>
        <p:nvSpPr>
          <p:cNvPr id="4" name="object 3"/>
          <p:cNvSpPr txBox="1"/>
          <p:nvPr/>
        </p:nvSpPr>
        <p:spPr>
          <a:xfrm>
            <a:off x="533400" y="695798"/>
            <a:ext cx="7543800" cy="11330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 algn="just">
              <a:lnSpc>
                <a:spcPct val="100000"/>
              </a:lnSpc>
              <a:spcBef>
                <a:spcPts val="95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lang="en-US" sz="2400" dirty="0"/>
              <a:t>Cascading refers to the fact that cumulative styles across multiple CSS rules are applied to each and every HTML tag.</a:t>
            </a:r>
          </a:p>
          <a:p>
            <a:pPr marL="241300" indent="-228600" algn="just">
              <a:lnSpc>
                <a:spcPct val="100000"/>
              </a:lnSpc>
              <a:spcBef>
                <a:spcPts val="95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lang="en-US" sz="2400" b="1" dirty="0"/>
              <a:t>CSS styles are directly applied to a particular tag</a:t>
            </a:r>
            <a:r>
              <a:rPr lang="en-US" sz="2400" dirty="0"/>
              <a:t>.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0075" y="1800225"/>
            <a:ext cx="4886325" cy="5057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19525" y="2895600"/>
            <a:ext cx="5324475" cy="1438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09600" y="762001"/>
            <a:ext cx="7696200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CSS rules, one for all &lt;p&gt; tags and another for tags with the “special-paragraph” is class applied.</a:t>
            </a:r>
          </a:p>
          <a:p>
            <a:endParaRPr lang="en-US" sz="2400" dirty="0"/>
          </a:p>
          <a:p>
            <a:r>
              <a:rPr lang="en-US" sz="2400" b="1" dirty="0"/>
              <a:t>Both</a:t>
            </a:r>
            <a:r>
              <a:rPr lang="en-US" sz="2400" dirty="0"/>
              <a:t> &lt;p&gt; tags have the “font-family” and “font-size” styles applied to it. </a:t>
            </a:r>
          </a:p>
          <a:p>
            <a:endParaRPr lang="en-US" sz="2400" dirty="0"/>
          </a:p>
          <a:p>
            <a:r>
              <a:rPr lang="en-US" sz="2400" dirty="0"/>
              <a:t>But the &lt;p&gt; tag with the “special-paragraph” class applied to it </a:t>
            </a:r>
            <a:r>
              <a:rPr lang="en-US" sz="2400" b="1" dirty="0"/>
              <a:t>overrode</a:t>
            </a:r>
            <a:r>
              <a:rPr lang="en-US" sz="2400" dirty="0"/>
              <a:t> the “font-size: 14px” style from the previous CSS rule with its own “font-size: 24px” style</a:t>
            </a:r>
          </a:p>
          <a:p>
            <a:endParaRPr lang="en-US" sz="2400" dirty="0"/>
          </a:p>
          <a:p>
            <a:r>
              <a:rPr lang="en-US" sz="2400" dirty="0"/>
              <a:t>In addition to overriding a style, the “special-paragraph” class gave the </a:t>
            </a:r>
            <a:r>
              <a:rPr lang="en-US" sz="2400" b="1" dirty="0"/>
              <a:t>second &lt;p&gt; tag an additional “color: red” style.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57200" y="762001"/>
            <a:ext cx="77724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dirty="0">
                <a:solidFill>
                  <a:srgbClr val="7030A0"/>
                </a:solidFill>
              </a:rPr>
              <a:t>“Cascading” part of CSS comes when there are </a:t>
            </a:r>
            <a:r>
              <a:rPr lang="en-US" sz="2400" b="1" dirty="0">
                <a:solidFill>
                  <a:srgbClr val="7030A0"/>
                </a:solidFill>
              </a:rPr>
              <a:t>multiple</a:t>
            </a:r>
            <a:r>
              <a:rPr lang="en-US" sz="2400" dirty="0">
                <a:solidFill>
                  <a:srgbClr val="7030A0"/>
                </a:solidFill>
              </a:rPr>
              <a:t> styles that are directly </a:t>
            </a:r>
            <a:r>
              <a:rPr lang="en-US" sz="2400" b="1" dirty="0">
                <a:solidFill>
                  <a:srgbClr val="7030A0"/>
                </a:solidFill>
              </a:rPr>
              <a:t>applied to a HTML tag. </a:t>
            </a:r>
          </a:p>
          <a:p>
            <a:pPr algn="just"/>
            <a:endParaRPr lang="en-US" sz="2400" dirty="0"/>
          </a:p>
          <a:p>
            <a:pPr algn="just"/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So, in the case of multiple styles, the actual final style applied to a HTML tag is the most 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“specific”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 one.</a:t>
            </a: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59330" y="457200"/>
            <a:ext cx="3989070" cy="726440"/>
          </a:xfrm>
        </p:spPr>
        <p:txBody>
          <a:bodyPr/>
          <a:lstStyle/>
          <a:p>
            <a:pPr algn="ctr"/>
            <a:r>
              <a:rPr lang="en-US" b="1" dirty="0"/>
              <a:t>Bootstrap</a:t>
            </a:r>
          </a:p>
        </p:txBody>
      </p:sp>
      <p:sp>
        <p:nvSpPr>
          <p:cNvPr id="4" name="Rectangle 3"/>
          <p:cNvSpPr/>
          <p:nvPr/>
        </p:nvSpPr>
        <p:spPr>
          <a:xfrm>
            <a:off x="304800" y="1143000"/>
            <a:ext cx="76200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buFont typeface="Arial" pitchFamily="34" charset="0"/>
              <a:buChar char="•"/>
            </a:pPr>
            <a:r>
              <a:rPr lang="en-US" sz="2400" dirty="0"/>
              <a:t> Bootstrap is the most popular HTML, CSS, and JavaScript framework for developing responsive, mobile-first websites and web applications</a:t>
            </a:r>
          </a:p>
          <a:p>
            <a:pPr algn="just">
              <a:buFont typeface="Arial" pitchFamily="34" charset="0"/>
              <a:buChar char="•"/>
            </a:pPr>
            <a:endParaRPr lang="en-US" dirty="0"/>
          </a:p>
          <a:p>
            <a:pPr algn="just">
              <a:buFont typeface="Arial" pitchFamily="34" charset="0"/>
              <a:buChar char="•"/>
            </a:pPr>
            <a:endParaRPr lang="en-US" dirty="0"/>
          </a:p>
          <a:p>
            <a:pPr algn="just">
              <a:buFont typeface="Arial" pitchFamily="34" charset="0"/>
              <a:buChar char="•"/>
            </a:pPr>
            <a:endParaRPr lang="en-US" dirty="0"/>
          </a:p>
          <a:p>
            <a:pPr algn="just">
              <a:buFont typeface="Arial" pitchFamily="34" charset="0"/>
              <a:buChar char="•"/>
            </a:pP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2362200"/>
            <a:ext cx="4657725" cy="3714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5105400" y="2438400"/>
            <a:ext cx="3048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dirty="0"/>
              <a:t>What is Responsive Web Design?</a:t>
            </a:r>
            <a:br>
              <a:rPr lang="en-US" dirty="0"/>
            </a:br>
            <a:r>
              <a:rPr lang="en-US" dirty="0">
                <a:solidFill>
                  <a:srgbClr val="C00000"/>
                </a:solidFill>
              </a:rPr>
              <a:t>Responsive web design is about creating web sites which automatically </a:t>
            </a:r>
            <a:r>
              <a:rPr lang="en-US" b="1" dirty="0">
                <a:solidFill>
                  <a:srgbClr val="C00000"/>
                </a:solidFill>
              </a:rPr>
              <a:t>adjust themselves to look good on all devices</a:t>
            </a:r>
            <a:r>
              <a:rPr lang="en-US" dirty="0">
                <a:solidFill>
                  <a:srgbClr val="C00000"/>
                </a:solidFill>
              </a:rPr>
              <a:t>, from small phones to large desktops.</a:t>
            </a: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940" y="467690"/>
            <a:ext cx="7617460" cy="707886"/>
          </a:xfrm>
        </p:spPr>
        <p:txBody>
          <a:bodyPr/>
          <a:lstStyle/>
          <a:p>
            <a:r>
              <a:rPr lang="en-US" b="1" dirty="0"/>
              <a:t>Where to Get Bootstrap?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33400" y="1447801"/>
            <a:ext cx="77724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There are two ways to start using Bootstrap on your own web site: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Download Bootstrap from getbootstrap.com:</a:t>
            </a:r>
          </a:p>
          <a:p>
            <a:pPr marL="342900" indent="-342900"/>
            <a:r>
              <a:rPr lang="en-US" sz="2000" dirty="0"/>
              <a:t>	If you want to download and host Bootstrap yourself, go to </a:t>
            </a:r>
            <a:r>
              <a:rPr lang="en-US" sz="2000" dirty="0">
                <a:hlinkClick r:id="rId2"/>
              </a:rPr>
              <a:t>getbootstrap.com</a:t>
            </a:r>
            <a:r>
              <a:rPr lang="en-US" sz="2000" dirty="0"/>
              <a:t>, and follow the instructions there.</a:t>
            </a:r>
          </a:p>
          <a:p>
            <a:pPr marL="342900" indent="-342900"/>
            <a:endParaRPr lang="en-US" sz="2000" b="1" dirty="0">
              <a:solidFill>
                <a:srgbClr val="0070C0"/>
              </a:solidFill>
            </a:endParaRPr>
          </a:p>
          <a:p>
            <a:pPr marL="342900" indent="-342900"/>
            <a:r>
              <a:rPr lang="en-US" sz="2000" b="1" dirty="0">
                <a:solidFill>
                  <a:srgbClr val="0070C0"/>
                </a:solidFill>
              </a:rPr>
              <a:t>2.   Include Bootstrap from a CDN :</a:t>
            </a:r>
          </a:p>
          <a:p>
            <a:pPr marL="342900" indent="-342900"/>
            <a:r>
              <a:rPr lang="en-US" sz="2000" b="1" dirty="0" err="1"/>
              <a:t>MaxCDN</a:t>
            </a:r>
            <a:r>
              <a:rPr lang="en-US" sz="2000" b="1" dirty="0"/>
              <a:t>:</a:t>
            </a:r>
          </a:p>
          <a:p>
            <a:pPr marL="342900" indent="-342900"/>
            <a:r>
              <a:rPr lang="en-US" sz="1600" dirty="0"/>
              <a:t>&lt;!-- Latest compiled and minified CSS --&gt;</a:t>
            </a:r>
          </a:p>
          <a:p>
            <a:pPr marL="342900" indent="-342900"/>
            <a:r>
              <a:rPr lang="en-US" sz="1600" dirty="0"/>
              <a:t>&lt;link </a:t>
            </a:r>
            <a:r>
              <a:rPr lang="en-US" sz="1600" dirty="0" err="1"/>
              <a:t>rel</a:t>
            </a:r>
            <a:r>
              <a:rPr lang="en-US" sz="1600" dirty="0"/>
              <a:t>="</a:t>
            </a:r>
            <a:r>
              <a:rPr lang="en-US" sz="1600" dirty="0" err="1"/>
              <a:t>stylesheet</a:t>
            </a:r>
            <a:r>
              <a:rPr lang="en-US" sz="1600" dirty="0"/>
              <a:t>" </a:t>
            </a:r>
            <a:r>
              <a:rPr lang="en-US" sz="1600" dirty="0" err="1"/>
              <a:t>href</a:t>
            </a:r>
            <a:r>
              <a:rPr lang="en-US" sz="1600" dirty="0"/>
              <a:t>="https://maxcdn.bootstrapcdn.com/bootstrap/3.4.1/css/bootstrap.min.css"&gt;</a:t>
            </a:r>
          </a:p>
          <a:p>
            <a:pPr marL="342900" indent="-342900"/>
            <a:endParaRPr lang="en-US" sz="1600" dirty="0"/>
          </a:p>
          <a:p>
            <a:pPr marL="342900" indent="-342900"/>
            <a:r>
              <a:rPr lang="en-US" sz="1600" dirty="0"/>
              <a:t>&lt;!-- Latest compiled JavaScript --&gt;</a:t>
            </a:r>
            <a:br>
              <a:rPr lang="en-US" sz="1600" dirty="0"/>
            </a:br>
            <a:r>
              <a:rPr lang="en-US" sz="1600" dirty="0"/>
              <a:t>&lt;script </a:t>
            </a:r>
            <a:r>
              <a:rPr lang="en-US" sz="1600" dirty="0" err="1"/>
              <a:t>src</a:t>
            </a:r>
            <a:r>
              <a:rPr lang="en-US" sz="1600" dirty="0"/>
              <a:t>="https://maxcdn.bootstrapcdn.com/bootstrap/3.4.1/js/bootstrap.min.js"&gt;&lt;/script&gt; </a:t>
            </a:r>
            <a:endParaRPr lang="en-US" sz="2000" dirty="0"/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4540" y="609600"/>
            <a:ext cx="7388860" cy="492443"/>
          </a:xfrm>
        </p:spPr>
        <p:txBody>
          <a:bodyPr/>
          <a:lstStyle/>
          <a:p>
            <a:r>
              <a:rPr lang="en-US" sz="3200" b="1" dirty="0"/>
              <a:t>Create First Web Page With Bootstrap</a:t>
            </a:r>
            <a:endParaRPr lang="en-US" sz="3200" dirty="0"/>
          </a:p>
        </p:txBody>
      </p:sp>
      <p:sp>
        <p:nvSpPr>
          <p:cNvPr id="4" name="Rectangle 3"/>
          <p:cNvSpPr/>
          <p:nvPr/>
        </p:nvSpPr>
        <p:spPr>
          <a:xfrm>
            <a:off x="609600" y="1371600"/>
            <a:ext cx="7391400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/>
              <a:t>1. Add the HTML5 </a:t>
            </a:r>
            <a:r>
              <a:rPr lang="en-US" sz="2000" b="1" dirty="0" err="1"/>
              <a:t>doctype</a:t>
            </a:r>
            <a:r>
              <a:rPr lang="en-US" sz="2000" b="1" dirty="0"/>
              <a:t>:</a:t>
            </a:r>
            <a:endParaRPr lang="en-US" sz="2000" dirty="0"/>
          </a:p>
          <a:p>
            <a:pPr>
              <a:buFont typeface="Arial" pitchFamily="34" charset="0"/>
              <a:buChar char="•"/>
            </a:pPr>
            <a:r>
              <a:rPr lang="en-US" dirty="0"/>
              <a:t>Bootstrap uses HTML elements and CSS properties that require the HTML5 </a:t>
            </a:r>
            <a:r>
              <a:rPr lang="en-US" dirty="0" err="1"/>
              <a:t>doctype</a:t>
            </a:r>
            <a:r>
              <a:rPr lang="en-US" dirty="0"/>
              <a:t>.</a:t>
            </a:r>
          </a:p>
          <a:p>
            <a:pPr>
              <a:buFont typeface="Arial" pitchFamily="34" charset="0"/>
              <a:buChar char="•"/>
            </a:pPr>
            <a:r>
              <a:rPr lang="en-US" dirty="0"/>
              <a:t>Always include the HTML5 </a:t>
            </a:r>
            <a:r>
              <a:rPr lang="en-US" dirty="0" err="1"/>
              <a:t>doctype</a:t>
            </a:r>
            <a:r>
              <a:rPr lang="en-US" dirty="0"/>
              <a:t> at the beginning of the page, along with the </a:t>
            </a:r>
            <a:r>
              <a:rPr lang="en-US" dirty="0" err="1"/>
              <a:t>lang</a:t>
            </a:r>
            <a:r>
              <a:rPr lang="en-US" dirty="0"/>
              <a:t> attribute and the correct character set:</a:t>
            </a:r>
          </a:p>
          <a:p>
            <a:pPr>
              <a:buFont typeface="Arial" pitchFamily="34" charset="0"/>
              <a:buChar char="•"/>
            </a:pPr>
            <a:endParaRPr lang="en-US" dirty="0"/>
          </a:p>
          <a:p>
            <a:pPr>
              <a:buFont typeface="Arial" pitchFamily="34" charset="0"/>
              <a:buChar char="•"/>
            </a:pPr>
            <a:endParaRPr lang="en-US" dirty="0"/>
          </a:p>
          <a:p>
            <a:pPr>
              <a:buFont typeface="Arial" pitchFamily="34" charset="0"/>
              <a:buChar char="•"/>
            </a:pPr>
            <a:endParaRPr lang="en-US" dirty="0"/>
          </a:p>
          <a:p>
            <a:pPr>
              <a:buFont typeface="Arial" pitchFamily="34" charset="0"/>
              <a:buChar char="•"/>
            </a:pPr>
            <a:endParaRPr lang="en-US" dirty="0"/>
          </a:p>
          <a:p>
            <a:pPr>
              <a:buFont typeface="Arial" pitchFamily="34" charset="0"/>
              <a:buChar char="•"/>
            </a:pP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57400" y="3048000"/>
            <a:ext cx="4057650" cy="2476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4540" y="609600"/>
            <a:ext cx="7388860" cy="492443"/>
          </a:xfrm>
        </p:spPr>
        <p:txBody>
          <a:bodyPr/>
          <a:lstStyle/>
          <a:p>
            <a:r>
              <a:rPr lang="en-US" sz="3200" b="1" dirty="0"/>
              <a:t>Continued…</a:t>
            </a:r>
            <a:endParaRPr lang="en-US" sz="3200" dirty="0"/>
          </a:p>
        </p:txBody>
      </p:sp>
      <p:sp>
        <p:nvSpPr>
          <p:cNvPr id="4" name="Rectangle 3"/>
          <p:cNvSpPr/>
          <p:nvPr/>
        </p:nvSpPr>
        <p:spPr>
          <a:xfrm>
            <a:off x="609600" y="1371600"/>
            <a:ext cx="73914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/>
              <a:t>2. Bootstrap 3 is mobile-first:</a:t>
            </a:r>
            <a:endParaRPr lang="en-US" sz="2000" dirty="0"/>
          </a:p>
          <a:p>
            <a:pPr>
              <a:buFont typeface="Arial" pitchFamily="34" charset="0"/>
              <a:buChar char="•"/>
            </a:pPr>
            <a:r>
              <a:rPr lang="en-US" sz="2000" dirty="0"/>
              <a:t> Bootstrap 3 is designed to be responsive to mobile devices. Mobile-first styles are part of the core framework.</a:t>
            </a:r>
          </a:p>
          <a:p>
            <a:endParaRPr lang="en-US" sz="2000" dirty="0"/>
          </a:p>
          <a:p>
            <a:pPr>
              <a:buFont typeface="Arial" pitchFamily="34" charset="0"/>
              <a:buChar char="•"/>
            </a:pPr>
            <a:r>
              <a:rPr lang="en-US" sz="2000" dirty="0"/>
              <a:t> To ensure proper rendering and touch zooming, add the following &lt;meta&gt; tag inside the &lt;head&gt; element: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52400" y="3352800"/>
            <a:ext cx="8830295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1000" y="4191000"/>
            <a:ext cx="8077200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4540" y="609600"/>
            <a:ext cx="7388860" cy="492443"/>
          </a:xfrm>
        </p:spPr>
        <p:txBody>
          <a:bodyPr/>
          <a:lstStyle/>
          <a:p>
            <a:r>
              <a:rPr lang="en-US" sz="3200" b="1" dirty="0"/>
              <a:t>Continued…</a:t>
            </a:r>
            <a:endParaRPr lang="en-US" sz="3200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" y="1295400"/>
            <a:ext cx="8534400" cy="27113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33400"/>
            <a:ext cx="7388860" cy="492443"/>
          </a:xfrm>
        </p:spPr>
        <p:txBody>
          <a:bodyPr/>
          <a:lstStyle/>
          <a:p>
            <a:r>
              <a:rPr lang="en-US" sz="3200" b="1" dirty="0"/>
              <a:t>Basic Bootstrap Page</a:t>
            </a:r>
            <a:endParaRPr lang="en-US" sz="3200" dirty="0"/>
          </a:p>
        </p:txBody>
      </p:sp>
      <p:sp>
        <p:nvSpPr>
          <p:cNvPr id="4" name="Rectangle 3"/>
          <p:cNvSpPr/>
          <p:nvPr/>
        </p:nvSpPr>
        <p:spPr>
          <a:xfrm>
            <a:off x="381000" y="1143000"/>
            <a:ext cx="5410200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&lt;!DOCTYPE html&gt;</a:t>
            </a:r>
            <a:br>
              <a:rPr lang="en-US" dirty="0"/>
            </a:br>
            <a:r>
              <a:rPr lang="en-US" dirty="0"/>
              <a:t>&lt;html </a:t>
            </a:r>
            <a:r>
              <a:rPr lang="en-US" dirty="0" err="1"/>
              <a:t>lang</a:t>
            </a:r>
            <a:r>
              <a:rPr lang="en-US" dirty="0"/>
              <a:t>="en"&gt;</a:t>
            </a:r>
            <a:br>
              <a:rPr lang="en-US" dirty="0"/>
            </a:br>
            <a:r>
              <a:rPr lang="en-US" dirty="0"/>
              <a:t>&lt;head&gt;</a:t>
            </a:r>
            <a:br>
              <a:rPr lang="en-US" dirty="0"/>
            </a:br>
            <a:r>
              <a:rPr lang="en-US" dirty="0"/>
              <a:t>  &lt;title&gt;Bootstrap Example&lt;/title&gt;</a:t>
            </a:r>
            <a:br>
              <a:rPr lang="en-US" dirty="0"/>
            </a:br>
            <a:r>
              <a:rPr lang="en-US" dirty="0"/>
              <a:t>  &lt;meta </a:t>
            </a:r>
            <a:r>
              <a:rPr lang="en-US" dirty="0" err="1"/>
              <a:t>charset</a:t>
            </a:r>
            <a:r>
              <a:rPr lang="en-US" dirty="0"/>
              <a:t>="utf-8"&gt;</a:t>
            </a:r>
            <a:br>
              <a:rPr lang="en-US" dirty="0"/>
            </a:b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  &lt;meta name="viewport" content="width=device-width, initial-scale=1"&gt;</a:t>
            </a:r>
            <a:br>
              <a:rPr lang="en-US" dirty="0"/>
            </a:br>
            <a:r>
              <a:rPr lang="en-US" dirty="0"/>
              <a:t>  &lt;link </a:t>
            </a:r>
            <a:r>
              <a:rPr lang="en-US" dirty="0" err="1"/>
              <a:t>rel</a:t>
            </a:r>
            <a:r>
              <a:rPr lang="en-US" dirty="0"/>
              <a:t>="</a:t>
            </a:r>
            <a:r>
              <a:rPr lang="en-US" dirty="0" err="1"/>
              <a:t>stylesheet</a:t>
            </a:r>
            <a:r>
              <a:rPr lang="en-US" dirty="0"/>
              <a:t>" </a:t>
            </a:r>
            <a:r>
              <a:rPr lang="en-US" dirty="0" err="1"/>
              <a:t>href</a:t>
            </a:r>
            <a:r>
              <a:rPr lang="en-US" dirty="0"/>
              <a:t>="https://maxcdn.bootstrapcdn.com/bootstrap/3.4.1/css/bootstrap.min.css"&gt;</a:t>
            </a:r>
            <a:br>
              <a:rPr lang="en-US" dirty="0"/>
            </a:br>
            <a:r>
              <a:rPr lang="en-US" dirty="0"/>
              <a:t>  &lt;script </a:t>
            </a:r>
            <a:r>
              <a:rPr lang="en-US" dirty="0" err="1"/>
              <a:t>src</a:t>
            </a:r>
            <a:r>
              <a:rPr lang="en-US" dirty="0"/>
              <a:t>="https://ajax.googleapis.com/ajax/libs/jquery/3.5.1/jquery.min.js"&gt;&lt;/script&gt;</a:t>
            </a:r>
            <a:br>
              <a:rPr lang="en-US" dirty="0"/>
            </a:br>
            <a:r>
              <a:rPr lang="en-US" dirty="0"/>
              <a:t>  &lt;script </a:t>
            </a:r>
            <a:r>
              <a:rPr lang="en-US" dirty="0" err="1"/>
              <a:t>src</a:t>
            </a:r>
            <a:r>
              <a:rPr lang="en-US" dirty="0"/>
              <a:t>="https://maxcdn.bootstrapcdn.com/bootstrap/3.4.1/js/bootstrap.min.js"&gt;&lt;/script&gt;</a:t>
            </a:r>
            <a:br>
              <a:rPr lang="en-US" dirty="0"/>
            </a:br>
            <a:r>
              <a:rPr lang="en-US" dirty="0"/>
              <a:t>&lt;/head&gt;</a:t>
            </a:r>
            <a:br>
              <a:rPr lang="en-US" dirty="0"/>
            </a:br>
            <a:r>
              <a:rPr lang="en-US" dirty="0"/>
              <a:t>&lt;body&gt;</a:t>
            </a:r>
          </a:p>
        </p:txBody>
      </p:sp>
      <p:sp>
        <p:nvSpPr>
          <p:cNvPr id="5" name="Rectangle 4"/>
          <p:cNvSpPr/>
          <p:nvPr/>
        </p:nvSpPr>
        <p:spPr>
          <a:xfrm>
            <a:off x="5257800" y="1143000"/>
            <a:ext cx="37338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&lt;div class="container"&gt;</a:t>
            </a:r>
            <a:br>
              <a:rPr lang="en-US" dirty="0"/>
            </a:br>
            <a:r>
              <a:rPr lang="en-US" dirty="0"/>
              <a:t>  &lt;h1&gt;My First Bootstrap Page&lt;/h1&gt;</a:t>
            </a:r>
            <a:br>
              <a:rPr lang="en-US" dirty="0"/>
            </a:br>
            <a:r>
              <a:rPr lang="en-US" dirty="0"/>
              <a:t>  &lt;p&gt;This is some text.&lt;/p&gt; </a:t>
            </a:r>
            <a:br>
              <a:rPr lang="en-US" dirty="0"/>
            </a:br>
            <a:r>
              <a:rPr lang="en-US" dirty="0"/>
              <a:t>&lt;/div&gt;</a:t>
            </a:r>
            <a:br>
              <a:rPr lang="en-US" dirty="0"/>
            </a:br>
            <a:br>
              <a:rPr lang="en-US" dirty="0"/>
            </a:br>
            <a:r>
              <a:rPr lang="en-US" dirty="0"/>
              <a:t>&lt;/body&gt;</a:t>
            </a:r>
            <a:br>
              <a:rPr lang="en-US" dirty="0"/>
            </a:br>
            <a:r>
              <a:rPr lang="en-US" dirty="0"/>
              <a:t>&lt;/html&gt; </a:t>
            </a: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940" y="467690"/>
            <a:ext cx="5331460" cy="751510"/>
          </a:xfrm>
        </p:spPr>
        <p:txBody>
          <a:bodyPr/>
          <a:lstStyle/>
          <a:p>
            <a:r>
              <a:rPr lang="en-US" b="1" dirty="0"/>
              <a:t>Bootstrap Tables</a:t>
            </a:r>
            <a:br>
              <a:rPr lang="en-US" b="1" dirty="0"/>
            </a:br>
            <a:endParaRPr 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447800"/>
            <a:ext cx="7877175" cy="1704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1000" y="3581400"/>
            <a:ext cx="7487987" cy="1795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467690"/>
            <a:ext cx="5408295" cy="726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80" dirty="0"/>
              <a:t>What </a:t>
            </a:r>
            <a:r>
              <a:rPr spc="-55" dirty="0"/>
              <a:t>is </a:t>
            </a:r>
            <a:r>
              <a:rPr spc="-160" dirty="0"/>
              <a:t>Web</a:t>
            </a:r>
            <a:r>
              <a:rPr spc="-545" dirty="0"/>
              <a:t> </a:t>
            </a:r>
            <a:r>
              <a:rPr spc="-105" dirty="0"/>
              <a:t>Browser?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50240" y="1616710"/>
            <a:ext cx="7304405" cy="21971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95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spc="-35" dirty="0">
                <a:solidFill>
                  <a:srgbClr val="2E2B1F"/>
                </a:solidFill>
                <a:latin typeface="Calibri"/>
                <a:cs typeface="Calibri"/>
              </a:rPr>
              <a:t>Web </a:t>
            </a:r>
            <a:r>
              <a:rPr sz="2200" spc="-20" dirty="0">
                <a:solidFill>
                  <a:srgbClr val="2E2B1F"/>
                </a:solidFill>
                <a:latin typeface="Calibri"/>
                <a:cs typeface="Calibri"/>
              </a:rPr>
              <a:t>Browsers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are software installed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on </a:t>
            </a:r>
            <a:r>
              <a:rPr sz="2200" spc="-15" dirty="0">
                <a:solidFill>
                  <a:srgbClr val="2E2B1F"/>
                </a:solidFill>
                <a:latin typeface="Calibri"/>
                <a:cs typeface="Calibri"/>
              </a:rPr>
              <a:t>your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PC</a:t>
            </a:r>
            <a:r>
              <a:rPr lang="en-US" sz="2200" spc="-5" dirty="0">
                <a:solidFill>
                  <a:srgbClr val="2E2B1F"/>
                </a:solidFill>
                <a:latin typeface="Calibri"/>
                <a:cs typeface="Calibri"/>
              </a:rPr>
              <a:t> and used to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access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the </a:t>
            </a:r>
            <a:r>
              <a:rPr sz="2200" spc="-35" dirty="0">
                <a:solidFill>
                  <a:srgbClr val="2E2B1F"/>
                </a:solidFill>
                <a:latin typeface="Calibri"/>
                <a:cs typeface="Calibri"/>
              </a:rPr>
              <a:t>Web</a:t>
            </a:r>
            <a:endParaRPr sz="2200" dirty="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530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b="1" spc="-10" dirty="0">
                <a:solidFill>
                  <a:srgbClr val="006FC0"/>
                </a:solidFill>
                <a:latin typeface="Calibri"/>
                <a:cs typeface="Calibri"/>
              </a:rPr>
              <a:t>Examples </a:t>
            </a:r>
            <a:r>
              <a:rPr sz="2200" b="1" spc="-5" dirty="0">
                <a:solidFill>
                  <a:srgbClr val="006FC0"/>
                </a:solidFill>
                <a:latin typeface="Calibri"/>
                <a:cs typeface="Calibri"/>
              </a:rPr>
              <a:t>of </a:t>
            </a:r>
            <a:r>
              <a:rPr sz="2200" b="1" spc="-35" dirty="0">
                <a:solidFill>
                  <a:srgbClr val="006FC0"/>
                </a:solidFill>
                <a:latin typeface="Calibri"/>
                <a:cs typeface="Calibri"/>
              </a:rPr>
              <a:t>Web</a:t>
            </a:r>
            <a:r>
              <a:rPr sz="2200" b="1" spc="5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200" b="1" spc="-15" dirty="0">
                <a:solidFill>
                  <a:srgbClr val="006FC0"/>
                </a:solidFill>
                <a:latin typeface="Calibri"/>
                <a:cs typeface="Calibri"/>
              </a:rPr>
              <a:t>Browsers</a:t>
            </a:r>
            <a:endParaRPr sz="2200" dirty="0">
              <a:latin typeface="Calibri"/>
              <a:cs typeface="Calibri"/>
            </a:endParaRPr>
          </a:p>
          <a:p>
            <a:pPr marL="538480" lvl="1" indent="-229235">
              <a:lnSpc>
                <a:spcPct val="100000"/>
              </a:lnSpc>
              <a:spcBef>
                <a:spcPts val="489"/>
              </a:spcBef>
              <a:buClr>
                <a:srgbClr val="9CBDBC"/>
              </a:buClr>
              <a:buFont typeface="Arial"/>
              <a:buChar char="•"/>
              <a:tabLst>
                <a:tab pos="538480" algn="l"/>
                <a:tab pos="539115" algn="l"/>
              </a:tabLst>
            </a:pP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Netscape </a:t>
            </a:r>
            <a:r>
              <a:rPr sz="2000" spc="-30" dirty="0">
                <a:solidFill>
                  <a:srgbClr val="2E2B1F"/>
                </a:solidFill>
                <a:latin typeface="Calibri"/>
                <a:cs typeface="Calibri"/>
              </a:rPr>
              <a:t>Navigator,</a:t>
            </a:r>
            <a:endParaRPr sz="2000" dirty="0">
              <a:latin typeface="Calibri"/>
              <a:cs typeface="Calibri"/>
            </a:endParaRPr>
          </a:p>
          <a:p>
            <a:pPr marL="538480" lvl="1" indent="-229235">
              <a:lnSpc>
                <a:spcPct val="100000"/>
              </a:lnSpc>
              <a:spcBef>
                <a:spcPts val="480"/>
              </a:spcBef>
              <a:buClr>
                <a:srgbClr val="9CBDBC"/>
              </a:buClr>
              <a:buFont typeface="Arial"/>
              <a:buChar char="•"/>
              <a:tabLst>
                <a:tab pos="538480" algn="l"/>
                <a:tab pos="539115" algn="l"/>
              </a:tabLst>
            </a:pP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Microsoft 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Internet</a:t>
            </a:r>
            <a:r>
              <a:rPr sz="2000" spc="2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Explorer</a:t>
            </a:r>
            <a:endParaRPr sz="2000" dirty="0">
              <a:latin typeface="Calibri"/>
              <a:cs typeface="Calibri"/>
            </a:endParaRPr>
          </a:p>
          <a:p>
            <a:pPr marL="538480" lvl="1" indent="-229235">
              <a:lnSpc>
                <a:spcPct val="100000"/>
              </a:lnSpc>
              <a:spcBef>
                <a:spcPts val="480"/>
              </a:spcBef>
              <a:buClr>
                <a:srgbClr val="9CBDBC"/>
              </a:buClr>
              <a:buFont typeface="Arial"/>
              <a:buChar char="•"/>
              <a:tabLst>
                <a:tab pos="538480" algn="l"/>
                <a:tab pos="539115" algn="l"/>
              </a:tabLst>
            </a:pP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Mozilla </a:t>
            </a:r>
            <a:r>
              <a:rPr sz="2000" spc="-20" dirty="0">
                <a:solidFill>
                  <a:srgbClr val="2E2B1F"/>
                </a:solidFill>
                <a:latin typeface="Calibri"/>
                <a:cs typeface="Calibri"/>
              </a:rPr>
              <a:t>Firefox.</a:t>
            </a:r>
            <a:endParaRPr sz="20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52400" y="914400"/>
            <a:ext cx="4572000" cy="535531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&lt;div class="container"&gt;</a:t>
            </a:r>
          </a:p>
          <a:p>
            <a:r>
              <a:rPr lang="en-US" dirty="0"/>
              <a:t>  &lt;h2&gt;Basic Table&lt;/h2&gt;</a:t>
            </a:r>
          </a:p>
          <a:p>
            <a:r>
              <a:rPr lang="en-US" dirty="0"/>
              <a:t>  &lt;p&gt;The .table class adds basic styling (light padding and only horizontal dividers) to a table:&lt;/p&gt;            </a:t>
            </a:r>
          </a:p>
          <a:p>
            <a:r>
              <a:rPr lang="en-US" dirty="0"/>
              <a:t>  &lt;table class="table"&gt;</a:t>
            </a:r>
          </a:p>
          <a:p>
            <a:r>
              <a:rPr lang="en-US" dirty="0"/>
              <a:t>    &lt;</a:t>
            </a:r>
            <a:r>
              <a:rPr lang="en-US" dirty="0" err="1"/>
              <a:t>thead</a:t>
            </a:r>
            <a:r>
              <a:rPr lang="en-US" dirty="0"/>
              <a:t>&gt;</a:t>
            </a:r>
          </a:p>
          <a:p>
            <a:r>
              <a:rPr lang="en-US" dirty="0"/>
              <a:t>      &lt;</a:t>
            </a:r>
            <a:r>
              <a:rPr lang="en-US" dirty="0" err="1"/>
              <a:t>tr</a:t>
            </a:r>
            <a:r>
              <a:rPr lang="en-US" dirty="0"/>
              <a:t>&gt;</a:t>
            </a:r>
          </a:p>
          <a:p>
            <a:r>
              <a:rPr lang="en-US" dirty="0"/>
              <a:t>        &lt;</a:t>
            </a:r>
            <a:r>
              <a:rPr lang="en-US" dirty="0" err="1"/>
              <a:t>th</a:t>
            </a:r>
            <a:r>
              <a:rPr lang="en-US" dirty="0"/>
              <a:t>&gt;</a:t>
            </a:r>
            <a:r>
              <a:rPr lang="en-US" dirty="0" err="1"/>
              <a:t>Firstname</a:t>
            </a:r>
            <a:r>
              <a:rPr lang="en-US" dirty="0"/>
              <a:t>&lt;/</a:t>
            </a:r>
            <a:r>
              <a:rPr lang="en-US" dirty="0" err="1"/>
              <a:t>th</a:t>
            </a:r>
            <a:r>
              <a:rPr lang="en-US" dirty="0"/>
              <a:t>&gt;</a:t>
            </a:r>
          </a:p>
          <a:p>
            <a:r>
              <a:rPr lang="en-US" dirty="0"/>
              <a:t>        &lt;</a:t>
            </a:r>
            <a:r>
              <a:rPr lang="en-US" dirty="0" err="1"/>
              <a:t>th</a:t>
            </a:r>
            <a:r>
              <a:rPr lang="en-US" dirty="0"/>
              <a:t>&gt;</a:t>
            </a:r>
            <a:r>
              <a:rPr lang="en-US" dirty="0" err="1"/>
              <a:t>Lastname</a:t>
            </a:r>
            <a:r>
              <a:rPr lang="en-US" dirty="0"/>
              <a:t>&lt;/</a:t>
            </a:r>
            <a:r>
              <a:rPr lang="en-US" dirty="0" err="1"/>
              <a:t>th</a:t>
            </a:r>
            <a:r>
              <a:rPr lang="en-US" dirty="0"/>
              <a:t>&gt;</a:t>
            </a:r>
          </a:p>
          <a:p>
            <a:r>
              <a:rPr lang="en-US" dirty="0"/>
              <a:t>        &lt;</a:t>
            </a:r>
            <a:r>
              <a:rPr lang="en-US" dirty="0" err="1"/>
              <a:t>th</a:t>
            </a:r>
            <a:r>
              <a:rPr lang="en-US" dirty="0"/>
              <a:t>&gt;Email&lt;/</a:t>
            </a:r>
            <a:r>
              <a:rPr lang="en-US" dirty="0" err="1"/>
              <a:t>th</a:t>
            </a:r>
            <a:r>
              <a:rPr lang="en-US" dirty="0"/>
              <a:t>&gt;</a:t>
            </a:r>
          </a:p>
          <a:p>
            <a:r>
              <a:rPr lang="en-US" dirty="0"/>
              <a:t>      &lt;/</a:t>
            </a:r>
            <a:r>
              <a:rPr lang="en-US" dirty="0" err="1"/>
              <a:t>tr</a:t>
            </a:r>
            <a:r>
              <a:rPr lang="en-US" dirty="0"/>
              <a:t>&gt;</a:t>
            </a:r>
          </a:p>
          <a:p>
            <a:r>
              <a:rPr lang="en-US" dirty="0"/>
              <a:t>    &lt;/</a:t>
            </a:r>
            <a:r>
              <a:rPr lang="en-US" dirty="0" err="1"/>
              <a:t>thead</a:t>
            </a:r>
            <a:r>
              <a:rPr lang="en-US" dirty="0"/>
              <a:t>&gt;</a:t>
            </a:r>
          </a:p>
          <a:p>
            <a:r>
              <a:rPr lang="en-US" dirty="0"/>
              <a:t>    &lt;</a:t>
            </a:r>
            <a:r>
              <a:rPr lang="en-US" dirty="0" err="1"/>
              <a:t>tbody</a:t>
            </a:r>
            <a:r>
              <a:rPr lang="en-US" dirty="0"/>
              <a:t>&gt;</a:t>
            </a:r>
          </a:p>
          <a:p>
            <a:r>
              <a:rPr lang="en-US" dirty="0"/>
              <a:t>      &lt;</a:t>
            </a:r>
            <a:r>
              <a:rPr lang="en-US" dirty="0" err="1"/>
              <a:t>tr</a:t>
            </a:r>
            <a:r>
              <a:rPr lang="en-US" dirty="0"/>
              <a:t>&gt;</a:t>
            </a:r>
          </a:p>
          <a:p>
            <a:r>
              <a:rPr lang="en-US" dirty="0"/>
              <a:t>        &lt;td&gt;John&lt;/td&gt;</a:t>
            </a:r>
          </a:p>
          <a:p>
            <a:r>
              <a:rPr lang="en-US" dirty="0"/>
              <a:t>        &lt;td&gt;Doe&lt;/td&gt;</a:t>
            </a:r>
          </a:p>
          <a:p>
            <a:r>
              <a:rPr lang="en-US" dirty="0"/>
              <a:t>        &lt;td&gt;john@example.com&lt;/td&gt;</a:t>
            </a:r>
          </a:p>
          <a:p>
            <a:r>
              <a:rPr lang="en-US" dirty="0"/>
              <a:t>      &lt;/</a:t>
            </a:r>
            <a:r>
              <a:rPr lang="en-US" dirty="0" err="1"/>
              <a:t>tr</a:t>
            </a:r>
            <a:r>
              <a:rPr lang="en-US" dirty="0"/>
              <a:t>&gt;</a:t>
            </a:r>
          </a:p>
        </p:txBody>
      </p:sp>
      <p:sp>
        <p:nvSpPr>
          <p:cNvPr id="5" name="Rectangle 4"/>
          <p:cNvSpPr/>
          <p:nvPr/>
        </p:nvSpPr>
        <p:spPr>
          <a:xfrm>
            <a:off x="4419600" y="954881"/>
            <a:ext cx="4572000" cy="369331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 &lt;</a:t>
            </a:r>
            <a:r>
              <a:rPr lang="en-US" dirty="0" err="1"/>
              <a:t>tr</a:t>
            </a:r>
            <a:r>
              <a:rPr lang="en-US" dirty="0"/>
              <a:t>&gt;</a:t>
            </a:r>
          </a:p>
          <a:p>
            <a:r>
              <a:rPr lang="en-US" dirty="0"/>
              <a:t>        &lt;td&gt;Mary&lt;/td&gt;</a:t>
            </a:r>
          </a:p>
          <a:p>
            <a:r>
              <a:rPr lang="en-US" dirty="0"/>
              <a:t>        &lt;td&gt;Moe&lt;/td&gt;</a:t>
            </a:r>
          </a:p>
          <a:p>
            <a:r>
              <a:rPr lang="en-US" dirty="0"/>
              <a:t>        &lt;td&gt;mary@example.com&lt;/td&gt;</a:t>
            </a:r>
          </a:p>
          <a:p>
            <a:r>
              <a:rPr lang="en-US" dirty="0"/>
              <a:t>      &lt;/</a:t>
            </a:r>
            <a:r>
              <a:rPr lang="en-US" dirty="0" err="1"/>
              <a:t>tr</a:t>
            </a:r>
            <a:r>
              <a:rPr lang="en-US" dirty="0"/>
              <a:t>&gt;</a:t>
            </a:r>
          </a:p>
          <a:p>
            <a:r>
              <a:rPr lang="en-US" dirty="0"/>
              <a:t>      &lt;</a:t>
            </a:r>
            <a:r>
              <a:rPr lang="en-US" dirty="0" err="1"/>
              <a:t>tr</a:t>
            </a:r>
            <a:r>
              <a:rPr lang="en-US" dirty="0"/>
              <a:t>&gt;</a:t>
            </a:r>
          </a:p>
          <a:p>
            <a:r>
              <a:rPr lang="en-US" dirty="0"/>
              <a:t>        &lt;td&gt;July&lt;/td&gt;</a:t>
            </a:r>
          </a:p>
          <a:p>
            <a:r>
              <a:rPr lang="en-US" dirty="0"/>
              <a:t>        &lt;td&gt;Dooley&lt;/td&gt;</a:t>
            </a:r>
          </a:p>
          <a:p>
            <a:r>
              <a:rPr lang="en-US" dirty="0"/>
              <a:t>        &lt;td&gt;july@example.com&lt;/td&gt;</a:t>
            </a:r>
          </a:p>
          <a:p>
            <a:r>
              <a:rPr lang="en-US" dirty="0"/>
              <a:t>      &lt;/</a:t>
            </a:r>
            <a:r>
              <a:rPr lang="en-US" dirty="0" err="1"/>
              <a:t>tr</a:t>
            </a:r>
            <a:r>
              <a:rPr lang="en-US" dirty="0"/>
              <a:t>&gt;</a:t>
            </a:r>
          </a:p>
          <a:p>
            <a:r>
              <a:rPr lang="en-US" dirty="0"/>
              <a:t>    &lt;/</a:t>
            </a:r>
            <a:r>
              <a:rPr lang="en-US" dirty="0" err="1"/>
              <a:t>tbody</a:t>
            </a:r>
            <a:r>
              <a:rPr lang="en-US" dirty="0"/>
              <a:t>&gt;</a:t>
            </a:r>
          </a:p>
          <a:p>
            <a:r>
              <a:rPr lang="en-US" dirty="0"/>
              <a:t>  &lt;/table&gt;</a:t>
            </a:r>
          </a:p>
          <a:p>
            <a:r>
              <a:rPr lang="en-US" dirty="0"/>
              <a:t>&lt;/div&gt;</a:t>
            </a:r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457200"/>
            <a:ext cx="6391275" cy="1162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2133600"/>
            <a:ext cx="6816526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81000" y="3725821"/>
            <a:ext cx="7924800" cy="10747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81000" y="5156200"/>
            <a:ext cx="7454900" cy="154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7"/>
          <p:cNvSpPr/>
          <p:nvPr/>
        </p:nvSpPr>
        <p:spPr>
          <a:xfrm>
            <a:off x="457200" y="1676400"/>
            <a:ext cx="55626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7030A0"/>
                </a:solidFill>
              </a:rPr>
              <a:t>&lt;table class="</a:t>
            </a: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table</a:t>
            </a:r>
            <a:r>
              <a:rPr lang="en-US" sz="20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sz="2000" b="1" dirty="0" err="1">
                <a:solidFill>
                  <a:schemeClr val="accent2">
                    <a:lumMod val="75000"/>
                  </a:schemeClr>
                </a:solidFill>
              </a:rPr>
              <a:t>table</a:t>
            </a:r>
            <a:r>
              <a:rPr lang="en-US" sz="2000" b="1" dirty="0">
                <a:solidFill>
                  <a:schemeClr val="accent2">
                    <a:lumMod val="75000"/>
                  </a:schemeClr>
                </a:solidFill>
              </a:rPr>
              <a:t>-striped</a:t>
            </a:r>
            <a:r>
              <a:rPr lang="en-US" sz="2000" b="1" dirty="0">
                <a:solidFill>
                  <a:srgbClr val="7030A0"/>
                </a:solidFill>
              </a:rPr>
              <a:t>"&gt;</a:t>
            </a:r>
          </a:p>
        </p:txBody>
      </p:sp>
      <p:sp>
        <p:nvSpPr>
          <p:cNvPr id="9" name="Rectangle 8"/>
          <p:cNvSpPr/>
          <p:nvPr/>
        </p:nvSpPr>
        <p:spPr>
          <a:xfrm>
            <a:off x="533400" y="4800600"/>
            <a:ext cx="55626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7030A0"/>
                </a:solidFill>
              </a:rPr>
              <a:t>&lt;table class="</a:t>
            </a: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table</a:t>
            </a:r>
            <a:r>
              <a:rPr lang="en-US" sz="20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sz="2000" b="1" dirty="0" err="1">
                <a:solidFill>
                  <a:schemeClr val="accent2">
                    <a:lumMod val="75000"/>
                  </a:schemeClr>
                </a:solidFill>
              </a:rPr>
              <a:t>table</a:t>
            </a:r>
            <a:r>
              <a:rPr lang="en-US" sz="2000" b="1" dirty="0">
                <a:solidFill>
                  <a:schemeClr val="accent2">
                    <a:lumMod val="75000"/>
                  </a:schemeClr>
                </a:solidFill>
              </a:rPr>
              <a:t>-bordered</a:t>
            </a:r>
            <a:r>
              <a:rPr lang="en-US" sz="2000" b="1" dirty="0">
                <a:solidFill>
                  <a:srgbClr val="7030A0"/>
                </a:solidFill>
              </a:rPr>
              <a:t>"&gt;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9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09600" y="268069"/>
            <a:ext cx="4953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675E46"/>
                </a:solidFill>
                <a:latin typeface="Cambria"/>
                <a:ea typeface="+mj-ea"/>
                <a:cs typeface="Cambria"/>
              </a:rPr>
              <a:t>Bootstrap Alerts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1066800"/>
            <a:ext cx="8279377" cy="4295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09600" y="751344"/>
            <a:ext cx="746760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&lt;div class="</a:t>
            </a:r>
            <a:r>
              <a:rPr lang="en-US" b="1" dirty="0">
                <a:solidFill>
                  <a:srgbClr val="92D050"/>
                </a:solidFill>
              </a:rPr>
              <a:t>alert </a:t>
            </a:r>
            <a:r>
              <a:rPr lang="en-US" b="1" dirty="0" err="1">
                <a:solidFill>
                  <a:srgbClr val="92D050"/>
                </a:solidFill>
              </a:rPr>
              <a:t>alert</a:t>
            </a:r>
            <a:r>
              <a:rPr lang="en-US" b="1" dirty="0">
                <a:solidFill>
                  <a:srgbClr val="92D050"/>
                </a:solidFill>
              </a:rPr>
              <a:t>-success</a:t>
            </a:r>
            <a:r>
              <a:rPr lang="en-US" dirty="0"/>
              <a:t>"&gt;</a:t>
            </a:r>
            <a:br>
              <a:rPr lang="en-US" dirty="0"/>
            </a:br>
            <a:r>
              <a:rPr lang="en-US" dirty="0"/>
              <a:t>  &lt;strong&gt;Success!&lt;/strong&gt; Indicates a successful or positive action.</a:t>
            </a:r>
            <a:br>
              <a:rPr lang="en-US" dirty="0"/>
            </a:br>
            <a:r>
              <a:rPr lang="en-US" dirty="0"/>
              <a:t>&lt;/div&gt;</a:t>
            </a:r>
            <a:br>
              <a:rPr lang="en-US" dirty="0"/>
            </a:br>
            <a:br>
              <a:rPr lang="en-US" dirty="0"/>
            </a:br>
            <a:r>
              <a:rPr lang="en-US" dirty="0"/>
              <a:t>&lt;div class="</a:t>
            </a:r>
            <a:r>
              <a:rPr lang="en-US" b="1" dirty="0">
                <a:solidFill>
                  <a:srgbClr val="00B0F0"/>
                </a:solidFill>
              </a:rPr>
              <a:t>alert </a:t>
            </a:r>
            <a:r>
              <a:rPr lang="en-US" b="1" dirty="0" err="1">
                <a:solidFill>
                  <a:srgbClr val="00B0F0"/>
                </a:solidFill>
              </a:rPr>
              <a:t>alert</a:t>
            </a:r>
            <a:r>
              <a:rPr lang="en-US" b="1" dirty="0">
                <a:solidFill>
                  <a:srgbClr val="00B0F0"/>
                </a:solidFill>
              </a:rPr>
              <a:t>-info</a:t>
            </a:r>
            <a:r>
              <a:rPr lang="en-US" dirty="0"/>
              <a:t>"&gt;</a:t>
            </a:r>
            <a:br>
              <a:rPr lang="en-US" dirty="0"/>
            </a:br>
            <a:r>
              <a:rPr lang="en-US" dirty="0"/>
              <a:t>  &lt;strong&gt;Info!&lt;/strong&gt; Indicates a neutral informative change or action.</a:t>
            </a:r>
            <a:br>
              <a:rPr lang="en-US" dirty="0"/>
            </a:br>
            <a:r>
              <a:rPr lang="en-US" dirty="0"/>
              <a:t>&lt;/div&gt;</a:t>
            </a:r>
            <a:br>
              <a:rPr lang="en-US" dirty="0"/>
            </a:br>
            <a:br>
              <a:rPr lang="en-US" dirty="0"/>
            </a:br>
            <a:r>
              <a:rPr lang="en-US" dirty="0"/>
              <a:t>&lt;div class="</a:t>
            </a:r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alert </a:t>
            </a:r>
            <a:r>
              <a:rPr lang="en-US" b="1" dirty="0" err="1">
                <a:solidFill>
                  <a:schemeClr val="accent3">
                    <a:lumMod val="75000"/>
                  </a:schemeClr>
                </a:solidFill>
              </a:rPr>
              <a:t>alert</a:t>
            </a:r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-warning</a:t>
            </a:r>
            <a:r>
              <a:rPr lang="en-US" dirty="0"/>
              <a:t>"&gt;</a:t>
            </a:r>
            <a:br>
              <a:rPr lang="en-US" dirty="0"/>
            </a:br>
            <a:r>
              <a:rPr lang="en-US" dirty="0"/>
              <a:t>  &lt;strong&gt;Warning!&lt;/strong&gt; Indicates a warning that might need attention.</a:t>
            </a:r>
            <a:br>
              <a:rPr lang="en-US" dirty="0"/>
            </a:br>
            <a:r>
              <a:rPr lang="en-US" dirty="0"/>
              <a:t>&lt;/div&gt;</a:t>
            </a:r>
            <a:br>
              <a:rPr lang="en-US" dirty="0"/>
            </a:br>
            <a:br>
              <a:rPr lang="en-US" dirty="0"/>
            </a:br>
            <a:r>
              <a:rPr lang="en-US" dirty="0"/>
              <a:t>&lt;div class="</a:t>
            </a:r>
            <a:r>
              <a:rPr lang="en-US" b="1" dirty="0">
                <a:solidFill>
                  <a:srgbClr val="C00000"/>
                </a:solidFill>
              </a:rPr>
              <a:t>alert </a:t>
            </a:r>
            <a:r>
              <a:rPr lang="en-US" b="1" dirty="0" err="1">
                <a:solidFill>
                  <a:srgbClr val="C00000"/>
                </a:solidFill>
              </a:rPr>
              <a:t>alert</a:t>
            </a:r>
            <a:r>
              <a:rPr lang="en-US" b="1" dirty="0">
                <a:solidFill>
                  <a:srgbClr val="C00000"/>
                </a:solidFill>
              </a:rPr>
              <a:t>-danger</a:t>
            </a:r>
            <a:r>
              <a:rPr lang="en-US" dirty="0"/>
              <a:t>"&gt;</a:t>
            </a:r>
            <a:br>
              <a:rPr lang="en-US" dirty="0"/>
            </a:br>
            <a:r>
              <a:rPr lang="en-US" dirty="0"/>
              <a:t>  &lt;strong&gt;Danger!&lt;/strong&gt; Indicates a dangerous or potentially negative action.</a:t>
            </a:r>
            <a:br>
              <a:rPr lang="en-US" dirty="0"/>
            </a:br>
            <a:r>
              <a:rPr lang="en-US" dirty="0"/>
              <a:t>&lt;/div&gt;</a:t>
            </a:r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940" y="467690"/>
            <a:ext cx="7160260" cy="553998"/>
          </a:xfrm>
        </p:spPr>
        <p:txBody>
          <a:bodyPr/>
          <a:lstStyle/>
          <a:p>
            <a:r>
              <a:rPr lang="en-US" sz="3600" dirty="0"/>
              <a:t>For complete Bootstrap tutorials: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295400"/>
            <a:ext cx="7545070" cy="553998"/>
          </a:xfrm>
        </p:spPr>
        <p:txBody>
          <a:bodyPr/>
          <a:lstStyle/>
          <a:p>
            <a:r>
              <a:rPr lang="en-US" dirty="0">
                <a:hlinkClick r:id="rId2"/>
              </a:rPr>
              <a:t>https://www.w3schools.com/bootstrap/</a:t>
            </a:r>
            <a:endParaRPr lang="en-US" dirty="0"/>
          </a:p>
          <a:p>
            <a:endParaRPr 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467690"/>
            <a:ext cx="3674110" cy="726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80" dirty="0"/>
              <a:t>What </a:t>
            </a:r>
            <a:r>
              <a:rPr spc="-55" dirty="0"/>
              <a:t>is</a:t>
            </a:r>
            <a:r>
              <a:rPr spc="-395" dirty="0"/>
              <a:t> </a:t>
            </a:r>
            <a:r>
              <a:rPr spc="-80" dirty="0"/>
              <a:t>HTML?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50240" y="1548663"/>
            <a:ext cx="6962140" cy="2239010"/>
          </a:xfrm>
          <a:prstGeom prst="rect">
            <a:avLst/>
          </a:prstGeom>
        </p:spPr>
        <p:txBody>
          <a:bodyPr vert="horz" wrap="square" lIns="0" tIns="80010" rIns="0" bIns="0" rtlCol="0">
            <a:spAutoFit/>
          </a:bodyPr>
          <a:lstStyle/>
          <a:p>
            <a:pPr marL="241300" indent="-228600" algn="just">
              <a:lnSpc>
                <a:spcPct val="100000"/>
              </a:lnSpc>
              <a:spcBef>
                <a:spcPts val="630"/>
              </a:spcBef>
              <a:buClr>
                <a:srgbClr val="A9A47B"/>
              </a:buClr>
              <a:buFont typeface="Arial"/>
              <a:buChar char="•"/>
              <a:tabLst>
                <a:tab pos="241300" algn="l"/>
              </a:tabLst>
            </a:pP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HTML </a:t>
            </a:r>
            <a:r>
              <a:rPr sz="2200" spc="-15" dirty="0">
                <a:solidFill>
                  <a:srgbClr val="2E2B1F"/>
                </a:solidFill>
                <a:latin typeface="Calibri"/>
                <a:cs typeface="Calibri"/>
              </a:rPr>
              <a:t>stands </a:t>
            </a:r>
            <a:r>
              <a:rPr sz="2200" spc="-20" dirty="0">
                <a:solidFill>
                  <a:srgbClr val="2E2B1F"/>
                </a:solidFill>
                <a:latin typeface="Calibri"/>
                <a:cs typeface="Calibri"/>
              </a:rPr>
              <a:t>for </a:t>
            </a:r>
            <a:r>
              <a:rPr sz="2200" b="1" spc="-5" dirty="0">
                <a:solidFill>
                  <a:srgbClr val="2E2B1F"/>
                </a:solidFill>
                <a:latin typeface="Calibri"/>
                <a:cs typeface="Calibri"/>
              </a:rPr>
              <a:t>H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yper </a:t>
            </a:r>
            <a:r>
              <a:rPr sz="2200" b="1" spc="-15" dirty="0">
                <a:solidFill>
                  <a:srgbClr val="2E2B1F"/>
                </a:solidFill>
                <a:latin typeface="Calibri"/>
                <a:cs typeface="Calibri"/>
              </a:rPr>
              <a:t>T</a:t>
            </a:r>
            <a:r>
              <a:rPr sz="2200" spc="-15" dirty="0">
                <a:solidFill>
                  <a:srgbClr val="2E2B1F"/>
                </a:solidFill>
                <a:latin typeface="Calibri"/>
                <a:cs typeface="Calibri"/>
              </a:rPr>
              <a:t>ext </a:t>
            </a:r>
            <a:r>
              <a:rPr sz="2200" b="1" spc="-10" dirty="0">
                <a:solidFill>
                  <a:srgbClr val="2E2B1F"/>
                </a:solidFill>
                <a:latin typeface="Calibri"/>
                <a:cs typeface="Calibri"/>
              </a:rPr>
              <a:t>M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arkup</a:t>
            </a:r>
            <a:r>
              <a:rPr sz="2200" spc="10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b="1" spc="-10" dirty="0">
                <a:solidFill>
                  <a:srgbClr val="2E2B1F"/>
                </a:solidFill>
                <a:latin typeface="Calibri"/>
                <a:cs typeface="Calibri"/>
              </a:rPr>
              <a:t>L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anguage.</a:t>
            </a:r>
            <a:endParaRPr sz="2200" dirty="0">
              <a:latin typeface="Calibri"/>
              <a:cs typeface="Calibri"/>
            </a:endParaRPr>
          </a:p>
          <a:p>
            <a:pPr marL="241300" marR="302260" indent="-228600" algn="just">
              <a:lnSpc>
                <a:spcPct val="100000"/>
              </a:lnSpc>
              <a:spcBef>
                <a:spcPts val="530"/>
              </a:spcBef>
              <a:buClr>
                <a:srgbClr val="A9A47B"/>
              </a:buClr>
              <a:buFont typeface="Arial"/>
              <a:buChar char="•"/>
              <a:tabLst>
                <a:tab pos="241300" algn="l"/>
              </a:tabLst>
            </a:pP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This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is the </a:t>
            </a:r>
            <a:r>
              <a:rPr sz="2200" b="1" spc="-5" dirty="0">
                <a:solidFill>
                  <a:srgbClr val="2E2B1F"/>
                </a:solidFill>
                <a:latin typeface="Calibri"/>
                <a:cs typeface="Calibri"/>
              </a:rPr>
              <a:t>language in which </a:t>
            </a:r>
            <a:r>
              <a:rPr sz="2200" b="1" spc="-20" dirty="0">
                <a:solidFill>
                  <a:srgbClr val="2E2B1F"/>
                </a:solidFill>
                <a:latin typeface="Calibri"/>
                <a:cs typeface="Calibri"/>
              </a:rPr>
              <a:t>we </a:t>
            </a:r>
            <a:r>
              <a:rPr sz="2200" b="1" spc="-10" dirty="0">
                <a:solidFill>
                  <a:srgbClr val="2E2B1F"/>
                </a:solidFill>
                <a:latin typeface="Calibri"/>
                <a:cs typeface="Calibri"/>
              </a:rPr>
              <a:t>write web pages </a:t>
            </a:r>
            <a:r>
              <a:rPr sz="2200" spc="-20" dirty="0">
                <a:solidFill>
                  <a:srgbClr val="2E2B1F"/>
                </a:solidFill>
                <a:latin typeface="Calibri"/>
                <a:cs typeface="Calibri"/>
              </a:rPr>
              <a:t>for any  Website.</a:t>
            </a:r>
            <a:endParaRPr sz="2200" dirty="0">
              <a:latin typeface="Calibri"/>
              <a:cs typeface="Calibri"/>
            </a:endParaRPr>
          </a:p>
          <a:p>
            <a:pPr marL="241300" marR="5080" indent="-228600" algn="just">
              <a:lnSpc>
                <a:spcPct val="100000"/>
              </a:lnSpc>
              <a:spcBef>
                <a:spcPts val="530"/>
              </a:spcBef>
              <a:buClr>
                <a:srgbClr val="A9A47B"/>
              </a:buClr>
              <a:buFont typeface="Arial"/>
              <a:buChar char="•"/>
              <a:tabLst>
                <a:tab pos="241300" algn="l"/>
              </a:tabLst>
            </a:pP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This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is a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subset 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of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Standard </a:t>
            </a:r>
            <a:r>
              <a:rPr sz="2200" spc="-15" dirty="0">
                <a:solidFill>
                  <a:srgbClr val="2E2B1F"/>
                </a:solidFill>
                <a:latin typeface="Calibri"/>
                <a:cs typeface="Calibri"/>
              </a:rPr>
              <a:t>Generalized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Mark-Up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Language  (SGML) </a:t>
            </a:r>
            <a:r>
              <a:rPr sz="2200" spc="-20" dirty="0">
                <a:solidFill>
                  <a:srgbClr val="2E2B1F"/>
                </a:solidFill>
                <a:latin typeface="Calibri"/>
                <a:cs typeface="Calibri"/>
              </a:rPr>
              <a:t>for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electronic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publishing, the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specific </a:t>
            </a:r>
            <a:r>
              <a:rPr sz="2200" spc="-15" dirty="0">
                <a:solidFill>
                  <a:srgbClr val="2E2B1F"/>
                </a:solidFill>
                <a:latin typeface="Calibri"/>
                <a:cs typeface="Calibri"/>
              </a:rPr>
              <a:t>standard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used  </a:t>
            </a:r>
            <a:r>
              <a:rPr sz="2200" spc="-20" dirty="0">
                <a:solidFill>
                  <a:srgbClr val="2E2B1F"/>
                </a:solidFill>
                <a:latin typeface="Calibri"/>
                <a:cs typeface="Calibri"/>
              </a:rPr>
              <a:t>for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the </a:t>
            </a:r>
            <a:r>
              <a:rPr sz="2200" spc="-25" dirty="0">
                <a:solidFill>
                  <a:srgbClr val="2E2B1F"/>
                </a:solidFill>
                <a:latin typeface="Calibri"/>
                <a:cs typeface="Calibri"/>
              </a:rPr>
              <a:t>World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Wide</a:t>
            </a:r>
            <a:r>
              <a:rPr sz="2200" spc="6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25" dirty="0">
                <a:solidFill>
                  <a:srgbClr val="2E2B1F"/>
                </a:solidFill>
                <a:latin typeface="Calibri"/>
                <a:cs typeface="Calibri"/>
              </a:rPr>
              <a:t>Web.</a:t>
            </a:r>
            <a:endParaRPr sz="22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467690"/>
            <a:ext cx="4572000" cy="726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80" dirty="0"/>
              <a:t>What </a:t>
            </a:r>
            <a:r>
              <a:rPr spc="-55" dirty="0"/>
              <a:t>is</a:t>
            </a:r>
            <a:r>
              <a:rPr spc="-375" dirty="0"/>
              <a:t> </a:t>
            </a:r>
            <a:r>
              <a:rPr spc="-95" dirty="0"/>
              <a:t>Hyperlink?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3400" y="1600200"/>
            <a:ext cx="7446010" cy="217174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264795" indent="-228600" algn="just">
              <a:lnSpc>
                <a:spcPct val="100000"/>
              </a:lnSpc>
              <a:spcBef>
                <a:spcPts val="95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b="1" spc="-5" dirty="0">
                <a:solidFill>
                  <a:srgbClr val="2E2B1F"/>
                </a:solidFill>
                <a:latin typeface="Calibri"/>
                <a:cs typeface="Calibri"/>
              </a:rPr>
              <a:t>A </a:t>
            </a:r>
            <a:r>
              <a:rPr sz="2200" b="1" spc="-10" dirty="0">
                <a:solidFill>
                  <a:srgbClr val="2E2B1F"/>
                </a:solidFill>
                <a:latin typeface="Calibri"/>
                <a:cs typeface="Calibri"/>
              </a:rPr>
              <a:t>hyperlink </a:t>
            </a:r>
            <a:r>
              <a:rPr sz="2200" b="1" spc="-5" dirty="0">
                <a:solidFill>
                  <a:srgbClr val="2E2B1F"/>
                </a:solidFill>
                <a:latin typeface="Calibri"/>
                <a:cs typeface="Calibri"/>
              </a:rPr>
              <a:t>or </a:t>
            </a:r>
            <a:r>
              <a:rPr sz="2200" b="1" spc="-10" dirty="0">
                <a:solidFill>
                  <a:srgbClr val="2E2B1F"/>
                </a:solidFill>
                <a:latin typeface="Calibri"/>
                <a:cs typeface="Calibri"/>
              </a:rPr>
              <a:t>simply </a:t>
            </a:r>
            <a:r>
              <a:rPr sz="2200" b="1" spc="-5" dirty="0">
                <a:solidFill>
                  <a:srgbClr val="2E2B1F"/>
                </a:solidFill>
                <a:latin typeface="Calibri"/>
                <a:cs typeface="Calibri"/>
              </a:rPr>
              <a:t>a link is a </a:t>
            </a:r>
            <a:r>
              <a:rPr sz="2200" b="1" spc="-10" dirty="0">
                <a:solidFill>
                  <a:srgbClr val="2E2B1F"/>
                </a:solidFill>
                <a:latin typeface="Calibri"/>
                <a:cs typeface="Calibri"/>
              </a:rPr>
              <a:t>selectable element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in an 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electronic document </a:t>
            </a:r>
            <a:r>
              <a:rPr sz="2200" b="1" spc="-10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that </a:t>
            </a:r>
            <a:r>
              <a:rPr sz="2200" b="1" spc="-5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serves as an access </a:t>
            </a:r>
            <a:r>
              <a:rPr sz="2200" b="1" spc="-10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point </a:t>
            </a:r>
            <a:r>
              <a:rPr sz="2200" b="1" spc="-15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to </a:t>
            </a:r>
            <a:r>
              <a:rPr sz="2200" b="1" spc="-5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other  </a:t>
            </a:r>
            <a:r>
              <a:rPr sz="2200" b="1" spc="-10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electronic resources</a:t>
            </a:r>
            <a:r>
              <a:rPr sz="2200" spc="-10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.</a:t>
            </a:r>
            <a:endParaRPr sz="2200" dirty="0">
              <a:solidFill>
                <a:schemeClr val="accent6">
                  <a:lumMod val="75000"/>
                </a:schemeClr>
              </a:solidFill>
              <a:latin typeface="Calibri"/>
              <a:cs typeface="Calibri"/>
            </a:endParaRPr>
          </a:p>
          <a:p>
            <a:pPr marL="241300" indent="-228600" algn="just">
              <a:lnSpc>
                <a:spcPct val="100000"/>
              </a:lnSpc>
              <a:spcBef>
                <a:spcPts val="530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spc="-30" dirty="0">
                <a:solidFill>
                  <a:srgbClr val="2E2B1F"/>
                </a:solidFill>
                <a:latin typeface="Calibri"/>
                <a:cs typeface="Calibri"/>
              </a:rPr>
              <a:t>Typically, </a:t>
            </a:r>
            <a:r>
              <a:rPr sz="2200" spc="-15" dirty="0">
                <a:solidFill>
                  <a:srgbClr val="2E2B1F"/>
                </a:solidFill>
                <a:latin typeface="Calibri"/>
                <a:cs typeface="Calibri"/>
              </a:rPr>
              <a:t>you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click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the hyperlink </a:t>
            </a:r>
            <a:r>
              <a:rPr sz="2200" spc="-20" dirty="0">
                <a:solidFill>
                  <a:srgbClr val="2E2B1F"/>
                </a:solidFill>
                <a:latin typeface="Calibri"/>
                <a:cs typeface="Calibri"/>
              </a:rPr>
              <a:t>to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access the </a:t>
            </a:r>
            <a:r>
              <a:rPr sz="2200" spc="-15" dirty="0">
                <a:solidFill>
                  <a:srgbClr val="2E2B1F"/>
                </a:solidFill>
                <a:latin typeface="Calibri"/>
                <a:cs typeface="Calibri"/>
              </a:rPr>
              <a:t>linked</a:t>
            </a:r>
            <a:r>
              <a:rPr sz="2200" spc="10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resource.</a:t>
            </a:r>
            <a:endParaRPr sz="2200" dirty="0">
              <a:latin typeface="Calibri"/>
              <a:cs typeface="Calibri"/>
            </a:endParaRPr>
          </a:p>
          <a:p>
            <a:pPr marL="241300" marR="287020" indent="-228600" algn="just">
              <a:lnSpc>
                <a:spcPct val="100000"/>
              </a:lnSpc>
              <a:spcBef>
                <a:spcPts val="530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Familiar hyperlinks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include </a:t>
            </a:r>
            <a:r>
              <a:rPr sz="2200" spc="-15" dirty="0">
                <a:solidFill>
                  <a:srgbClr val="2E2B1F"/>
                </a:solidFill>
                <a:latin typeface="Calibri"/>
                <a:cs typeface="Calibri"/>
              </a:rPr>
              <a:t>buttons,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icons, image maps,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and 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clickable </a:t>
            </a:r>
            <a:r>
              <a:rPr sz="2200" spc="-20" dirty="0">
                <a:solidFill>
                  <a:srgbClr val="2E2B1F"/>
                </a:solidFill>
                <a:latin typeface="Calibri"/>
                <a:cs typeface="Calibri"/>
              </a:rPr>
              <a:t>text</a:t>
            </a:r>
            <a:r>
              <a:rPr sz="2200" spc="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links.</a:t>
            </a:r>
            <a:endParaRPr sz="22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739" y="467690"/>
            <a:ext cx="7825105" cy="726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60" dirty="0"/>
              <a:t>Web</a:t>
            </a:r>
            <a:r>
              <a:rPr spc="-210" dirty="0"/>
              <a:t> </a:t>
            </a:r>
            <a:r>
              <a:rPr spc="-5" dirty="0"/>
              <a:t>-</a:t>
            </a:r>
            <a:r>
              <a:rPr spc="-220" dirty="0"/>
              <a:t> </a:t>
            </a:r>
            <a:r>
              <a:rPr sz="3600" spc="-85" dirty="0">
                <a:solidFill>
                  <a:srgbClr val="006FC0"/>
                </a:solidFill>
              </a:rPr>
              <a:t>Domain</a:t>
            </a:r>
            <a:r>
              <a:rPr sz="3600" spc="-195" dirty="0">
                <a:solidFill>
                  <a:srgbClr val="006FC0"/>
                </a:solidFill>
              </a:rPr>
              <a:t> </a:t>
            </a:r>
            <a:r>
              <a:rPr sz="3600" spc="-80" dirty="0">
                <a:solidFill>
                  <a:srgbClr val="006FC0"/>
                </a:solidFill>
              </a:rPr>
              <a:t>Names</a:t>
            </a:r>
            <a:r>
              <a:rPr sz="3600" spc="-210" dirty="0">
                <a:solidFill>
                  <a:srgbClr val="006FC0"/>
                </a:solidFill>
              </a:rPr>
              <a:t> </a:t>
            </a:r>
            <a:r>
              <a:rPr sz="3600" dirty="0">
                <a:solidFill>
                  <a:srgbClr val="006FC0"/>
                </a:solidFill>
              </a:rPr>
              <a:t>&amp;</a:t>
            </a:r>
            <a:r>
              <a:rPr sz="3600" spc="-215" dirty="0">
                <a:solidFill>
                  <a:srgbClr val="006FC0"/>
                </a:solidFill>
              </a:rPr>
              <a:t> </a:t>
            </a:r>
            <a:r>
              <a:rPr sz="3600" spc="-95" dirty="0">
                <a:solidFill>
                  <a:srgbClr val="006FC0"/>
                </a:solidFill>
              </a:rPr>
              <a:t>Extension</a:t>
            </a:r>
            <a:r>
              <a:rPr sz="3600" spc="-235" dirty="0">
                <a:solidFill>
                  <a:srgbClr val="006FC0"/>
                </a:solidFill>
              </a:rPr>
              <a:t> </a:t>
            </a:r>
            <a:r>
              <a:rPr sz="3600" spc="-100" dirty="0">
                <a:solidFill>
                  <a:srgbClr val="006FC0"/>
                </a:solidFill>
              </a:rPr>
              <a:t>Types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650240" y="1583181"/>
            <a:ext cx="7344409" cy="4452886"/>
          </a:xfrm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241300" marR="364490" indent="-228600">
              <a:lnSpc>
                <a:spcPct val="90100"/>
              </a:lnSpc>
              <a:spcBef>
                <a:spcPts val="355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A domain name is the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part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of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your </a:t>
            </a:r>
            <a:r>
              <a:rPr sz="2200" spc="-15" dirty="0">
                <a:solidFill>
                  <a:srgbClr val="2E2B1F"/>
                </a:solidFill>
                <a:latin typeface="Calibri"/>
                <a:cs typeface="Calibri"/>
              </a:rPr>
              <a:t>Internet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address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that  comes </a:t>
            </a:r>
            <a:r>
              <a:rPr sz="2200" spc="-15" dirty="0">
                <a:solidFill>
                  <a:srgbClr val="2E2B1F"/>
                </a:solidFill>
                <a:latin typeface="Calibri"/>
                <a:cs typeface="Calibri"/>
              </a:rPr>
              <a:t>after 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"www". </a:t>
            </a:r>
            <a:r>
              <a:rPr sz="2200" spc="-15" dirty="0">
                <a:solidFill>
                  <a:srgbClr val="2E2B1F"/>
                </a:solidFill>
                <a:latin typeface="Calibri"/>
                <a:cs typeface="Calibri"/>
              </a:rPr>
              <a:t>For example,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in</a:t>
            </a:r>
            <a:r>
              <a:rPr sz="2200" spc="-5" dirty="0">
                <a:solidFill>
                  <a:srgbClr val="D25713"/>
                </a:solidFill>
                <a:latin typeface="Calibri"/>
                <a:cs typeface="Calibri"/>
              </a:rPr>
              <a:t> </a:t>
            </a:r>
            <a:r>
              <a:rPr sz="2200" u="heavy" spc="-15" dirty="0">
                <a:solidFill>
                  <a:srgbClr val="D25713"/>
                </a:solidFill>
                <a:uFill>
                  <a:solidFill>
                    <a:srgbClr val="D25713"/>
                  </a:solidFill>
                </a:uFill>
                <a:latin typeface="Calibri"/>
                <a:cs typeface="Calibri"/>
                <a:hlinkClick r:id="rId2"/>
              </a:rPr>
              <a:t>Tutorialspoint.com</a:t>
            </a:r>
            <a:r>
              <a:rPr sz="2200" spc="-15" dirty="0">
                <a:solidFill>
                  <a:srgbClr val="D25713"/>
                </a:solidFill>
                <a:latin typeface="Calibri"/>
                <a:cs typeface="Calibri"/>
                <a:hlinkClick r:id="rId2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the  domain name is</a:t>
            </a:r>
            <a:r>
              <a:rPr sz="2200" spc="2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tutorialspoint.com.</a:t>
            </a:r>
            <a:endParaRPr sz="2200" dirty="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265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Some Domain </a:t>
            </a:r>
            <a:r>
              <a:rPr sz="2200" spc="-10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Extensions are </a:t>
            </a:r>
            <a:r>
              <a:rPr sz="2200" spc="-5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as </a:t>
            </a:r>
            <a:r>
              <a:rPr sz="2200" spc="-10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mentioned</a:t>
            </a:r>
            <a:r>
              <a:rPr sz="2200" spc="70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below</a:t>
            </a:r>
            <a:r>
              <a:rPr lang="en-US" sz="2200" spc="-10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:</a:t>
            </a:r>
            <a:endParaRPr sz="2200" dirty="0">
              <a:solidFill>
                <a:schemeClr val="accent6">
                  <a:lumMod val="75000"/>
                </a:schemeClr>
              </a:solidFill>
              <a:latin typeface="Calibri"/>
              <a:cs typeface="Calibri"/>
            </a:endParaRPr>
          </a:p>
          <a:p>
            <a:pPr marL="538480" marR="389890" lvl="1" indent="-228600">
              <a:lnSpc>
                <a:spcPts val="2160"/>
              </a:lnSpc>
              <a:spcBef>
                <a:spcPts val="520"/>
              </a:spcBef>
              <a:buClr>
                <a:srgbClr val="9CBDBC"/>
              </a:buClr>
              <a:buFont typeface="Arial"/>
              <a:buChar char="•"/>
              <a:tabLst>
                <a:tab pos="538480" algn="l"/>
                <a:tab pos="539115" algn="l"/>
              </a:tabLst>
            </a:pPr>
            <a:r>
              <a:rPr sz="2000" b="1" spc="-5" dirty="0">
                <a:solidFill>
                  <a:srgbClr val="2E2B1F"/>
                </a:solidFill>
                <a:latin typeface="Calibri"/>
                <a:cs typeface="Calibri"/>
              </a:rPr>
              <a:t>.com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− </a:t>
            </a: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Stands </a:t>
            </a:r>
            <a:r>
              <a:rPr sz="2000" spc="-15" dirty="0">
                <a:solidFill>
                  <a:srgbClr val="2E2B1F"/>
                </a:solidFill>
                <a:latin typeface="Calibri"/>
                <a:cs typeface="Calibri"/>
              </a:rPr>
              <a:t>for 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company/commercial,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but it </a:t>
            </a: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can be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used </a:t>
            </a:r>
            <a:r>
              <a:rPr sz="2000" spc="-20" dirty="0">
                <a:solidFill>
                  <a:srgbClr val="2E2B1F"/>
                </a:solidFill>
                <a:latin typeface="Calibri"/>
                <a:cs typeface="Calibri"/>
              </a:rPr>
              <a:t>for  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any</a:t>
            </a:r>
            <a:r>
              <a:rPr sz="2000" spc="-2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website.</a:t>
            </a:r>
            <a:endParaRPr sz="2000" dirty="0">
              <a:latin typeface="Calibri"/>
              <a:cs typeface="Calibri"/>
            </a:endParaRPr>
          </a:p>
          <a:p>
            <a:pPr marL="538480" lvl="1" indent="-229235">
              <a:lnSpc>
                <a:spcPts val="2280"/>
              </a:lnSpc>
              <a:spcBef>
                <a:spcPts val="210"/>
              </a:spcBef>
              <a:buClr>
                <a:srgbClr val="9CBDBC"/>
              </a:buClr>
              <a:buFont typeface="Arial"/>
              <a:buChar char="•"/>
              <a:tabLst>
                <a:tab pos="538480" algn="l"/>
                <a:tab pos="539115" algn="l"/>
              </a:tabLst>
            </a:pPr>
            <a:r>
              <a:rPr sz="2000" b="1" spc="-5" dirty="0">
                <a:solidFill>
                  <a:srgbClr val="2E2B1F"/>
                </a:solidFill>
                <a:latin typeface="Calibri"/>
                <a:cs typeface="Calibri"/>
              </a:rPr>
              <a:t>.net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− </a:t>
            </a: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Stands </a:t>
            </a:r>
            <a:r>
              <a:rPr sz="2000" spc="-15" dirty="0">
                <a:solidFill>
                  <a:srgbClr val="2E2B1F"/>
                </a:solidFill>
                <a:latin typeface="Calibri"/>
                <a:cs typeface="Calibri"/>
              </a:rPr>
              <a:t>for 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network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and is </a:t>
            </a: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usually used </a:t>
            </a:r>
            <a:r>
              <a:rPr sz="2000" spc="-15" dirty="0">
                <a:solidFill>
                  <a:srgbClr val="2E2B1F"/>
                </a:solidFill>
                <a:latin typeface="Calibri"/>
                <a:cs typeface="Calibri"/>
              </a:rPr>
              <a:t>for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a 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network</a:t>
            </a:r>
            <a:r>
              <a:rPr sz="2000" spc="-2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of</a:t>
            </a:r>
            <a:endParaRPr sz="2000" dirty="0">
              <a:latin typeface="Calibri"/>
              <a:cs typeface="Calibri"/>
            </a:endParaRPr>
          </a:p>
          <a:p>
            <a:pPr marL="538480">
              <a:lnSpc>
                <a:spcPts val="2280"/>
              </a:lnSpc>
            </a:pP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sites.</a:t>
            </a:r>
            <a:endParaRPr sz="2000" dirty="0">
              <a:latin typeface="Calibri"/>
              <a:cs typeface="Calibri"/>
            </a:endParaRPr>
          </a:p>
          <a:p>
            <a:pPr marL="538480" marR="5080" lvl="1" indent="-228600">
              <a:lnSpc>
                <a:spcPts val="2160"/>
              </a:lnSpc>
              <a:spcBef>
                <a:spcPts val="509"/>
              </a:spcBef>
              <a:buClr>
                <a:srgbClr val="9CBDBC"/>
              </a:buClr>
              <a:buFont typeface="Arial"/>
              <a:buChar char="•"/>
              <a:tabLst>
                <a:tab pos="538480" algn="l"/>
                <a:tab pos="539115" algn="l"/>
              </a:tabLst>
            </a:pPr>
            <a:r>
              <a:rPr sz="2000" b="1" spc="-10" dirty="0">
                <a:solidFill>
                  <a:srgbClr val="2E2B1F"/>
                </a:solidFill>
                <a:latin typeface="Calibri"/>
                <a:cs typeface="Calibri"/>
              </a:rPr>
              <a:t>.org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− </a:t>
            </a: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Stands </a:t>
            </a:r>
            <a:r>
              <a:rPr sz="2000" spc="-15" dirty="0">
                <a:solidFill>
                  <a:srgbClr val="2E2B1F"/>
                </a:solidFill>
                <a:latin typeface="Calibri"/>
                <a:cs typeface="Calibri"/>
              </a:rPr>
              <a:t>for 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organization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and is </a:t>
            </a: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supposed </a:t>
            </a:r>
            <a:r>
              <a:rPr sz="2000" spc="-15" dirty="0">
                <a:solidFill>
                  <a:srgbClr val="2E2B1F"/>
                </a:solidFill>
                <a:latin typeface="Calibri"/>
                <a:cs typeface="Calibri"/>
              </a:rPr>
              <a:t>to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be </a:t>
            </a:r>
            <a:r>
              <a:rPr sz="2000" spc="-15" dirty="0">
                <a:solidFill>
                  <a:srgbClr val="2E2B1F"/>
                </a:solidFill>
                <a:latin typeface="Calibri"/>
                <a:cs typeface="Calibri"/>
              </a:rPr>
              <a:t>for </a:t>
            </a: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non-profit  bodies.</a:t>
            </a:r>
            <a:endParaRPr sz="2000" dirty="0">
              <a:latin typeface="Calibri"/>
              <a:cs typeface="Calibri"/>
            </a:endParaRPr>
          </a:p>
          <a:p>
            <a:pPr marL="538480" lvl="1" indent="-229235">
              <a:lnSpc>
                <a:spcPts val="2280"/>
              </a:lnSpc>
              <a:spcBef>
                <a:spcPts val="210"/>
              </a:spcBef>
              <a:buClr>
                <a:srgbClr val="9CBDBC"/>
              </a:buClr>
              <a:buFont typeface="Arial"/>
              <a:buChar char="•"/>
              <a:tabLst>
                <a:tab pos="538480" algn="l"/>
                <a:tab pos="539115" algn="l"/>
              </a:tabLst>
            </a:pPr>
            <a:r>
              <a:rPr sz="2000" b="1" dirty="0">
                <a:solidFill>
                  <a:srgbClr val="2E2B1F"/>
                </a:solidFill>
                <a:latin typeface="Calibri"/>
                <a:cs typeface="Calibri"/>
              </a:rPr>
              <a:t>.us, </a:t>
            </a:r>
            <a:r>
              <a:rPr sz="2000" b="1" spc="-5" dirty="0">
                <a:solidFill>
                  <a:srgbClr val="2E2B1F"/>
                </a:solidFill>
                <a:latin typeface="Calibri"/>
                <a:cs typeface="Calibri"/>
              </a:rPr>
              <a:t>.in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− </a:t>
            </a: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They 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are </a:t>
            </a: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based on 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your </a:t>
            </a: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country names so that 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you</a:t>
            </a:r>
            <a:r>
              <a:rPr sz="20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can</a:t>
            </a:r>
            <a:endParaRPr sz="2000" dirty="0">
              <a:latin typeface="Calibri"/>
              <a:cs typeface="Calibri"/>
            </a:endParaRPr>
          </a:p>
          <a:p>
            <a:pPr marL="538480">
              <a:lnSpc>
                <a:spcPts val="2280"/>
              </a:lnSpc>
            </a:pP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go </a:t>
            </a:r>
            <a:r>
              <a:rPr sz="2000" spc="-15" dirty="0">
                <a:solidFill>
                  <a:srgbClr val="2E2B1F"/>
                </a:solidFill>
                <a:latin typeface="Calibri"/>
                <a:cs typeface="Calibri"/>
              </a:rPr>
              <a:t>for </a:t>
            </a: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country specific domain</a:t>
            </a:r>
            <a:r>
              <a:rPr sz="20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extensions</a:t>
            </a:r>
            <a:endParaRPr sz="2000" dirty="0">
              <a:latin typeface="Calibri"/>
              <a:cs typeface="Calibri"/>
            </a:endParaRPr>
          </a:p>
          <a:p>
            <a:pPr marL="538480" marR="641985" lvl="1" indent="-228600">
              <a:lnSpc>
                <a:spcPts val="2160"/>
              </a:lnSpc>
              <a:spcBef>
                <a:spcPts val="509"/>
              </a:spcBef>
              <a:buClr>
                <a:srgbClr val="9CBDBC"/>
              </a:buClr>
              <a:buFont typeface="Arial"/>
              <a:buChar char="•"/>
              <a:tabLst>
                <a:tab pos="538480" algn="l"/>
                <a:tab pos="539115" algn="l"/>
              </a:tabLst>
            </a:pPr>
            <a:r>
              <a:rPr sz="2000" b="1" dirty="0">
                <a:solidFill>
                  <a:srgbClr val="2E2B1F"/>
                </a:solidFill>
                <a:latin typeface="Calibri"/>
                <a:cs typeface="Calibri"/>
              </a:rPr>
              <a:t>.biz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− A 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newer extension </a:t>
            </a: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on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the 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Internet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and </a:t>
            </a: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can be used 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to  indicate </a:t>
            </a: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that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this 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site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is </a:t>
            </a: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purely </a:t>
            </a:r>
            <a:r>
              <a:rPr sz="2000" b="1" spc="-15" dirty="0">
                <a:solidFill>
                  <a:srgbClr val="2E2B1F"/>
                </a:solidFill>
                <a:latin typeface="Calibri"/>
                <a:cs typeface="Calibri"/>
              </a:rPr>
              <a:t>related to</a:t>
            </a:r>
            <a:r>
              <a:rPr sz="2000" b="1" spc="7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b="1" spc="-5" dirty="0">
                <a:solidFill>
                  <a:srgbClr val="2E2B1F"/>
                </a:solidFill>
                <a:latin typeface="Calibri"/>
                <a:cs typeface="Calibri"/>
              </a:rPr>
              <a:t>business</a:t>
            </a: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.</a:t>
            </a:r>
            <a:endParaRPr sz="20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628887" y="2688336"/>
            <a:ext cx="347472" cy="3657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5940" y="467690"/>
            <a:ext cx="5126990" cy="726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75" dirty="0"/>
              <a:t>How </a:t>
            </a:r>
            <a:r>
              <a:rPr spc="-70" dirty="0"/>
              <a:t>the </a:t>
            </a:r>
            <a:r>
              <a:rPr spc="-160" dirty="0"/>
              <a:t>Web</a:t>
            </a:r>
            <a:r>
              <a:rPr spc="-530" dirty="0"/>
              <a:t> </a:t>
            </a:r>
            <a:r>
              <a:rPr lang="en-US" spc="-530" dirty="0"/>
              <a:t> w</a:t>
            </a:r>
            <a:r>
              <a:rPr spc="-140" dirty="0"/>
              <a:t>orks?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696731" y="2789047"/>
            <a:ext cx="178435" cy="18097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dirty="0">
                <a:solidFill>
                  <a:srgbClr val="DFDCB7"/>
                </a:solidFill>
                <a:latin typeface="Calibri"/>
                <a:cs typeface="Calibri"/>
              </a:rPr>
              <a:t>25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3175000" y="3337318"/>
            <a:ext cx="222250" cy="351155"/>
            <a:chOff x="3175000" y="3337318"/>
            <a:chExt cx="222250" cy="351155"/>
          </a:xfrm>
        </p:grpSpPr>
        <p:sp>
          <p:nvSpPr>
            <p:cNvPr id="6" name="object 6"/>
            <p:cNvSpPr/>
            <p:nvPr/>
          </p:nvSpPr>
          <p:spPr>
            <a:xfrm>
              <a:off x="3181350" y="3343668"/>
              <a:ext cx="209550" cy="338455"/>
            </a:xfrm>
            <a:custGeom>
              <a:avLst/>
              <a:gdLst/>
              <a:ahLst/>
              <a:cxnLst/>
              <a:rect l="l" t="t" r="r" b="b"/>
              <a:pathLst>
                <a:path w="209550" h="338454">
                  <a:moveTo>
                    <a:pt x="209550" y="0"/>
                  </a:moveTo>
                  <a:lnTo>
                    <a:pt x="0" y="0"/>
                  </a:lnTo>
                  <a:lnTo>
                    <a:pt x="0" y="338315"/>
                  </a:lnTo>
                  <a:lnTo>
                    <a:pt x="209550" y="338315"/>
                  </a:lnTo>
                  <a:lnTo>
                    <a:pt x="209550" y="0"/>
                  </a:lnTo>
                  <a:close/>
                </a:path>
              </a:pathLst>
            </a:custGeom>
            <a:solidFill>
              <a:srgbClr val="DEC59E">
                <a:alpha val="3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181350" y="3343668"/>
              <a:ext cx="209550" cy="338455"/>
            </a:xfrm>
            <a:custGeom>
              <a:avLst/>
              <a:gdLst/>
              <a:ahLst/>
              <a:cxnLst/>
              <a:rect l="l" t="t" r="r" b="b"/>
              <a:pathLst>
                <a:path w="209550" h="338454">
                  <a:moveTo>
                    <a:pt x="0" y="338315"/>
                  </a:moveTo>
                  <a:lnTo>
                    <a:pt x="209550" y="338315"/>
                  </a:lnTo>
                  <a:lnTo>
                    <a:pt x="209550" y="0"/>
                  </a:lnTo>
                  <a:lnTo>
                    <a:pt x="0" y="0"/>
                  </a:lnTo>
                  <a:lnTo>
                    <a:pt x="0" y="338315"/>
                  </a:lnTo>
                  <a:close/>
                </a:path>
              </a:pathLst>
            </a:custGeom>
            <a:ln w="12700">
              <a:solidFill>
                <a:srgbClr val="F4EB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438912" y="5219700"/>
            <a:ext cx="2682240" cy="1129665"/>
            <a:chOff x="438912" y="5219700"/>
            <a:chExt cx="2682240" cy="1129665"/>
          </a:xfrm>
        </p:grpSpPr>
        <p:sp>
          <p:nvSpPr>
            <p:cNvPr id="9" name="object 9"/>
            <p:cNvSpPr/>
            <p:nvPr/>
          </p:nvSpPr>
          <p:spPr>
            <a:xfrm>
              <a:off x="438912" y="5219700"/>
              <a:ext cx="1303020" cy="73304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306068" y="5219700"/>
              <a:ext cx="1815083" cy="73304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01980" y="5615940"/>
              <a:ext cx="2281428" cy="73304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" name="object 12"/>
          <p:cNvGrpSpPr/>
          <p:nvPr/>
        </p:nvGrpSpPr>
        <p:grpSpPr>
          <a:xfrm>
            <a:off x="2965450" y="3168269"/>
            <a:ext cx="5651500" cy="3404870"/>
            <a:chOff x="2965450" y="3168269"/>
            <a:chExt cx="5651500" cy="3404870"/>
          </a:xfrm>
        </p:grpSpPr>
        <p:sp>
          <p:nvSpPr>
            <p:cNvPr id="13" name="object 13"/>
            <p:cNvSpPr/>
            <p:nvPr/>
          </p:nvSpPr>
          <p:spPr>
            <a:xfrm>
              <a:off x="5378195" y="5047488"/>
              <a:ext cx="3238500" cy="73304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643372" y="5443727"/>
              <a:ext cx="1389887" cy="73304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6597396" y="5443727"/>
              <a:ext cx="1898903" cy="733044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550407" y="5839967"/>
              <a:ext cx="2214372" cy="733044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7328915" y="5839967"/>
              <a:ext cx="1040892" cy="733044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3495675" y="3174619"/>
              <a:ext cx="2828925" cy="676910"/>
            </a:xfrm>
            <a:custGeom>
              <a:avLst/>
              <a:gdLst/>
              <a:ahLst/>
              <a:cxnLst/>
              <a:rect l="l" t="t" r="r" b="b"/>
              <a:pathLst>
                <a:path w="2828925" h="676910">
                  <a:moveTo>
                    <a:pt x="1990725" y="0"/>
                  </a:moveTo>
                  <a:lnTo>
                    <a:pt x="1990725" y="169036"/>
                  </a:lnTo>
                  <a:lnTo>
                    <a:pt x="0" y="169036"/>
                  </a:lnTo>
                  <a:lnTo>
                    <a:pt x="0" y="507364"/>
                  </a:lnTo>
                  <a:lnTo>
                    <a:pt x="1990725" y="507364"/>
                  </a:lnTo>
                  <a:lnTo>
                    <a:pt x="1990725" y="676528"/>
                  </a:lnTo>
                  <a:lnTo>
                    <a:pt x="2828925" y="338200"/>
                  </a:lnTo>
                  <a:lnTo>
                    <a:pt x="1990725" y="0"/>
                  </a:lnTo>
                  <a:close/>
                </a:path>
              </a:pathLst>
            </a:custGeom>
            <a:solidFill>
              <a:srgbClr val="DEC59E">
                <a:alpha val="3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495675" y="3174619"/>
              <a:ext cx="2828925" cy="676910"/>
            </a:xfrm>
            <a:custGeom>
              <a:avLst/>
              <a:gdLst/>
              <a:ahLst/>
              <a:cxnLst/>
              <a:rect l="l" t="t" r="r" b="b"/>
              <a:pathLst>
                <a:path w="2828925" h="676910">
                  <a:moveTo>
                    <a:pt x="1990725" y="0"/>
                  </a:moveTo>
                  <a:lnTo>
                    <a:pt x="1990725" y="169036"/>
                  </a:lnTo>
                  <a:lnTo>
                    <a:pt x="0" y="169036"/>
                  </a:lnTo>
                  <a:lnTo>
                    <a:pt x="0" y="507364"/>
                  </a:lnTo>
                  <a:lnTo>
                    <a:pt x="1990725" y="507364"/>
                  </a:lnTo>
                  <a:lnTo>
                    <a:pt x="1990725" y="676528"/>
                  </a:lnTo>
                  <a:lnTo>
                    <a:pt x="2828925" y="338200"/>
                  </a:lnTo>
                  <a:lnTo>
                    <a:pt x="1990725" y="0"/>
                  </a:lnTo>
                  <a:close/>
                </a:path>
              </a:pathLst>
            </a:custGeom>
            <a:ln w="12700">
              <a:solidFill>
                <a:srgbClr val="F4EB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3630168" y="3275076"/>
              <a:ext cx="1702308" cy="566928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2971800" y="3343668"/>
              <a:ext cx="104775" cy="338455"/>
            </a:xfrm>
            <a:custGeom>
              <a:avLst/>
              <a:gdLst/>
              <a:ahLst/>
              <a:cxnLst/>
              <a:rect l="l" t="t" r="r" b="b"/>
              <a:pathLst>
                <a:path w="104775" h="338454">
                  <a:moveTo>
                    <a:pt x="104775" y="0"/>
                  </a:moveTo>
                  <a:lnTo>
                    <a:pt x="0" y="0"/>
                  </a:lnTo>
                  <a:lnTo>
                    <a:pt x="0" y="338315"/>
                  </a:lnTo>
                  <a:lnTo>
                    <a:pt x="104775" y="338315"/>
                  </a:lnTo>
                  <a:lnTo>
                    <a:pt x="104775" y="0"/>
                  </a:lnTo>
                  <a:close/>
                </a:path>
              </a:pathLst>
            </a:custGeom>
            <a:solidFill>
              <a:srgbClr val="DEC59E">
                <a:alpha val="3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2971800" y="3343668"/>
              <a:ext cx="104775" cy="338455"/>
            </a:xfrm>
            <a:custGeom>
              <a:avLst/>
              <a:gdLst/>
              <a:ahLst/>
              <a:cxnLst/>
              <a:rect l="l" t="t" r="r" b="b"/>
              <a:pathLst>
                <a:path w="104775" h="338454">
                  <a:moveTo>
                    <a:pt x="0" y="338315"/>
                  </a:moveTo>
                  <a:lnTo>
                    <a:pt x="104775" y="338315"/>
                  </a:lnTo>
                  <a:lnTo>
                    <a:pt x="104775" y="0"/>
                  </a:lnTo>
                  <a:lnTo>
                    <a:pt x="0" y="0"/>
                  </a:lnTo>
                  <a:lnTo>
                    <a:pt x="0" y="338315"/>
                  </a:lnTo>
                  <a:close/>
                </a:path>
              </a:pathLst>
            </a:custGeom>
            <a:ln w="12700">
              <a:solidFill>
                <a:srgbClr val="F4EB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631037" y="5292344"/>
            <a:ext cx="2197735" cy="8191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5895" marR="5080" indent="-163830">
              <a:lnSpc>
                <a:spcPct val="100000"/>
              </a:lnSpc>
              <a:spcBef>
                <a:spcPts val="100"/>
              </a:spcBef>
            </a:pPr>
            <a:r>
              <a:rPr sz="2600" b="1" spc="-10" dirty="0">
                <a:solidFill>
                  <a:srgbClr val="2E2B1F"/>
                </a:solidFill>
                <a:latin typeface="Calibri"/>
                <a:cs typeface="Calibri"/>
              </a:rPr>
              <a:t>Client </a:t>
            </a:r>
            <a:r>
              <a:rPr sz="2600" b="1" spc="-5" dirty="0">
                <a:solidFill>
                  <a:srgbClr val="2E2B1F"/>
                </a:solidFill>
                <a:latin typeface="Calibri"/>
                <a:cs typeface="Calibri"/>
              </a:rPr>
              <a:t>running </a:t>
            </a:r>
            <a:r>
              <a:rPr sz="2600" b="1" dirty="0">
                <a:solidFill>
                  <a:srgbClr val="2E2B1F"/>
                </a:solidFill>
                <a:latin typeface="Calibri"/>
                <a:cs typeface="Calibri"/>
              </a:rPr>
              <a:t>a  </a:t>
            </a:r>
            <a:r>
              <a:rPr sz="2600" b="1" spc="-35" dirty="0">
                <a:solidFill>
                  <a:srgbClr val="2E2B1F"/>
                </a:solidFill>
                <a:latin typeface="Calibri"/>
                <a:cs typeface="Calibri"/>
              </a:rPr>
              <a:t>Web</a:t>
            </a:r>
            <a:r>
              <a:rPr sz="2600" b="1" spc="-3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600" b="1" spc="-5" dirty="0">
                <a:solidFill>
                  <a:srgbClr val="2E2B1F"/>
                </a:solidFill>
                <a:latin typeface="Calibri"/>
                <a:cs typeface="Calibri"/>
              </a:rPr>
              <a:t>Browser</a:t>
            </a:r>
            <a:endParaRPr sz="26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572125" y="5120716"/>
            <a:ext cx="2752725" cy="1215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5"/>
              </a:spcBef>
            </a:pPr>
            <a:r>
              <a:rPr sz="2600" b="1" dirty="0">
                <a:solidFill>
                  <a:srgbClr val="2E2B1F"/>
                </a:solidFill>
                <a:latin typeface="Calibri"/>
                <a:cs typeface="Calibri"/>
              </a:rPr>
              <a:t>Server </a:t>
            </a:r>
            <a:r>
              <a:rPr sz="2600" b="1" spc="-5" dirty="0">
                <a:solidFill>
                  <a:srgbClr val="2E2B1F"/>
                </a:solidFill>
                <a:latin typeface="Calibri"/>
                <a:cs typeface="Calibri"/>
              </a:rPr>
              <a:t>running</a:t>
            </a:r>
            <a:r>
              <a:rPr sz="2600" b="1" spc="-6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600" b="1" spc="-35" dirty="0">
                <a:solidFill>
                  <a:srgbClr val="2E2B1F"/>
                </a:solidFill>
                <a:latin typeface="Calibri"/>
                <a:cs typeface="Calibri"/>
              </a:rPr>
              <a:t>Web  </a:t>
            </a:r>
            <a:r>
              <a:rPr sz="2600" b="1" dirty="0">
                <a:solidFill>
                  <a:srgbClr val="2E2B1F"/>
                </a:solidFill>
                <a:latin typeface="Calibri"/>
                <a:cs typeface="Calibri"/>
              </a:rPr>
              <a:t>Server </a:t>
            </a:r>
            <a:r>
              <a:rPr sz="2600" b="1" spc="-5" dirty="0">
                <a:solidFill>
                  <a:srgbClr val="2E2B1F"/>
                </a:solidFill>
                <a:latin typeface="Calibri"/>
                <a:cs typeface="Calibri"/>
              </a:rPr>
              <a:t>Software  </a:t>
            </a:r>
            <a:r>
              <a:rPr sz="2600" b="1" dirty="0">
                <a:solidFill>
                  <a:srgbClr val="2E2B1F"/>
                </a:solidFill>
                <a:latin typeface="Calibri"/>
                <a:cs typeface="Calibri"/>
              </a:rPr>
              <a:t>(IIS, Apache,</a:t>
            </a:r>
            <a:r>
              <a:rPr sz="2600" b="1" spc="-5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600" b="1" spc="-15" dirty="0">
                <a:solidFill>
                  <a:srgbClr val="2E2B1F"/>
                </a:solidFill>
                <a:latin typeface="Calibri"/>
                <a:cs typeface="Calibri"/>
              </a:rPr>
              <a:t>etc.)</a:t>
            </a:r>
            <a:endParaRPr sz="2600">
              <a:latin typeface="Calibri"/>
              <a:cs typeface="Calibri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2965450" y="2766060"/>
            <a:ext cx="3365500" cy="2150745"/>
            <a:chOff x="2965450" y="2766060"/>
            <a:chExt cx="3365500" cy="2150745"/>
          </a:xfrm>
        </p:grpSpPr>
        <p:sp>
          <p:nvSpPr>
            <p:cNvPr id="26" name="object 26"/>
            <p:cNvSpPr/>
            <p:nvPr/>
          </p:nvSpPr>
          <p:spPr>
            <a:xfrm>
              <a:off x="2971800" y="4211192"/>
              <a:ext cx="3352800" cy="699135"/>
            </a:xfrm>
            <a:custGeom>
              <a:avLst/>
              <a:gdLst/>
              <a:ahLst/>
              <a:cxnLst/>
              <a:rect l="l" t="t" r="r" b="b"/>
              <a:pathLst>
                <a:path w="3352800" h="699135">
                  <a:moveTo>
                    <a:pt x="2828925" y="174752"/>
                  </a:moveTo>
                  <a:lnTo>
                    <a:pt x="838200" y="174752"/>
                  </a:lnTo>
                  <a:lnTo>
                    <a:pt x="838200" y="0"/>
                  </a:lnTo>
                  <a:lnTo>
                    <a:pt x="0" y="349377"/>
                  </a:lnTo>
                  <a:lnTo>
                    <a:pt x="838200" y="698754"/>
                  </a:lnTo>
                  <a:lnTo>
                    <a:pt x="838200" y="524129"/>
                  </a:lnTo>
                  <a:lnTo>
                    <a:pt x="2828925" y="524129"/>
                  </a:lnTo>
                  <a:lnTo>
                    <a:pt x="2828925" y="174752"/>
                  </a:lnTo>
                  <a:close/>
                </a:path>
                <a:path w="3352800" h="699135">
                  <a:moveTo>
                    <a:pt x="3143250" y="174764"/>
                  </a:moveTo>
                  <a:lnTo>
                    <a:pt x="2933700" y="174764"/>
                  </a:lnTo>
                  <a:lnTo>
                    <a:pt x="2933700" y="524129"/>
                  </a:lnTo>
                  <a:lnTo>
                    <a:pt x="3143250" y="524129"/>
                  </a:lnTo>
                  <a:lnTo>
                    <a:pt x="3143250" y="174764"/>
                  </a:lnTo>
                  <a:close/>
                </a:path>
                <a:path w="3352800" h="699135">
                  <a:moveTo>
                    <a:pt x="3352800" y="174764"/>
                  </a:moveTo>
                  <a:lnTo>
                    <a:pt x="3248025" y="174764"/>
                  </a:lnTo>
                  <a:lnTo>
                    <a:pt x="3248025" y="524129"/>
                  </a:lnTo>
                  <a:lnTo>
                    <a:pt x="3352800" y="524129"/>
                  </a:lnTo>
                  <a:lnTo>
                    <a:pt x="3352800" y="174764"/>
                  </a:lnTo>
                  <a:close/>
                </a:path>
              </a:pathLst>
            </a:custGeom>
            <a:solidFill>
              <a:srgbClr val="DEC59E">
                <a:alpha val="3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2971800" y="4211193"/>
              <a:ext cx="3352800" cy="699135"/>
            </a:xfrm>
            <a:custGeom>
              <a:avLst/>
              <a:gdLst/>
              <a:ahLst/>
              <a:cxnLst/>
              <a:rect l="l" t="t" r="r" b="b"/>
              <a:pathLst>
                <a:path w="3352800" h="699135">
                  <a:moveTo>
                    <a:pt x="838200" y="0"/>
                  </a:moveTo>
                  <a:lnTo>
                    <a:pt x="838200" y="174751"/>
                  </a:lnTo>
                  <a:lnTo>
                    <a:pt x="2828925" y="174751"/>
                  </a:lnTo>
                  <a:lnTo>
                    <a:pt x="2828925" y="524128"/>
                  </a:lnTo>
                  <a:lnTo>
                    <a:pt x="838200" y="524128"/>
                  </a:lnTo>
                  <a:lnTo>
                    <a:pt x="838200" y="698753"/>
                  </a:lnTo>
                  <a:lnTo>
                    <a:pt x="0" y="349376"/>
                  </a:lnTo>
                  <a:lnTo>
                    <a:pt x="838200" y="0"/>
                  </a:lnTo>
                  <a:close/>
                </a:path>
                <a:path w="3352800" h="699135">
                  <a:moveTo>
                    <a:pt x="2933700" y="524128"/>
                  </a:moveTo>
                  <a:lnTo>
                    <a:pt x="3143250" y="524128"/>
                  </a:lnTo>
                  <a:lnTo>
                    <a:pt x="3143250" y="174751"/>
                  </a:lnTo>
                  <a:lnTo>
                    <a:pt x="2933700" y="174751"/>
                  </a:lnTo>
                  <a:lnTo>
                    <a:pt x="2933700" y="524128"/>
                  </a:lnTo>
                  <a:close/>
                </a:path>
                <a:path w="3352800" h="699135">
                  <a:moveTo>
                    <a:pt x="3248025" y="524128"/>
                  </a:moveTo>
                  <a:lnTo>
                    <a:pt x="3352800" y="524128"/>
                  </a:lnTo>
                  <a:lnTo>
                    <a:pt x="3352800" y="174751"/>
                  </a:lnTo>
                  <a:lnTo>
                    <a:pt x="3248025" y="174751"/>
                  </a:lnTo>
                  <a:lnTo>
                    <a:pt x="3248025" y="524128"/>
                  </a:lnTo>
                  <a:close/>
                </a:path>
              </a:pathLst>
            </a:custGeom>
            <a:ln w="12700">
              <a:solidFill>
                <a:srgbClr val="F4EB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3800855" y="4332732"/>
              <a:ext cx="1074420" cy="566927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4536947" y="4332732"/>
              <a:ext cx="1296924" cy="566927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4002024" y="2766060"/>
              <a:ext cx="1063752" cy="679703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4349496" y="3934968"/>
              <a:ext cx="890015" cy="566928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467055" y="1215068"/>
            <a:ext cx="5494655" cy="3502025"/>
          </a:xfrm>
          <a:prstGeom prst="rect">
            <a:avLst/>
          </a:prstGeom>
        </p:spPr>
        <p:txBody>
          <a:bodyPr vert="horz" wrap="square" lIns="0" tIns="8001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630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WWW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use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classical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client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/ server</a:t>
            </a:r>
            <a:r>
              <a:rPr sz="2200" spc="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2E2B1F"/>
                </a:solidFill>
                <a:latin typeface="Calibri"/>
                <a:cs typeface="Calibri"/>
              </a:rPr>
              <a:t>architecture</a:t>
            </a:r>
            <a:endParaRPr sz="2200">
              <a:latin typeface="Calibri"/>
              <a:cs typeface="Calibri"/>
            </a:endParaRPr>
          </a:p>
          <a:p>
            <a:pPr marL="538480" lvl="1" indent="-228600">
              <a:lnSpc>
                <a:spcPct val="100000"/>
              </a:lnSpc>
              <a:spcBef>
                <a:spcPts val="490"/>
              </a:spcBef>
              <a:buClr>
                <a:srgbClr val="9CBDBC"/>
              </a:buClr>
              <a:buFont typeface="Arial"/>
              <a:buChar char="•"/>
              <a:tabLst>
                <a:tab pos="537845" algn="l"/>
                <a:tab pos="538480" algn="l"/>
              </a:tabLst>
            </a:pP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HTTP is 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text-based </a:t>
            </a: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request-response</a:t>
            </a:r>
            <a:r>
              <a:rPr sz="2000" spc="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2E2B1F"/>
                </a:solidFill>
                <a:latin typeface="Calibri"/>
                <a:cs typeface="Calibri"/>
              </a:rPr>
              <a:t>protocol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3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3150">
              <a:latin typeface="Calibri"/>
              <a:cs typeface="Calibri"/>
            </a:endParaRPr>
          </a:p>
          <a:p>
            <a:pPr marR="1101725" algn="r">
              <a:lnSpc>
                <a:spcPct val="100000"/>
              </a:lnSpc>
            </a:pPr>
            <a:r>
              <a:rPr sz="2400" b="1" dirty="0">
                <a:solidFill>
                  <a:srgbClr val="2E2B1F"/>
                </a:solidFill>
                <a:latin typeface="Calibri"/>
                <a:cs typeface="Calibri"/>
              </a:rPr>
              <a:t>H</a:t>
            </a:r>
            <a:r>
              <a:rPr sz="2400" b="1" spc="15" dirty="0">
                <a:solidFill>
                  <a:srgbClr val="2E2B1F"/>
                </a:solidFill>
                <a:latin typeface="Calibri"/>
                <a:cs typeface="Calibri"/>
              </a:rPr>
              <a:t>T</a:t>
            </a:r>
            <a:r>
              <a:rPr sz="2400" b="1" spc="-5" dirty="0">
                <a:solidFill>
                  <a:srgbClr val="2E2B1F"/>
                </a:solidFill>
                <a:latin typeface="Calibri"/>
                <a:cs typeface="Calibri"/>
              </a:rPr>
              <a:t>TP</a:t>
            </a:r>
            <a:endParaRPr sz="2400">
              <a:latin typeface="Calibri"/>
              <a:cs typeface="Calibri"/>
            </a:endParaRPr>
          </a:p>
          <a:p>
            <a:pPr marL="3321050">
              <a:lnSpc>
                <a:spcPct val="100000"/>
              </a:lnSpc>
              <a:spcBef>
                <a:spcPts val="1019"/>
              </a:spcBef>
            </a:pPr>
            <a:r>
              <a:rPr sz="2000" b="1" spc="-20" dirty="0">
                <a:solidFill>
                  <a:srgbClr val="2E2B1F"/>
                </a:solidFill>
                <a:latin typeface="Calibri"/>
                <a:cs typeface="Calibri"/>
              </a:rPr>
              <a:t>Page</a:t>
            </a:r>
            <a:r>
              <a:rPr sz="2000" b="1" spc="-10" dirty="0">
                <a:solidFill>
                  <a:srgbClr val="2E2B1F"/>
                </a:solidFill>
                <a:latin typeface="Calibri"/>
                <a:cs typeface="Calibri"/>
              </a:rPr>
              <a:t> request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250">
              <a:latin typeface="Calibri"/>
              <a:cs typeface="Calibri"/>
            </a:endParaRPr>
          </a:p>
          <a:p>
            <a:pPr marL="3138170" algn="ctr">
              <a:lnSpc>
                <a:spcPct val="100000"/>
              </a:lnSpc>
              <a:spcBef>
                <a:spcPts val="5"/>
              </a:spcBef>
            </a:pPr>
            <a:r>
              <a:rPr sz="2000" b="1" dirty="0">
                <a:solidFill>
                  <a:srgbClr val="2E2B1F"/>
                </a:solidFill>
                <a:latin typeface="Calibri"/>
                <a:cs typeface="Calibri"/>
              </a:rPr>
              <a:t>HTTP</a:t>
            </a:r>
            <a:endParaRPr sz="2000">
              <a:latin typeface="Calibri"/>
              <a:cs typeface="Calibri"/>
            </a:endParaRPr>
          </a:p>
          <a:p>
            <a:pPr marL="3185795" algn="ctr">
              <a:lnSpc>
                <a:spcPct val="100000"/>
              </a:lnSpc>
              <a:spcBef>
                <a:spcPts val="725"/>
              </a:spcBef>
            </a:pPr>
            <a:r>
              <a:rPr sz="2000" b="1" spc="-5" dirty="0">
                <a:solidFill>
                  <a:srgbClr val="2E2B1F"/>
                </a:solidFill>
                <a:latin typeface="Calibri"/>
                <a:cs typeface="Calibri"/>
              </a:rPr>
              <a:t>Server</a:t>
            </a:r>
            <a:r>
              <a:rPr sz="2000" b="1" spc="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b="1" spc="-5" dirty="0">
                <a:solidFill>
                  <a:srgbClr val="2E2B1F"/>
                </a:solidFill>
                <a:latin typeface="Calibri"/>
                <a:cs typeface="Calibri"/>
              </a:rPr>
              <a:t>response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580770" y="2638170"/>
            <a:ext cx="7832090" cy="2438400"/>
            <a:chOff x="580770" y="2638170"/>
            <a:chExt cx="7832090" cy="2438400"/>
          </a:xfrm>
        </p:grpSpPr>
        <p:sp>
          <p:nvSpPr>
            <p:cNvPr id="34" name="object 34"/>
            <p:cNvSpPr/>
            <p:nvPr/>
          </p:nvSpPr>
          <p:spPr>
            <a:xfrm>
              <a:off x="580770" y="2638170"/>
              <a:ext cx="2438400" cy="2438399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867155" y="3209543"/>
              <a:ext cx="1456944" cy="1283208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6400799" y="3020186"/>
              <a:ext cx="2011806" cy="2011807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3540" y="467690"/>
            <a:ext cx="6995795" cy="726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80" dirty="0"/>
              <a:t>How </a:t>
            </a:r>
            <a:r>
              <a:rPr spc="-70" dirty="0"/>
              <a:t>to </a:t>
            </a:r>
            <a:r>
              <a:rPr spc="-90" dirty="0"/>
              <a:t>choose </a:t>
            </a:r>
            <a:r>
              <a:rPr spc="-5" dirty="0"/>
              <a:t>a</a:t>
            </a:r>
            <a:r>
              <a:rPr spc="-600" dirty="0"/>
              <a:t> </a:t>
            </a:r>
            <a:r>
              <a:rPr spc="-130" dirty="0"/>
              <a:t>Technology?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50240" y="1548824"/>
            <a:ext cx="3790315" cy="3022622"/>
          </a:xfrm>
          <a:prstGeom prst="rect">
            <a:avLst/>
          </a:prstGeom>
        </p:spPr>
        <p:txBody>
          <a:bodyPr vert="horz" wrap="square" lIns="0" tIns="8001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630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b="1" spc="-10" dirty="0">
                <a:solidFill>
                  <a:srgbClr val="2E2B1F"/>
                </a:solidFill>
                <a:latin typeface="Calibri"/>
                <a:cs typeface="Calibri"/>
              </a:rPr>
              <a:t>Depends</a:t>
            </a:r>
            <a:r>
              <a:rPr sz="2200" b="1" spc="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b="1" spc="-10" dirty="0">
                <a:solidFill>
                  <a:srgbClr val="2E2B1F"/>
                </a:solidFill>
                <a:latin typeface="Calibri"/>
                <a:cs typeface="Calibri"/>
              </a:rPr>
              <a:t>on:</a:t>
            </a:r>
            <a:endParaRPr sz="2200" dirty="0">
              <a:latin typeface="Calibri"/>
              <a:cs typeface="Calibri"/>
            </a:endParaRPr>
          </a:p>
          <a:p>
            <a:pPr marL="594995" lvl="1" indent="-285750">
              <a:lnSpc>
                <a:spcPct val="100000"/>
              </a:lnSpc>
              <a:spcBef>
                <a:spcPts val="490"/>
              </a:spcBef>
              <a:buClr>
                <a:srgbClr val="9CBDBC"/>
              </a:buClr>
              <a:buFont typeface="Arial"/>
              <a:buChar char="•"/>
              <a:tabLst>
                <a:tab pos="594995" algn="l"/>
                <a:tab pos="595630" algn="l"/>
              </a:tabLst>
            </a:pP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What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is the type </a:t>
            </a: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of</a:t>
            </a:r>
            <a:r>
              <a:rPr sz="2000" spc="-6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content?</a:t>
            </a:r>
            <a:endParaRPr sz="2000" dirty="0">
              <a:latin typeface="Calibri"/>
              <a:cs typeface="Calibri"/>
            </a:endParaRPr>
          </a:p>
          <a:p>
            <a:pPr marL="594995" lvl="1" indent="-285750">
              <a:lnSpc>
                <a:spcPct val="100000"/>
              </a:lnSpc>
              <a:spcBef>
                <a:spcPts val="480"/>
              </a:spcBef>
              <a:buClr>
                <a:srgbClr val="9CBDBC"/>
              </a:buClr>
              <a:buFont typeface="Arial"/>
              <a:buChar char="•"/>
              <a:tabLst>
                <a:tab pos="594995" algn="l"/>
                <a:tab pos="595630" algn="l"/>
              </a:tabLst>
            </a:pP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Who is 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your</a:t>
            </a:r>
            <a:r>
              <a:rPr sz="2000" spc="-6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audience?</a:t>
            </a:r>
            <a:endParaRPr sz="2000" dirty="0">
              <a:latin typeface="Calibri"/>
              <a:cs typeface="Calibri"/>
            </a:endParaRPr>
          </a:p>
          <a:p>
            <a:pPr marL="594995" lvl="1" indent="-285750">
              <a:lnSpc>
                <a:spcPct val="100000"/>
              </a:lnSpc>
              <a:spcBef>
                <a:spcPts val="480"/>
              </a:spcBef>
              <a:buClr>
                <a:srgbClr val="9CBDBC"/>
              </a:buClr>
              <a:buFont typeface="Arial"/>
              <a:buChar char="•"/>
              <a:tabLst>
                <a:tab pos="594995" algn="l"/>
                <a:tab pos="595630" algn="l"/>
              </a:tabLst>
            </a:pP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Who </a:t>
            </a: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will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modify 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your</a:t>
            </a:r>
            <a:r>
              <a:rPr sz="2000" spc="-9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content?</a:t>
            </a:r>
            <a:endParaRPr sz="2000" dirty="0">
              <a:latin typeface="Calibri"/>
              <a:cs typeface="Calibri"/>
            </a:endParaRPr>
          </a:p>
          <a:p>
            <a:pPr marL="594995" lvl="1" indent="-285750">
              <a:lnSpc>
                <a:spcPct val="100000"/>
              </a:lnSpc>
              <a:spcBef>
                <a:spcPts val="480"/>
              </a:spcBef>
              <a:buClr>
                <a:srgbClr val="9CBDBC"/>
              </a:buClr>
              <a:buFont typeface="Arial"/>
              <a:buChar char="•"/>
              <a:tabLst>
                <a:tab pos="594995" algn="l"/>
                <a:tab pos="595630" algn="l"/>
              </a:tabLst>
            </a:pP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What 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are your </a:t>
            </a: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Future</a:t>
            </a:r>
            <a:r>
              <a:rPr sz="2000" spc="-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Plans?</a:t>
            </a:r>
            <a:endParaRPr sz="2000" dirty="0">
              <a:latin typeface="Calibri"/>
              <a:cs typeface="Calibri"/>
            </a:endParaRPr>
          </a:p>
          <a:p>
            <a:pPr marL="594995" lvl="1" indent="-285750">
              <a:lnSpc>
                <a:spcPct val="100000"/>
              </a:lnSpc>
              <a:spcBef>
                <a:spcPts val="480"/>
              </a:spcBef>
              <a:buClr>
                <a:srgbClr val="9CBDBC"/>
              </a:buClr>
              <a:buFont typeface="Arial"/>
              <a:buChar char="•"/>
              <a:tabLst>
                <a:tab pos="594995" algn="l"/>
                <a:tab pos="595630" algn="l"/>
              </a:tabLst>
            </a:pP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Availability </a:t>
            </a: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of</a:t>
            </a:r>
            <a:r>
              <a:rPr sz="2000" spc="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technology?</a:t>
            </a:r>
            <a:endParaRPr sz="2000" dirty="0">
              <a:latin typeface="Calibri"/>
              <a:cs typeface="Calibri"/>
            </a:endParaRPr>
          </a:p>
          <a:p>
            <a:pPr marL="594995" lvl="1" indent="-285750">
              <a:lnSpc>
                <a:spcPct val="100000"/>
              </a:lnSpc>
              <a:spcBef>
                <a:spcPts val="480"/>
              </a:spcBef>
              <a:buClr>
                <a:srgbClr val="9CBDBC"/>
              </a:buClr>
              <a:buFont typeface="Arial"/>
              <a:buChar char="•"/>
              <a:tabLst>
                <a:tab pos="594995" algn="l"/>
                <a:tab pos="595630" algn="l"/>
              </a:tabLst>
            </a:pPr>
            <a:r>
              <a:rPr sz="2000" spc="-40" dirty="0">
                <a:solidFill>
                  <a:srgbClr val="2E2B1F"/>
                </a:solidFill>
                <a:latin typeface="Calibri"/>
                <a:cs typeface="Calibri"/>
              </a:rPr>
              <a:t>Your 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previous</a:t>
            </a:r>
            <a:r>
              <a:rPr sz="2000" spc="-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experience</a:t>
            </a:r>
            <a:r>
              <a:rPr lang="en-US" sz="2000" spc="-5" dirty="0">
                <a:solidFill>
                  <a:srgbClr val="2E2B1F"/>
                </a:solidFill>
                <a:latin typeface="Calibri"/>
                <a:cs typeface="Calibri"/>
              </a:rPr>
              <a:t>s</a:t>
            </a: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?</a:t>
            </a:r>
            <a:endParaRPr sz="2000" dirty="0">
              <a:latin typeface="Calibri"/>
              <a:cs typeface="Calibri"/>
            </a:endParaRPr>
          </a:p>
          <a:p>
            <a:pPr marL="594995" lvl="1" indent="-285750">
              <a:lnSpc>
                <a:spcPct val="100000"/>
              </a:lnSpc>
              <a:spcBef>
                <a:spcPts val="480"/>
              </a:spcBef>
              <a:buClr>
                <a:srgbClr val="9CBDBC"/>
              </a:buClr>
              <a:buFont typeface="Arial"/>
              <a:buChar char="•"/>
              <a:tabLst>
                <a:tab pos="594995" algn="l"/>
                <a:tab pos="595630" algn="l"/>
              </a:tabLst>
            </a:pP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Portability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and </a:t>
            </a:r>
            <a:r>
              <a:rPr sz="2000" spc="-15" dirty="0">
                <a:solidFill>
                  <a:srgbClr val="2E2B1F"/>
                </a:solidFill>
                <a:latin typeface="Calibri"/>
                <a:cs typeface="Calibri"/>
              </a:rPr>
              <a:t>Data</a:t>
            </a: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 sharing</a:t>
            </a:r>
            <a:endParaRPr sz="20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467690"/>
            <a:ext cx="5788025" cy="726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30" dirty="0"/>
              <a:t>Website </a:t>
            </a:r>
            <a:r>
              <a:rPr spc="-90" dirty="0"/>
              <a:t>Designing</a:t>
            </a:r>
            <a:r>
              <a:rPr spc="-390" dirty="0"/>
              <a:t> </a:t>
            </a:r>
            <a:r>
              <a:rPr spc="-90" dirty="0"/>
              <a:t>steps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50240" y="1548663"/>
            <a:ext cx="2786380" cy="2440940"/>
          </a:xfrm>
          <a:prstGeom prst="rect">
            <a:avLst/>
          </a:prstGeom>
        </p:spPr>
        <p:txBody>
          <a:bodyPr vert="horz" wrap="square" lIns="0" tIns="8001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630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spc="-15" dirty="0">
                <a:solidFill>
                  <a:srgbClr val="2E2B1F"/>
                </a:solidFill>
                <a:latin typeface="Calibri"/>
                <a:cs typeface="Calibri"/>
              </a:rPr>
              <a:t>Information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Gathering</a:t>
            </a:r>
            <a:endParaRPr sz="2200" dirty="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530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Planning</a:t>
            </a:r>
            <a:endParaRPr sz="2200" dirty="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530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Design</a:t>
            </a:r>
            <a:endParaRPr sz="2200" dirty="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525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Development</a:t>
            </a:r>
            <a:endParaRPr sz="2200" dirty="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530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spc="-35" dirty="0">
                <a:solidFill>
                  <a:srgbClr val="2E2B1F"/>
                </a:solidFill>
                <a:latin typeface="Calibri"/>
                <a:cs typeface="Calibri"/>
              </a:rPr>
              <a:t>Testing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and</a:t>
            </a:r>
            <a:r>
              <a:rPr sz="2200" spc="2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Delivery</a:t>
            </a:r>
            <a:endParaRPr sz="2200" dirty="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530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Maintenance</a:t>
            </a:r>
            <a:endParaRPr sz="2200" dirty="0">
              <a:latin typeface="Calibri"/>
              <a:cs typeface="Calibri"/>
            </a:endParaRPr>
          </a:p>
        </p:txBody>
      </p:sp>
    </p:spTree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467690"/>
            <a:ext cx="4172585" cy="726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30" dirty="0"/>
              <a:t>Website</a:t>
            </a:r>
            <a:r>
              <a:rPr spc="-280" dirty="0"/>
              <a:t> </a:t>
            </a:r>
            <a:r>
              <a:rPr spc="-90" dirty="0"/>
              <a:t>Planning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50240" y="1548663"/>
            <a:ext cx="3938904" cy="2440940"/>
          </a:xfrm>
          <a:prstGeom prst="rect">
            <a:avLst/>
          </a:prstGeom>
        </p:spPr>
        <p:txBody>
          <a:bodyPr vert="horz" wrap="square" lIns="0" tIns="8001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630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Define your </a:t>
            </a:r>
            <a:r>
              <a:rPr sz="2200" spc="-20" dirty="0">
                <a:solidFill>
                  <a:srgbClr val="2E2B1F"/>
                </a:solidFill>
                <a:latin typeface="Calibri"/>
                <a:cs typeface="Calibri"/>
              </a:rPr>
              <a:t>target</a:t>
            </a:r>
            <a:r>
              <a:rPr sz="2200" spc="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audiences.</a:t>
            </a:r>
            <a:endParaRPr sz="22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530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Set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goals and</a:t>
            </a:r>
            <a:r>
              <a:rPr sz="2200" spc="1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objectives.</a:t>
            </a:r>
            <a:endParaRPr sz="22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530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spc="-20" dirty="0">
                <a:solidFill>
                  <a:srgbClr val="2E2B1F"/>
                </a:solidFill>
                <a:latin typeface="Calibri"/>
                <a:cs typeface="Calibri"/>
              </a:rPr>
              <a:t>Create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a</a:t>
            </a:r>
            <a:r>
              <a:rPr sz="2200" spc="2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sitemap.</a:t>
            </a:r>
            <a:endParaRPr sz="22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525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spc="-15" dirty="0">
                <a:solidFill>
                  <a:srgbClr val="2E2B1F"/>
                </a:solidFill>
                <a:latin typeface="Calibri"/>
                <a:cs typeface="Calibri"/>
              </a:rPr>
              <a:t>Request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an</a:t>
            </a:r>
            <a:r>
              <a:rPr sz="2200" spc="3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2E2B1F"/>
                </a:solidFill>
                <a:latin typeface="Calibri"/>
                <a:cs typeface="Calibri"/>
              </a:rPr>
              <a:t>estimate.</a:t>
            </a:r>
            <a:endParaRPr sz="22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530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Set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a</a:t>
            </a:r>
            <a:r>
              <a:rPr sz="2200" spc="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2E2B1F"/>
                </a:solidFill>
                <a:latin typeface="Calibri"/>
                <a:cs typeface="Calibri"/>
              </a:rPr>
              <a:t>budget.</a:t>
            </a:r>
            <a:endParaRPr sz="22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530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Define </a:t>
            </a:r>
            <a:r>
              <a:rPr sz="2200" spc="-15" dirty="0">
                <a:solidFill>
                  <a:srgbClr val="2E2B1F"/>
                </a:solidFill>
                <a:latin typeface="Calibri"/>
                <a:cs typeface="Calibri"/>
              </a:rPr>
              <a:t>roles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and</a:t>
            </a:r>
            <a:r>
              <a:rPr sz="2200" spc="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responsibilities.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50240" y="5641035"/>
            <a:ext cx="7133590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95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https://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  <a:hlinkClick r:id="rId2"/>
              </a:rPr>
              <a:t>www.farreachinc.com/blog/far-reach/2014/08/14/6-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 steps-how-to-plan-a-successful-website-redesign</a:t>
            </a:r>
            <a:endParaRPr sz="2200">
              <a:latin typeface="Calibri"/>
              <a:cs typeface="Calibri"/>
            </a:endParaRPr>
          </a:p>
        </p:txBody>
      </p:sp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9740" y="190627"/>
            <a:ext cx="1786889" cy="726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5" dirty="0"/>
              <a:t>O</a:t>
            </a:r>
            <a:r>
              <a:rPr spc="-95" dirty="0"/>
              <a:t>ut</a:t>
            </a:r>
            <a:r>
              <a:rPr spc="-100" dirty="0"/>
              <a:t>l</a:t>
            </a:r>
            <a:r>
              <a:rPr spc="-110" dirty="0"/>
              <a:t>i</a:t>
            </a:r>
            <a:r>
              <a:rPr spc="-100" dirty="0"/>
              <a:t>n</a:t>
            </a:r>
            <a:r>
              <a:rPr spc="-5" dirty="0"/>
              <a:t>e</a:t>
            </a:r>
          </a:p>
        </p:txBody>
      </p:sp>
      <p:sp>
        <p:nvSpPr>
          <p:cNvPr id="3" name="object 3"/>
          <p:cNvSpPr/>
          <p:nvPr/>
        </p:nvSpPr>
        <p:spPr>
          <a:xfrm>
            <a:off x="224027" y="1062227"/>
            <a:ext cx="8161020" cy="8702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24027" y="2052827"/>
            <a:ext cx="8161020" cy="87020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24027" y="3043427"/>
            <a:ext cx="8161020" cy="61417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24027" y="3805428"/>
            <a:ext cx="8161020" cy="86868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24027" y="4872228"/>
            <a:ext cx="8161020" cy="54864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18617" y="1161669"/>
            <a:ext cx="7832090" cy="4238468"/>
          </a:xfrm>
          <a:prstGeom prst="rect">
            <a:avLst/>
          </a:prstGeom>
        </p:spPr>
        <p:txBody>
          <a:bodyPr vert="horz" wrap="square" lIns="0" tIns="42545" rIns="0" bIns="0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The Internet, basic internet protocols, the World Wide Web, HTTP Request message, HTTP response message, web clients, web servers </a:t>
            </a:r>
          </a:p>
          <a:p>
            <a:pPr marL="27940">
              <a:lnSpc>
                <a:spcPts val="2305"/>
              </a:lnSpc>
              <a:spcBef>
                <a:spcPts val="5"/>
              </a:spcBef>
            </a:pPr>
            <a:endParaRPr lang="en-US" sz="2000" dirty="0"/>
          </a:p>
          <a:p>
            <a:pPr marL="27940">
              <a:lnSpc>
                <a:spcPts val="2305"/>
              </a:lnSpc>
              <a:spcBef>
                <a:spcPts val="5"/>
              </a:spcBef>
            </a:pPr>
            <a:r>
              <a:rPr lang="en-US" sz="2000" dirty="0"/>
              <a:t>HTML: Introduction, history and versions.HTML elements: headings, paragraphs, line break, colors and fonts, links, frames, lists, tables, images and forms</a:t>
            </a:r>
          </a:p>
          <a:p>
            <a:pPr marL="27940" marR="871855">
              <a:lnSpc>
                <a:spcPts val="2210"/>
              </a:lnSpc>
              <a:spcBef>
                <a:spcPts val="1290"/>
              </a:spcBef>
            </a:pPr>
            <a:r>
              <a:rPr lang="en-US" sz="2000" spc="-10" dirty="0">
                <a:solidFill>
                  <a:srgbClr val="2E2B1F"/>
                </a:solidFill>
                <a:cs typeface="Calibri"/>
              </a:rPr>
              <a:t>Difference </a:t>
            </a:r>
            <a:r>
              <a:rPr lang="en-US" sz="2000" spc="-5" dirty="0">
                <a:solidFill>
                  <a:srgbClr val="2E2B1F"/>
                </a:solidFill>
                <a:cs typeface="Calibri"/>
              </a:rPr>
              <a:t>between HTML </a:t>
            </a:r>
            <a:r>
              <a:rPr lang="en-US" sz="2000" dirty="0">
                <a:solidFill>
                  <a:srgbClr val="2E2B1F"/>
                </a:solidFill>
                <a:cs typeface="Calibri"/>
              </a:rPr>
              <a:t>and</a:t>
            </a:r>
            <a:r>
              <a:rPr lang="en-US" sz="2000" spc="-40" dirty="0">
                <a:solidFill>
                  <a:srgbClr val="2E2B1F"/>
                </a:solidFill>
                <a:cs typeface="Calibri"/>
              </a:rPr>
              <a:t> </a:t>
            </a:r>
            <a:r>
              <a:rPr lang="en-US" sz="2000" spc="-5" dirty="0">
                <a:solidFill>
                  <a:srgbClr val="2E2B1F"/>
                </a:solidFill>
                <a:cs typeface="Calibri"/>
              </a:rPr>
              <a:t>HTML5.</a:t>
            </a:r>
            <a:endParaRPr lang="en-US" sz="2000" dirty="0">
              <a:cs typeface="Calibri"/>
            </a:endParaRPr>
          </a:p>
          <a:p>
            <a:pPr marL="27940" marR="871855">
              <a:lnSpc>
                <a:spcPts val="2210"/>
              </a:lnSpc>
              <a:spcBef>
                <a:spcPts val="1290"/>
              </a:spcBef>
            </a:pPr>
            <a:endParaRPr lang="en-US" sz="2000" dirty="0">
              <a:solidFill>
                <a:srgbClr val="2E2B1F"/>
              </a:solidFill>
              <a:latin typeface="Calibri"/>
              <a:cs typeface="Calibri"/>
            </a:endParaRPr>
          </a:p>
          <a:p>
            <a:pPr marL="27940" marR="871855">
              <a:lnSpc>
                <a:spcPts val="2210"/>
              </a:lnSpc>
              <a:spcBef>
                <a:spcPts val="1290"/>
              </a:spcBef>
            </a:pP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CSS: </a:t>
            </a: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Introduction </a:t>
            </a:r>
            <a:r>
              <a:rPr sz="2000" spc="-15" dirty="0">
                <a:solidFill>
                  <a:srgbClr val="2E2B1F"/>
                </a:solidFill>
                <a:latin typeface="Calibri"/>
                <a:cs typeface="Calibri"/>
              </a:rPr>
              <a:t>to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Style </a:t>
            </a: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Sheet,</a:t>
            </a:r>
            <a:r>
              <a:rPr lang="en-US" sz="2000" dirty="0"/>
              <a:t> CSS features, CSS core syntax, Style sheets and HTML, Style rule cascading and inheritance</a:t>
            </a:r>
            <a:endParaRPr sz="2000" dirty="0">
              <a:latin typeface="Calibri"/>
              <a:cs typeface="Calibri"/>
            </a:endParaRPr>
          </a:p>
          <a:p>
            <a:pPr marL="14604" marR="5080" indent="-2540">
              <a:lnSpc>
                <a:spcPct val="233599"/>
              </a:lnSpc>
              <a:spcBef>
                <a:spcPts val="390"/>
              </a:spcBef>
            </a:pPr>
            <a:r>
              <a:rPr lang="en-US" sz="2000" dirty="0"/>
              <a:t>Text properties. Bootstrap.</a:t>
            </a:r>
            <a:endParaRPr sz="20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467690"/>
            <a:ext cx="5283200" cy="726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30" dirty="0"/>
              <a:t>Website </a:t>
            </a:r>
            <a:r>
              <a:rPr spc="-85" dirty="0"/>
              <a:t>Design</a:t>
            </a:r>
            <a:r>
              <a:rPr spc="-370" dirty="0"/>
              <a:t> </a:t>
            </a:r>
            <a:r>
              <a:rPr spc="-85" dirty="0"/>
              <a:t>Issues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50240" y="1371600"/>
            <a:ext cx="7330440" cy="4951447"/>
          </a:xfrm>
          <a:prstGeom prst="rect">
            <a:avLst/>
          </a:prstGeom>
        </p:spPr>
        <p:txBody>
          <a:bodyPr vert="horz" wrap="square" lIns="0" tIns="8001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630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800" b="1" spc="-10" dirty="0">
                <a:solidFill>
                  <a:schemeClr val="accent5">
                    <a:lumMod val="75000"/>
                  </a:schemeClr>
                </a:solidFill>
                <a:latin typeface="Calibri"/>
                <a:cs typeface="Calibri"/>
              </a:rPr>
              <a:t>Simplicity</a:t>
            </a:r>
            <a:r>
              <a:rPr sz="2800" spc="-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2E2B1F"/>
                </a:solidFill>
                <a:latin typeface="Calibri"/>
                <a:cs typeface="Calibri"/>
              </a:rPr>
              <a:t>–less animations, </a:t>
            </a:r>
            <a:r>
              <a:rPr sz="2800" spc="-15" dirty="0">
                <a:solidFill>
                  <a:srgbClr val="2E2B1F"/>
                </a:solidFill>
                <a:latin typeface="Calibri"/>
                <a:cs typeface="Calibri"/>
              </a:rPr>
              <a:t>texts,</a:t>
            </a:r>
            <a:r>
              <a:rPr sz="2800" spc="7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2E2B1F"/>
                </a:solidFill>
                <a:latin typeface="Calibri"/>
                <a:cs typeface="Calibri"/>
              </a:rPr>
              <a:t>visuals</a:t>
            </a:r>
            <a:endParaRPr sz="2800" dirty="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530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800" b="1" spc="-10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Identity</a:t>
            </a:r>
            <a:r>
              <a:rPr sz="2800" spc="-10" dirty="0">
                <a:solidFill>
                  <a:srgbClr val="2E2B1F"/>
                </a:solidFill>
                <a:latin typeface="Calibri"/>
                <a:cs typeface="Calibri"/>
              </a:rPr>
              <a:t> –</a:t>
            </a:r>
            <a:r>
              <a:rPr lang="en-US" sz="2800" spc="-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2E2B1F"/>
                </a:solidFill>
                <a:latin typeface="Calibri"/>
                <a:cs typeface="Calibri"/>
              </a:rPr>
              <a:t>web </a:t>
            </a:r>
            <a:r>
              <a:rPr sz="2800" spc="-5" dirty="0">
                <a:solidFill>
                  <a:srgbClr val="2E2B1F"/>
                </a:solidFill>
                <a:latin typeface="Calibri"/>
                <a:cs typeface="Calibri"/>
              </a:rPr>
              <a:t>apps </a:t>
            </a:r>
            <a:r>
              <a:rPr sz="2800" spc="-10" dirty="0">
                <a:solidFill>
                  <a:srgbClr val="2E2B1F"/>
                </a:solidFill>
                <a:latin typeface="Calibri"/>
                <a:cs typeface="Calibri"/>
              </a:rPr>
              <a:t>through</a:t>
            </a:r>
            <a:r>
              <a:rPr sz="2800" spc="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2E2B1F"/>
                </a:solidFill>
                <a:latin typeface="Calibri"/>
                <a:cs typeface="Calibri"/>
              </a:rPr>
              <a:t>design</a:t>
            </a:r>
            <a:endParaRPr sz="2800" dirty="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530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800" b="1" spc="-10" dirty="0">
                <a:solidFill>
                  <a:schemeClr val="accent2">
                    <a:lumMod val="75000"/>
                  </a:schemeClr>
                </a:solidFill>
                <a:latin typeface="Calibri"/>
                <a:cs typeface="Calibri"/>
              </a:rPr>
              <a:t>Consistency</a:t>
            </a:r>
            <a:r>
              <a:rPr sz="2800" spc="-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2E2B1F"/>
                </a:solidFill>
                <a:latin typeface="Calibri"/>
                <a:cs typeface="Calibri"/>
              </a:rPr>
              <a:t>–</a:t>
            </a:r>
            <a:r>
              <a:rPr sz="2800" spc="-15" dirty="0">
                <a:solidFill>
                  <a:srgbClr val="2E2B1F"/>
                </a:solidFill>
                <a:latin typeface="Calibri"/>
                <a:cs typeface="Calibri"/>
              </a:rPr>
              <a:t>uniform</a:t>
            </a:r>
            <a:r>
              <a:rPr lang="en-US" sz="2800" spc="-15" dirty="0">
                <a:solidFill>
                  <a:srgbClr val="2E2B1F"/>
                </a:solidFill>
                <a:latin typeface="Calibri"/>
                <a:cs typeface="Calibri"/>
              </a:rPr>
              <a:t>ity in</a:t>
            </a:r>
            <a:r>
              <a:rPr sz="2800" spc="-1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2E2B1F"/>
                </a:solidFill>
                <a:latin typeface="Calibri"/>
                <a:cs typeface="Calibri"/>
              </a:rPr>
              <a:t>style, </a:t>
            </a:r>
            <a:r>
              <a:rPr sz="2800" spc="-40" dirty="0">
                <a:solidFill>
                  <a:srgbClr val="2E2B1F"/>
                </a:solidFill>
                <a:latin typeface="Calibri"/>
                <a:cs typeface="Calibri"/>
              </a:rPr>
              <a:t>color,</a:t>
            </a:r>
            <a:r>
              <a:rPr sz="2800" spc="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2E2B1F"/>
                </a:solidFill>
                <a:latin typeface="Calibri"/>
                <a:cs typeface="Calibri"/>
              </a:rPr>
              <a:t>etc.</a:t>
            </a:r>
            <a:endParaRPr sz="2800" dirty="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525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800" b="1" spc="-10" dirty="0">
                <a:solidFill>
                  <a:schemeClr val="accent4">
                    <a:lumMod val="75000"/>
                  </a:schemeClr>
                </a:solidFill>
                <a:latin typeface="Calibri"/>
                <a:cs typeface="Calibri"/>
              </a:rPr>
              <a:t>Robustness</a:t>
            </a:r>
            <a:r>
              <a:rPr sz="2800" spc="-10" dirty="0">
                <a:solidFill>
                  <a:srgbClr val="2E2B1F"/>
                </a:solidFill>
                <a:latin typeface="Calibri"/>
                <a:cs typeface="Calibri"/>
              </a:rPr>
              <a:t>–required </a:t>
            </a:r>
            <a:r>
              <a:rPr sz="2800" spc="-5" dirty="0">
                <a:solidFill>
                  <a:srgbClr val="2E2B1F"/>
                </a:solidFill>
                <a:latin typeface="Calibri"/>
                <a:cs typeface="Calibri"/>
              </a:rPr>
              <a:t>function</a:t>
            </a:r>
            <a:r>
              <a:rPr lang="en-US" sz="2800" spc="-5" dirty="0">
                <a:solidFill>
                  <a:srgbClr val="2E2B1F"/>
                </a:solidFill>
                <a:latin typeface="Calibri"/>
                <a:cs typeface="Calibri"/>
              </a:rPr>
              <a:t>s</a:t>
            </a:r>
            <a:r>
              <a:rPr sz="2800" spc="-5" dirty="0">
                <a:solidFill>
                  <a:srgbClr val="2E2B1F"/>
                </a:solidFill>
                <a:latin typeface="Calibri"/>
                <a:cs typeface="Calibri"/>
              </a:rPr>
              <a:t> should </a:t>
            </a:r>
            <a:r>
              <a:rPr sz="2800" spc="-10" dirty="0">
                <a:solidFill>
                  <a:srgbClr val="2E2B1F"/>
                </a:solidFill>
                <a:latin typeface="Calibri"/>
                <a:cs typeface="Calibri"/>
              </a:rPr>
              <a:t>not</a:t>
            </a:r>
            <a:r>
              <a:rPr lang="en-US" sz="2800" spc="-10" dirty="0">
                <a:solidFill>
                  <a:srgbClr val="2E2B1F"/>
                </a:solidFill>
                <a:latin typeface="Calibri"/>
                <a:cs typeface="Calibri"/>
              </a:rPr>
              <a:t> be</a:t>
            </a:r>
            <a:r>
              <a:rPr sz="280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2E2B1F"/>
                </a:solidFill>
                <a:latin typeface="Calibri"/>
                <a:cs typeface="Calibri"/>
              </a:rPr>
              <a:t>miss</a:t>
            </a:r>
            <a:r>
              <a:rPr lang="en-US" sz="2800" spc="-5" dirty="0">
                <a:solidFill>
                  <a:srgbClr val="2E2B1F"/>
                </a:solidFill>
                <a:latin typeface="Calibri"/>
                <a:cs typeface="Calibri"/>
              </a:rPr>
              <a:t>ed out</a:t>
            </a:r>
            <a:endParaRPr sz="2800" dirty="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530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800" b="1" spc="-10" dirty="0">
                <a:solidFill>
                  <a:srgbClr val="FFC000"/>
                </a:solidFill>
                <a:latin typeface="Calibri"/>
                <a:cs typeface="Calibri"/>
              </a:rPr>
              <a:t>Navigability</a:t>
            </a:r>
            <a:r>
              <a:rPr sz="2800" spc="-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2E2B1F"/>
                </a:solidFill>
                <a:latin typeface="Calibri"/>
                <a:cs typeface="Calibri"/>
              </a:rPr>
              <a:t>–navigation </a:t>
            </a:r>
            <a:r>
              <a:rPr sz="2800" spc="-5" dirty="0">
                <a:solidFill>
                  <a:srgbClr val="2E2B1F"/>
                </a:solidFill>
                <a:latin typeface="Calibri"/>
                <a:cs typeface="Calibri"/>
              </a:rPr>
              <a:t>should be</a:t>
            </a:r>
            <a:r>
              <a:rPr sz="2800" spc="-2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2E2B1F"/>
                </a:solidFill>
                <a:latin typeface="Calibri"/>
                <a:cs typeface="Calibri"/>
              </a:rPr>
              <a:t>simple</a:t>
            </a:r>
            <a:r>
              <a:rPr lang="en-US" sz="2800" spc="-5" dirty="0">
                <a:solidFill>
                  <a:srgbClr val="2E2B1F"/>
                </a:solidFill>
                <a:latin typeface="Calibri"/>
                <a:cs typeface="Calibri"/>
              </a:rPr>
              <a:t> &amp; graspable </a:t>
            </a:r>
            <a:endParaRPr sz="2800" dirty="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530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800" b="1" spc="-5" dirty="0">
                <a:solidFill>
                  <a:srgbClr val="92D050"/>
                </a:solidFill>
                <a:latin typeface="Calibri"/>
                <a:cs typeface="Calibri"/>
              </a:rPr>
              <a:t>Visual appeal</a:t>
            </a:r>
            <a:r>
              <a:rPr lang="en-US" sz="2800" b="1" spc="-5" dirty="0">
                <a:solidFill>
                  <a:srgbClr val="92D05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2E2B1F"/>
                </a:solidFill>
                <a:latin typeface="Calibri"/>
                <a:cs typeface="Calibri"/>
              </a:rPr>
              <a:t>–</a:t>
            </a:r>
            <a:r>
              <a:rPr lang="en-US" sz="2800" spc="-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2E2B1F"/>
                </a:solidFill>
                <a:latin typeface="Calibri"/>
                <a:cs typeface="Calibri"/>
              </a:rPr>
              <a:t>look &amp; </a:t>
            </a:r>
            <a:r>
              <a:rPr sz="2800" spc="-20" dirty="0">
                <a:solidFill>
                  <a:srgbClr val="2E2B1F"/>
                </a:solidFill>
                <a:latin typeface="Calibri"/>
                <a:cs typeface="Calibri"/>
              </a:rPr>
              <a:t>feel </a:t>
            </a:r>
            <a:r>
              <a:rPr sz="2800" spc="-5" dirty="0">
                <a:solidFill>
                  <a:srgbClr val="2E2B1F"/>
                </a:solidFill>
                <a:latin typeface="Calibri"/>
                <a:cs typeface="Calibri"/>
              </a:rPr>
              <a:t>of</a:t>
            </a:r>
            <a:r>
              <a:rPr sz="2800" spc="2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2E2B1F"/>
                </a:solidFill>
                <a:latin typeface="Calibri"/>
                <a:cs typeface="Calibri"/>
              </a:rPr>
              <a:t>content</a:t>
            </a:r>
            <a:endParaRPr sz="2800" dirty="0">
              <a:latin typeface="Calibri"/>
              <a:cs typeface="Calibri"/>
            </a:endParaRPr>
          </a:p>
          <a:p>
            <a:pPr marL="241300" marR="5080" indent="-228600">
              <a:lnSpc>
                <a:spcPct val="100000"/>
              </a:lnSpc>
              <a:spcBef>
                <a:spcPts val="530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800" b="1" spc="-5" dirty="0">
                <a:solidFill>
                  <a:schemeClr val="accent5">
                    <a:lumMod val="75000"/>
                  </a:schemeClr>
                </a:solidFill>
                <a:latin typeface="Calibri"/>
                <a:cs typeface="Calibri"/>
              </a:rPr>
              <a:t>Compatibility</a:t>
            </a:r>
            <a:r>
              <a:rPr sz="2800" spc="-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2E2B1F"/>
                </a:solidFill>
                <a:latin typeface="Calibri"/>
                <a:cs typeface="Calibri"/>
              </a:rPr>
              <a:t>–</a:t>
            </a:r>
            <a:r>
              <a:rPr lang="en-US" sz="2800" spc="-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2E2B1F"/>
                </a:solidFill>
                <a:latin typeface="Calibri"/>
                <a:cs typeface="Calibri"/>
              </a:rPr>
              <a:t>compatible </a:t>
            </a:r>
            <a:r>
              <a:rPr sz="2800" spc="-20" dirty="0">
                <a:solidFill>
                  <a:srgbClr val="2E2B1F"/>
                </a:solidFill>
                <a:latin typeface="Calibri"/>
                <a:cs typeface="Calibri"/>
              </a:rPr>
              <a:t>to </a:t>
            </a:r>
            <a:r>
              <a:rPr sz="2800" spc="-5" dirty="0">
                <a:solidFill>
                  <a:srgbClr val="2E2B1F"/>
                </a:solidFill>
                <a:latin typeface="Calibri"/>
                <a:cs typeface="Calibri"/>
              </a:rPr>
              <a:t>all </a:t>
            </a:r>
            <a:r>
              <a:rPr sz="2800" spc="-20" dirty="0">
                <a:solidFill>
                  <a:srgbClr val="2E2B1F"/>
                </a:solidFill>
                <a:latin typeface="Calibri"/>
                <a:cs typeface="Calibri"/>
              </a:rPr>
              <a:t>browsers, </a:t>
            </a:r>
            <a:r>
              <a:rPr lang="en-US" sz="2800" spc="-5" dirty="0">
                <a:solidFill>
                  <a:srgbClr val="2E2B1F"/>
                </a:solidFill>
                <a:cs typeface="Calibri"/>
              </a:rPr>
              <a:t>types of </a:t>
            </a:r>
            <a:r>
              <a:rPr sz="2800" spc="-15" dirty="0">
                <a:solidFill>
                  <a:srgbClr val="2E2B1F"/>
                </a:solidFill>
                <a:latin typeface="Calibri"/>
                <a:cs typeface="Calibri"/>
              </a:rPr>
              <a:t>internet </a:t>
            </a:r>
            <a:r>
              <a:rPr sz="2800" spc="-10" dirty="0">
                <a:solidFill>
                  <a:srgbClr val="2E2B1F"/>
                </a:solidFill>
                <a:latin typeface="Calibri"/>
                <a:cs typeface="Calibri"/>
              </a:rPr>
              <a:t>connection</a:t>
            </a:r>
            <a:r>
              <a:rPr lang="en-US" sz="2800" spc="-10" dirty="0">
                <a:solidFill>
                  <a:srgbClr val="2E2B1F"/>
                </a:solidFill>
                <a:latin typeface="Calibri"/>
                <a:cs typeface="Calibri"/>
              </a:rPr>
              <a:t>s</a:t>
            </a:r>
            <a:r>
              <a:rPr sz="2800" spc="-5" dirty="0">
                <a:solidFill>
                  <a:srgbClr val="2E2B1F"/>
                </a:solidFill>
                <a:latin typeface="Calibri"/>
                <a:cs typeface="Calibri"/>
              </a:rPr>
              <a:t>, </a:t>
            </a:r>
            <a:r>
              <a:rPr sz="2800" spc="-10" dirty="0">
                <a:solidFill>
                  <a:srgbClr val="2E2B1F"/>
                </a:solidFill>
                <a:latin typeface="Calibri"/>
                <a:cs typeface="Calibri"/>
              </a:rPr>
              <a:t>OS,</a:t>
            </a:r>
            <a:r>
              <a:rPr sz="2800" spc="2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2E2B1F"/>
                </a:solidFill>
                <a:latin typeface="Calibri"/>
                <a:cs typeface="Calibri"/>
              </a:rPr>
              <a:t>etc.</a:t>
            </a:r>
            <a:endParaRPr sz="2800" dirty="0">
              <a:latin typeface="Calibri"/>
              <a:cs typeface="Calibri"/>
            </a:endParaRPr>
          </a:p>
        </p:txBody>
      </p:sp>
    </p:spTree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36394" y="2193374"/>
            <a:ext cx="4536440" cy="1929130"/>
          </a:xfrm>
          <a:prstGeom prst="rect">
            <a:avLst/>
          </a:prstGeom>
        </p:spPr>
        <p:txBody>
          <a:bodyPr vert="horz" wrap="square" lIns="0" tIns="4667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675"/>
              </a:spcBef>
            </a:pPr>
            <a:r>
              <a:rPr sz="6600" spc="-75" dirty="0"/>
              <a:t>HTML</a:t>
            </a:r>
            <a:r>
              <a:rPr sz="6600" spc="-285" dirty="0"/>
              <a:t> </a:t>
            </a:r>
            <a:r>
              <a:rPr sz="6600" spc="-85" dirty="0"/>
              <a:t>Basics</a:t>
            </a:r>
            <a:endParaRPr sz="6600"/>
          </a:p>
          <a:p>
            <a:pPr marL="12700">
              <a:lnSpc>
                <a:spcPct val="100000"/>
              </a:lnSpc>
              <a:spcBef>
                <a:spcPts val="1090"/>
              </a:spcBef>
            </a:pPr>
            <a:r>
              <a:rPr sz="2000" spc="-50" dirty="0">
                <a:solidFill>
                  <a:srgbClr val="8E8D8B"/>
                </a:solidFill>
                <a:latin typeface="Calibri"/>
                <a:cs typeface="Calibri"/>
              </a:rPr>
              <a:t>Text, </a:t>
            </a:r>
            <a:r>
              <a:rPr sz="2000" spc="-5" dirty="0">
                <a:solidFill>
                  <a:srgbClr val="8E8D8B"/>
                </a:solidFill>
                <a:latin typeface="Calibri"/>
                <a:cs typeface="Calibri"/>
              </a:rPr>
              <a:t>Images, </a:t>
            </a:r>
            <a:r>
              <a:rPr sz="2000" spc="-25" dirty="0">
                <a:solidFill>
                  <a:srgbClr val="8E8D8B"/>
                </a:solidFill>
                <a:latin typeface="Calibri"/>
                <a:cs typeface="Calibri"/>
              </a:rPr>
              <a:t>Tables,</a:t>
            </a:r>
            <a:r>
              <a:rPr sz="2000" spc="65" dirty="0">
                <a:solidFill>
                  <a:srgbClr val="8E8D8B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8E8D8B"/>
                </a:solidFill>
                <a:latin typeface="Calibri"/>
                <a:cs typeface="Calibri"/>
              </a:rPr>
              <a:t>Forms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310895" y="518159"/>
            <a:ext cx="8179434" cy="6189345"/>
            <a:chOff x="310895" y="518159"/>
            <a:chExt cx="8179434" cy="6189345"/>
          </a:xfrm>
        </p:grpSpPr>
        <p:sp>
          <p:nvSpPr>
            <p:cNvPr id="4" name="object 4"/>
            <p:cNvSpPr/>
            <p:nvPr/>
          </p:nvSpPr>
          <p:spPr>
            <a:xfrm>
              <a:off x="3200400" y="4527804"/>
              <a:ext cx="2971800" cy="217932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326380" y="518159"/>
              <a:ext cx="3163824" cy="479755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61059" y="667511"/>
              <a:ext cx="3160776" cy="432968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10895" y="3944112"/>
              <a:ext cx="2836164" cy="276301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720459" y="4267200"/>
              <a:ext cx="1661541" cy="228600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467690"/>
            <a:ext cx="3674110" cy="726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80" dirty="0"/>
              <a:t>What </a:t>
            </a:r>
            <a:r>
              <a:rPr spc="-55" dirty="0"/>
              <a:t>is</a:t>
            </a:r>
            <a:r>
              <a:rPr spc="-395" dirty="0"/>
              <a:t> </a:t>
            </a:r>
            <a:r>
              <a:rPr spc="-80" dirty="0"/>
              <a:t>HTML?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50240" y="1616710"/>
            <a:ext cx="7198360" cy="223586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166370" indent="-228600">
              <a:lnSpc>
                <a:spcPct val="100000"/>
              </a:lnSpc>
              <a:spcBef>
                <a:spcPts val="95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HTML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is the </a:t>
            </a:r>
            <a:r>
              <a:rPr sz="2200" spc="-15" dirty="0">
                <a:solidFill>
                  <a:srgbClr val="2E2B1F"/>
                </a:solidFill>
                <a:latin typeface="Calibri"/>
                <a:cs typeface="Calibri"/>
              </a:rPr>
              <a:t>standard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markup language </a:t>
            </a:r>
            <a:r>
              <a:rPr sz="2200" spc="-15" dirty="0">
                <a:solidFill>
                  <a:srgbClr val="2E2B1F"/>
                </a:solidFill>
                <a:latin typeface="Calibri"/>
                <a:cs typeface="Calibri"/>
              </a:rPr>
              <a:t>for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creating </a:t>
            </a:r>
            <a:r>
              <a:rPr sz="2200" spc="-35" dirty="0">
                <a:solidFill>
                  <a:srgbClr val="2E2B1F"/>
                </a:solidFill>
                <a:latin typeface="Calibri"/>
                <a:cs typeface="Calibri"/>
              </a:rPr>
              <a:t>Web 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pages.</a:t>
            </a:r>
            <a:endParaRPr sz="2200" dirty="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525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HTML elements are the building blocks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of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HTML</a:t>
            </a:r>
            <a:r>
              <a:rPr sz="2200" spc="114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pages</a:t>
            </a:r>
            <a:endParaRPr sz="2200" dirty="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530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HTML elements are </a:t>
            </a:r>
            <a:r>
              <a:rPr sz="2200" spc="-15" dirty="0">
                <a:solidFill>
                  <a:srgbClr val="2E2B1F"/>
                </a:solidFill>
                <a:latin typeface="Calibri"/>
                <a:cs typeface="Calibri"/>
              </a:rPr>
              <a:t>represented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by</a:t>
            </a:r>
            <a:r>
              <a:rPr sz="2200" spc="10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006FC0"/>
                </a:solidFill>
                <a:latin typeface="Calibri"/>
                <a:cs typeface="Calibri"/>
              </a:rPr>
              <a:t>tags</a:t>
            </a:r>
            <a:endParaRPr sz="2200" dirty="0">
              <a:latin typeface="Calibri"/>
              <a:cs typeface="Calibri"/>
            </a:endParaRPr>
          </a:p>
          <a:p>
            <a:pPr marL="241300" marR="205740" indent="-228600">
              <a:lnSpc>
                <a:spcPct val="100000"/>
              </a:lnSpc>
              <a:spcBef>
                <a:spcPts val="530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spc="-20" dirty="0">
                <a:solidFill>
                  <a:srgbClr val="2E2B1F"/>
                </a:solidFill>
                <a:latin typeface="Calibri"/>
                <a:cs typeface="Calibri"/>
              </a:rPr>
              <a:t>Browsers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do not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display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the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HTML tags, but use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them </a:t>
            </a:r>
            <a:r>
              <a:rPr sz="2200" spc="-20" dirty="0">
                <a:solidFill>
                  <a:srgbClr val="2E2B1F"/>
                </a:solidFill>
                <a:latin typeface="Calibri"/>
                <a:cs typeface="Calibri"/>
              </a:rPr>
              <a:t>to 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render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the </a:t>
            </a:r>
            <a:r>
              <a:rPr sz="2200" spc="-20" dirty="0">
                <a:solidFill>
                  <a:srgbClr val="2E2B1F"/>
                </a:solidFill>
                <a:latin typeface="Calibri"/>
                <a:cs typeface="Calibri"/>
              </a:rPr>
              <a:t>content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of the</a:t>
            </a:r>
            <a:r>
              <a:rPr sz="2200" spc="6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2E2B1F"/>
                </a:solidFill>
                <a:latin typeface="Calibri"/>
                <a:cs typeface="Calibri"/>
              </a:rPr>
              <a:t>page</a:t>
            </a:r>
            <a:endParaRPr sz="22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467690"/>
            <a:ext cx="6328410" cy="726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A </a:t>
            </a:r>
            <a:r>
              <a:rPr spc="-85" dirty="0"/>
              <a:t>Simple </a:t>
            </a:r>
            <a:r>
              <a:rPr spc="-75" dirty="0"/>
              <a:t>HTML</a:t>
            </a:r>
            <a:r>
              <a:rPr spc="-590" dirty="0"/>
              <a:t> </a:t>
            </a:r>
            <a:r>
              <a:rPr spc="-90" dirty="0"/>
              <a:t>Document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138834" y="1418336"/>
            <a:ext cx="92265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solidFill>
                  <a:srgbClr val="006FC0"/>
                </a:solidFill>
                <a:latin typeface="Calibri"/>
                <a:cs typeface="Calibri"/>
              </a:rPr>
              <a:t>E</a:t>
            </a:r>
            <a:r>
              <a:rPr sz="2000" b="1" spc="-40" dirty="0">
                <a:solidFill>
                  <a:srgbClr val="006FC0"/>
                </a:solidFill>
                <a:latin typeface="Calibri"/>
                <a:cs typeface="Calibri"/>
              </a:rPr>
              <a:t>x</a:t>
            </a:r>
            <a:r>
              <a:rPr sz="2000" b="1" dirty="0">
                <a:solidFill>
                  <a:srgbClr val="006FC0"/>
                </a:solidFill>
                <a:latin typeface="Calibri"/>
                <a:cs typeface="Calibri"/>
              </a:rPr>
              <a:t>ample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42619" y="2150186"/>
            <a:ext cx="2459990" cy="15506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&lt;html&gt;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&lt;head&gt;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&lt;title&gt;Page</a:t>
            </a:r>
            <a:r>
              <a:rPr sz="2000" spc="-1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Title&lt;/title&gt;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&lt;/head&gt;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&lt;body&gt;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42619" y="3979545"/>
            <a:ext cx="2898775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&lt;h1&gt;My </a:t>
            </a:r>
            <a:r>
              <a:rPr sz="2000" spc="-20" dirty="0">
                <a:solidFill>
                  <a:srgbClr val="2E2B1F"/>
                </a:solidFill>
                <a:latin typeface="Calibri"/>
                <a:cs typeface="Calibri"/>
              </a:rPr>
              <a:t>First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Heading&lt;/h1&gt;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&lt;p&gt;My </a:t>
            </a:r>
            <a:r>
              <a:rPr sz="2000" spc="-20" dirty="0">
                <a:solidFill>
                  <a:srgbClr val="2E2B1F"/>
                </a:solidFill>
                <a:latin typeface="Calibri"/>
                <a:cs typeface="Calibri"/>
              </a:rPr>
              <a:t>first</a:t>
            </a:r>
            <a:r>
              <a:rPr sz="2000" spc="-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paragraph.&lt;/p&gt;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42619" y="4893945"/>
            <a:ext cx="895350" cy="6362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&lt;/</a:t>
            </a:r>
            <a:r>
              <a:rPr sz="2000" spc="5" dirty="0">
                <a:solidFill>
                  <a:srgbClr val="2E2B1F"/>
                </a:solidFill>
                <a:latin typeface="Calibri"/>
                <a:cs typeface="Calibri"/>
              </a:rPr>
              <a:t>b</a:t>
            </a: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od</a:t>
            </a:r>
            <a:r>
              <a:rPr sz="2000" spc="5" dirty="0">
                <a:solidFill>
                  <a:srgbClr val="2E2B1F"/>
                </a:solidFill>
                <a:latin typeface="Calibri"/>
                <a:cs typeface="Calibri"/>
              </a:rPr>
              <a:t>y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&gt;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&lt;/html&gt;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610859" y="1372870"/>
            <a:ext cx="127444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5" dirty="0">
                <a:solidFill>
                  <a:srgbClr val="006FC0"/>
                </a:solidFill>
                <a:latin typeface="Calibri"/>
                <a:cs typeface="Calibri"/>
              </a:rPr>
              <a:t>Explanation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775075" y="2191638"/>
            <a:ext cx="4574540" cy="3379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marR="196215" indent="-228600">
              <a:lnSpc>
                <a:spcPct val="100000"/>
              </a:lnSpc>
              <a:spcBef>
                <a:spcPts val="105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The </a:t>
            </a:r>
            <a:r>
              <a:rPr sz="2000" b="1" spc="-5" dirty="0">
                <a:solidFill>
                  <a:srgbClr val="006FC0"/>
                </a:solidFill>
                <a:latin typeface="Calibri"/>
                <a:cs typeface="Calibri"/>
              </a:rPr>
              <a:t>&lt;html&gt; </a:t>
            </a: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element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is the </a:t>
            </a:r>
            <a:r>
              <a:rPr sz="2000" spc="-15" dirty="0">
                <a:solidFill>
                  <a:srgbClr val="2E2B1F"/>
                </a:solidFill>
                <a:latin typeface="Calibri"/>
                <a:cs typeface="Calibri"/>
              </a:rPr>
              <a:t>root </a:t>
            </a: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element  of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an </a:t>
            </a: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HTML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page</a:t>
            </a:r>
            <a:endParaRPr sz="2000">
              <a:latin typeface="Calibri"/>
              <a:cs typeface="Calibri"/>
            </a:endParaRPr>
          </a:p>
          <a:p>
            <a:pPr marL="241300" marR="671830" indent="-228600">
              <a:lnSpc>
                <a:spcPct val="100000"/>
              </a:lnSpc>
              <a:spcBef>
                <a:spcPts val="480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The </a:t>
            </a:r>
            <a:r>
              <a:rPr sz="2000" b="1" spc="-5" dirty="0">
                <a:solidFill>
                  <a:srgbClr val="006FC0"/>
                </a:solidFill>
                <a:latin typeface="Calibri"/>
                <a:cs typeface="Calibri"/>
              </a:rPr>
              <a:t>&lt;head&gt; </a:t>
            </a: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element 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contains </a:t>
            </a:r>
            <a:r>
              <a:rPr sz="2000" spc="-15" dirty="0">
                <a:solidFill>
                  <a:srgbClr val="2E2B1F"/>
                </a:solidFill>
                <a:latin typeface="Calibri"/>
                <a:cs typeface="Calibri"/>
              </a:rPr>
              <a:t>meta  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information </a:t>
            </a: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about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the</a:t>
            </a:r>
            <a:r>
              <a:rPr sz="2000" spc="-1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document</a:t>
            </a:r>
            <a:endParaRPr sz="2000">
              <a:latin typeface="Calibri"/>
              <a:cs typeface="Calibri"/>
            </a:endParaRPr>
          </a:p>
          <a:p>
            <a:pPr marL="241300" marR="332740" indent="-228600">
              <a:lnSpc>
                <a:spcPct val="100000"/>
              </a:lnSpc>
              <a:spcBef>
                <a:spcPts val="480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The </a:t>
            </a:r>
            <a:r>
              <a:rPr sz="2000" b="1" spc="-5" dirty="0">
                <a:solidFill>
                  <a:srgbClr val="006FC0"/>
                </a:solidFill>
                <a:latin typeface="Calibri"/>
                <a:cs typeface="Calibri"/>
              </a:rPr>
              <a:t>&lt;title&gt; </a:t>
            </a: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element specifies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a title </a:t>
            </a:r>
            <a:r>
              <a:rPr sz="2000" spc="-20" dirty="0">
                <a:solidFill>
                  <a:srgbClr val="2E2B1F"/>
                </a:solidFill>
                <a:latin typeface="Calibri"/>
                <a:cs typeface="Calibri"/>
              </a:rPr>
              <a:t>for 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the</a:t>
            </a: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 document</a:t>
            </a:r>
            <a:endParaRPr sz="20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480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The </a:t>
            </a:r>
            <a:r>
              <a:rPr sz="2000" b="1" dirty="0">
                <a:solidFill>
                  <a:srgbClr val="006FC0"/>
                </a:solidFill>
                <a:latin typeface="Calibri"/>
                <a:cs typeface="Calibri"/>
              </a:rPr>
              <a:t>&lt;body&gt; </a:t>
            </a: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element 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contains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the</a:t>
            </a:r>
            <a:r>
              <a:rPr sz="2000" spc="-2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visible</a:t>
            </a:r>
            <a:endParaRPr sz="2000">
              <a:latin typeface="Calibri"/>
              <a:cs typeface="Calibri"/>
            </a:endParaRPr>
          </a:p>
          <a:p>
            <a:pPr marL="241300">
              <a:lnSpc>
                <a:spcPct val="100000"/>
              </a:lnSpc>
              <a:spcBef>
                <a:spcPts val="5"/>
              </a:spcBef>
            </a:pP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page</a:t>
            </a:r>
            <a:r>
              <a:rPr sz="2000" spc="-3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content</a:t>
            </a:r>
            <a:endParaRPr sz="20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480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The </a:t>
            </a:r>
            <a:r>
              <a:rPr sz="2000" b="1" spc="-5" dirty="0">
                <a:solidFill>
                  <a:srgbClr val="006FC0"/>
                </a:solidFill>
                <a:latin typeface="Calibri"/>
                <a:cs typeface="Calibri"/>
              </a:rPr>
              <a:t>&lt;h1&gt; </a:t>
            </a: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element defines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a 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large</a:t>
            </a:r>
            <a:r>
              <a:rPr sz="2000" spc="-2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heading</a:t>
            </a:r>
            <a:endParaRPr sz="20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480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The </a:t>
            </a:r>
            <a:r>
              <a:rPr sz="2000" b="1" spc="-5" dirty="0">
                <a:solidFill>
                  <a:srgbClr val="006FC0"/>
                </a:solidFill>
                <a:latin typeface="Calibri"/>
                <a:cs typeface="Calibri"/>
              </a:rPr>
              <a:t>&lt;p&gt; </a:t>
            </a: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element defines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a</a:t>
            </a:r>
            <a:r>
              <a:rPr sz="2000" spc="1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paragraph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467690"/>
            <a:ext cx="2714625" cy="726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75" dirty="0"/>
              <a:t>HTML</a:t>
            </a:r>
            <a:r>
              <a:rPr spc="-295" dirty="0"/>
              <a:t> </a:t>
            </a:r>
            <a:r>
              <a:rPr spc="-170" dirty="0"/>
              <a:t>Tags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50240" y="1548663"/>
            <a:ext cx="7269480" cy="2708910"/>
          </a:xfrm>
          <a:prstGeom prst="rect">
            <a:avLst/>
          </a:prstGeom>
        </p:spPr>
        <p:txBody>
          <a:bodyPr vert="horz" wrap="square" lIns="0" tIns="8001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630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HTML tags are element names </a:t>
            </a:r>
            <a:r>
              <a:rPr sz="2200" spc="-10" dirty="0">
                <a:solidFill>
                  <a:srgbClr val="006FC0"/>
                </a:solidFill>
                <a:latin typeface="Calibri"/>
                <a:cs typeface="Calibri"/>
              </a:rPr>
              <a:t>surrounded by </a:t>
            </a:r>
            <a:r>
              <a:rPr sz="2200" spc="-5" dirty="0">
                <a:solidFill>
                  <a:srgbClr val="006FC0"/>
                </a:solidFill>
                <a:latin typeface="Calibri"/>
                <a:cs typeface="Calibri"/>
              </a:rPr>
              <a:t>angle</a:t>
            </a:r>
            <a:r>
              <a:rPr sz="2200" spc="14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006FC0"/>
                </a:solidFill>
                <a:latin typeface="Calibri"/>
                <a:cs typeface="Calibri"/>
              </a:rPr>
              <a:t>brackets</a:t>
            </a:r>
            <a:r>
              <a:rPr sz="2200" spc="-20" dirty="0">
                <a:solidFill>
                  <a:srgbClr val="2E2B1F"/>
                </a:solidFill>
                <a:latin typeface="Calibri"/>
                <a:cs typeface="Calibri"/>
              </a:rPr>
              <a:t>:</a:t>
            </a:r>
            <a:endParaRPr sz="22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530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spc="-15" dirty="0">
                <a:solidFill>
                  <a:srgbClr val="2E2B1F"/>
                </a:solidFill>
                <a:latin typeface="Calibri"/>
                <a:cs typeface="Calibri"/>
              </a:rPr>
              <a:t>&lt;tagname&gt;content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goes</a:t>
            </a:r>
            <a:r>
              <a:rPr sz="2200" spc="8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here...&lt;/tagname&gt;</a:t>
            </a:r>
            <a:endParaRPr sz="22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530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HTML tags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normally </a:t>
            </a:r>
            <a:r>
              <a:rPr sz="2200" spc="-15" dirty="0">
                <a:solidFill>
                  <a:srgbClr val="2E2B1F"/>
                </a:solidFill>
                <a:latin typeface="Calibri"/>
                <a:cs typeface="Calibri"/>
              </a:rPr>
              <a:t>come </a:t>
            </a:r>
            <a:r>
              <a:rPr sz="2200" b="1" spc="-5" dirty="0">
                <a:solidFill>
                  <a:srgbClr val="006FC0"/>
                </a:solidFill>
                <a:latin typeface="Calibri"/>
                <a:cs typeface="Calibri"/>
              </a:rPr>
              <a:t>in </a:t>
            </a:r>
            <a:r>
              <a:rPr sz="2200" b="1" spc="-10" dirty="0">
                <a:solidFill>
                  <a:srgbClr val="006FC0"/>
                </a:solidFill>
                <a:latin typeface="Calibri"/>
                <a:cs typeface="Calibri"/>
              </a:rPr>
              <a:t>pairs </a:t>
            </a:r>
            <a:r>
              <a:rPr sz="2200" spc="-25" dirty="0">
                <a:solidFill>
                  <a:srgbClr val="2E2B1F"/>
                </a:solidFill>
                <a:latin typeface="Calibri"/>
                <a:cs typeface="Calibri"/>
              </a:rPr>
              <a:t>like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&lt;p&gt;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and</a:t>
            </a:r>
            <a:r>
              <a:rPr sz="2200" spc="15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&lt;/p&gt;</a:t>
            </a:r>
            <a:endParaRPr sz="2200">
              <a:latin typeface="Calibri"/>
              <a:cs typeface="Calibri"/>
            </a:endParaRPr>
          </a:p>
          <a:p>
            <a:pPr marL="241300" marR="5080" indent="-228600">
              <a:lnSpc>
                <a:spcPct val="100000"/>
              </a:lnSpc>
              <a:spcBef>
                <a:spcPts val="525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The </a:t>
            </a:r>
            <a:r>
              <a:rPr sz="2200" spc="-15" dirty="0">
                <a:solidFill>
                  <a:srgbClr val="2E2B1F"/>
                </a:solidFill>
                <a:latin typeface="Calibri"/>
                <a:cs typeface="Calibri"/>
              </a:rPr>
              <a:t>first tag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in a pair is the </a:t>
            </a:r>
            <a:r>
              <a:rPr sz="2200" b="1" spc="-15" dirty="0">
                <a:solidFill>
                  <a:srgbClr val="006FC0"/>
                </a:solidFill>
                <a:latin typeface="Calibri"/>
                <a:cs typeface="Calibri"/>
              </a:rPr>
              <a:t>start </a:t>
            </a:r>
            <a:r>
              <a:rPr sz="2200" b="1" spc="-5" dirty="0">
                <a:solidFill>
                  <a:srgbClr val="006FC0"/>
                </a:solidFill>
                <a:latin typeface="Calibri"/>
                <a:cs typeface="Calibri"/>
              </a:rPr>
              <a:t>tag</a:t>
            </a:r>
            <a:r>
              <a:rPr sz="2200" b="1" spc="-5" dirty="0">
                <a:solidFill>
                  <a:srgbClr val="2E2B1F"/>
                </a:solidFill>
                <a:latin typeface="Calibri"/>
                <a:cs typeface="Calibri"/>
              </a:rPr>
              <a:t>,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the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second tag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is the </a:t>
            </a:r>
            <a:r>
              <a:rPr sz="2200" b="1" spc="-10" dirty="0">
                <a:solidFill>
                  <a:srgbClr val="006FC0"/>
                </a:solidFill>
                <a:latin typeface="Calibri"/>
                <a:cs typeface="Calibri"/>
              </a:rPr>
              <a:t>end  </a:t>
            </a:r>
            <a:r>
              <a:rPr sz="2200" b="1" spc="-15" dirty="0">
                <a:solidFill>
                  <a:srgbClr val="006FC0"/>
                </a:solidFill>
                <a:latin typeface="Calibri"/>
                <a:cs typeface="Calibri"/>
              </a:rPr>
              <a:t>tag</a:t>
            </a:r>
            <a:endParaRPr sz="22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530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The </a:t>
            </a:r>
            <a:r>
              <a:rPr sz="2200" b="1" spc="-5" dirty="0">
                <a:solidFill>
                  <a:srgbClr val="006FC0"/>
                </a:solidFill>
                <a:latin typeface="Calibri"/>
                <a:cs typeface="Calibri"/>
              </a:rPr>
              <a:t>end </a:t>
            </a:r>
            <a:r>
              <a:rPr sz="2200" b="1" spc="-15" dirty="0">
                <a:solidFill>
                  <a:srgbClr val="006FC0"/>
                </a:solidFill>
                <a:latin typeface="Calibri"/>
                <a:cs typeface="Calibri"/>
              </a:rPr>
              <a:t>tag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is </a:t>
            </a:r>
            <a:r>
              <a:rPr sz="2200" spc="-15" dirty="0">
                <a:solidFill>
                  <a:srgbClr val="2E2B1F"/>
                </a:solidFill>
                <a:latin typeface="Calibri"/>
                <a:cs typeface="Calibri"/>
              </a:rPr>
              <a:t>written </a:t>
            </a:r>
            <a:r>
              <a:rPr sz="2200" spc="-25" dirty="0">
                <a:solidFill>
                  <a:srgbClr val="2E2B1F"/>
                </a:solidFill>
                <a:latin typeface="Calibri"/>
                <a:cs typeface="Calibri"/>
              </a:rPr>
              <a:t>like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the </a:t>
            </a:r>
            <a:r>
              <a:rPr sz="2200" spc="-15" dirty="0">
                <a:solidFill>
                  <a:srgbClr val="2E2B1F"/>
                </a:solidFill>
                <a:latin typeface="Calibri"/>
                <a:cs typeface="Calibri"/>
              </a:rPr>
              <a:t>start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tag,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but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with a</a:t>
            </a:r>
            <a:r>
              <a:rPr sz="2200" spc="17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b="1" spc="-20" dirty="0">
                <a:solidFill>
                  <a:srgbClr val="006FC0"/>
                </a:solidFill>
                <a:latin typeface="Calibri"/>
                <a:cs typeface="Calibri"/>
              </a:rPr>
              <a:t>forward</a:t>
            </a:r>
            <a:endParaRPr sz="2200">
              <a:latin typeface="Calibri"/>
              <a:cs typeface="Calibri"/>
            </a:endParaRPr>
          </a:p>
          <a:p>
            <a:pPr marL="241300">
              <a:lnSpc>
                <a:spcPct val="100000"/>
              </a:lnSpc>
            </a:pPr>
            <a:r>
              <a:rPr sz="2200" b="1" spc="-5" dirty="0">
                <a:solidFill>
                  <a:srgbClr val="006FC0"/>
                </a:solidFill>
                <a:latin typeface="Calibri"/>
                <a:cs typeface="Calibri"/>
              </a:rPr>
              <a:t>slash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inserted </a:t>
            </a:r>
            <a:r>
              <a:rPr sz="2200" spc="-20" dirty="0">
                <a:solidFill>
                  <a:srgbClr val="2E2B1F"/>
                </a:solidFill>
                <a:latin typeface="Calibri"/>
                <a:cs typeface="Calibri"/>
              </a:rPr>
              <a:t>before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the </a:t>
            </a:r>
            <a:r>
              <a:rPr sz="2200" spc="-15" dirty="0">
                <a:solidFill>
                  <a:srgbClr val="2E2B1F"/>
                </a:solidFill>
                <a:latin typeface="Calibri"/>
                <a:cs typeface="Calibri"/>
              </a:rPr>
              <a:t>tag</a:t>
            </a:r>
            <a:r>
              <a:rPr sz="2200" spc="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name</a:t>
            </a:r>
            <a:endParaRPr sz="2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467690"/>
            <a:ext cx="5123180" cy="726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75" dirty="0"/>
              <a:t>HTML </a:t>
            </a:r>
            <a:r>
              <a:rPr spc="-100" dirty="0"/>
              <a:t>Page</a:t>
            </a:r>
            <a:r>
              <a:rPr spc="-385" dirty="0"/>
              <a:t> </a:t>
            </a:r>
            <a:r>
              <a:rPr spc="-100" dirty="0"/>
              <a:t>Structure</a:t>
            </a:r>
          </a:p>
        </p:txBody>
      </p:sp>
      <p:sp>
        <p:nvSpPr>
          <p:cNvPr id="3" name="object 3"/>
          <p:cNvSpPr/>
          <p:nvPr/>
        </p:nvSpPr>
        <p:spPr>
          <a:xfrm>
            <a:off x="685800" y="1447800"/>
            <a:ext cx="6724650" cy="5257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467690"/>
            <a:ext cx="3681095" cy="726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75" dirty="0"/>
              <a:t>HTML</a:t>
            </a:r>
            <a:r>
              <a:rPr spc="-280" dirty="0"/>
              <a:t> </a:t>
            </a:r>
            <a:r>
              <a:rPr spc="-130" dirty="0"/>
              <a:t>Versions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603250" y="1822450"/>
          <a:ext cx="5181600" cy="256031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59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9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b="1" spc="-2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Version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8E7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b="1" spc="-4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Year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8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4"/>
                        </a:spcBef>
                      </a:pPr>
                      <a:r>
                        <a:rPr sz="1800" spc="-1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HTML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8E7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4"/>
                        </a:spcBef>
                      </a:pPr>
                      <a:r>
                        <a:rPr sz="1800" spc="-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1991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8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5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4"/>
                        </a:spcBef>
                      </a:pPr>
                      <a:r>
                        <a:rPr sz="1800" spc="-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HTML</a:t>
                      </a:r>
                      <a:r>
                        <a:rPr sz="1800" spc="1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2.0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8E7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4"/>
                        </a:spcBef>
                      </a:pPr>
                      <a:r>
                        <a:rPr sz="1800" spc="-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1995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8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HTML</a:t>
                      </a:r>
                      <a:r>
                        <a:rPr sz="1800" spc="1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3.2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8E7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1997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8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4"/>
                        </a:spcBef>
                      </a:pPr>
                      <a:r>
                        <a:rPr sz="1800" spc="-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HTML</a:t>
                      </a:r>
                      <a:r>
                        <a:rPr sz="1800" spc="1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4.01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8E7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4"/>
                        </a:spcBef>
                      </a:pPr>
                      <a:r>
                        <a:rPr sz="1800" spc="-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1999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8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XHTML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8E7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2000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8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575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1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HTML5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8E7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2014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8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467690"/>
            <a:ext cx="4892675" cy="726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0" dirty="0"/>
              <a:t>Creating </a:t>
            </a:r>
            <a:r>
              <a:rPr spc="-75" dirty="0"/>
              <a:t>HTML</a:t>
            </a:r>
            <a:r>
              <a:rPr spc="-370" dirty="0"/>
              <a:t> </a:t>
            </a:r>
            <a:r>
              <a:rPr spc="-100" dirty="0"/>
              <a:t>Page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44500" y="2113788"/>
            <a:ext cx="7645400" cy="1217295"/>
            <a:chOff x="444500" y="2113788"/>
            <a:chExt cx="7645400" cy="1217295"/>
          </a:xfrm>
        </p:grpSpPr>
        <p:sp>
          <p:nvSpPr>
            <p:cNvPr id="4" name="object 4"/>
            <p:cNvSpPr/>
            <p:nvPr/>
          </p:nvSpPr>
          <p:spPr>
            <a:xfrm>
              <a:off x="457200" y="2126488"/>
              <a:ext cx="7620000" cy="1191895"/>
            </a:xfrm>
            <a:custGeom>
              <a:avLst/>
              <a:gdLst/>
              <a:ahLst/>
              <a:cxnLst/>
              <a:rect l="l" t="t" r="r" b="b"/>
              <a:pathLst>
                <a:path w="7620000" h="1191895">
                  <a:moveTo>
                    <a:pt x="7421372" y="0"/>
                  </a:moveTo>
                  <a:lnTo>
                    <a:pt x="198628" y="0"/>
                  </a:lnTo>
                  <a:lnTo>
                    <a:pt x="153083" y="5244"/>
                  </a:lnTo>
                  <a:lnTo>
                    <a:pt x="111274" y="20183"/>
                  </a:lnTo>
                  <a:lnTo>
                    <a:pt x="74394" y="43627"/>
                  </a:lnTo>
                  <a:lnTo>
                    <a:pt x="43635" y="74384"/>
                  </a:lnTo>
                  <a:lnTo>
                    <a:pt x="20188" y="111263"/>
                  </a:lnTo>
                  <a:lnTo>
                    <a:pt x="5245" y="153075"/>
                  </a:lnTo>
                  <a:lnTo>
                    <a:pt x="0" y="198627"/>
                  </a:lnTo>
                  <a:lnTo>
                    <a:pt x="0" y="993139"/>
                  </a:lnTo>
                  <a:lnTo>
                    <a:pt x="5245" y="1038652"/>
                  </a:lnTo>
                  <a:lnTo>
                    <a:pt x="20188" y="1080448"/>
                  </a:lnTo>
                  <a:lnTo>
                    <a:pt x="43635" y="1117330"/>
                  </a:lnTo>
                  <a:lnTo>
                    <a:pt x="74394" y="1148100"/>
                  </a:lnTo>
                  <a:lnTo>
                    <a:pt x="111274" y="1171562"/>
                  </a:lnTo>
                  <a:lnTo>
                    <a:pt x="153083" y="1186516"/>
                  </a:lnTo>
                  <a:lnTo>
                    <a:pt x="198628" y="1191767"/>
                  </a:lnTo>
                  <a:lnTo>
                    <a:pt x="7421372" y="1191767"/>
                  </a:lnTo>
                  <a:lnTo>
                    <a:pt x="7466924" y="1186516"/>
                  </a:lnTo>
                  <a:lnTo>
                    <a:pt x="7508736" y="1171562"/>
                  </a:lnTo>
                  <a:lnTo>
                    <a:pt x="7545615" y="1148100"/>
                  </a:lnTo>
                  <a:lnTo>
                    <a:pt x="7576372" y="1117330"/>
                  </a:lnTo>
                  <a:lnTo>
                    <a:pt x="7599816" y="1080448"/>
                  </a:lnTo>
                  <a:lnTo>
                    <a:pt x="7614755" y="1038652"/>
                  </a:lnTo>
                  <a:lnTo>
                    <a:pt x="7620000" y="993139"/>
                  </a:lnTo>
                  <a:lnTo>
                    <a:pt x="7620000" y="198627"/>
                  </a:lnTo>
                  <a:lnTo>
                    <a:pt x="7614755" y="153075"/>
                  </a:lnTo>
                  <a:lnTo>
                    <a:pt x="7599816" y="111263"/>
                  </a:lnTo>
                  <a:lnTo>
                    <a:pt x="7576372" y="74384"/>
                  </a:lnTo>
                  <a:lnTo>
                    <a:pt x="7545615" y="43627"/>
                  </a:lnTo>
                  <a:lnTo>
                    <a:pt x="7508736" y="20183"/>
                  </a:lnTo>
                  <a:lnTo>
                    <a:pt x="7466924" y="5244"/>
                  </a:lnTo>
                  <a:lnTo>
                    <a:pt x="742137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57200" y="2126488"/>
              <a:ext cx="7620000" cy="1191895"/>
            </a:xfrm>
            <a:custGeom>
              <a:avLst/>
              <a:gdLst/>
              <a:ahLst/>
              <a:cxnLst/>
              <a:rect l="l" t="t" r="r" b="b"/>
              <a:pathLst>
                <a:path w="7620000" h="1191895">
                  <a:moveTo>
                    <a:pt x="0" y="198627"/>
                  </a:moveTo>
                  <a:lnTo>
                    <a:pt x="5245" y="153075"/>
                  </a:lnTo>
                  <a:lnTo>
                    <a:pt x="20188" y="111263"/>
                  </a:lnTo>
                  <a:lnTo>
                    <a:pt x="43635" y="74384"/>
                  </a:lnTo>
                  <a:lnTo>
                    <a:pt x="74394" y="43627"/>
                  </a:lnTo>
                  <a:lnTo>
                    <a:pt x="111274" y="20183"/>
                  </a:lnTo>
                  <a:lnTo>
                    <a:pt x="153083" y="5244"/>
                  </a:lnTo>
                  <a:lnTo>
                    <a:pt x="198628" y="0"/>
                  </a:lnTo>
                  <a:lnTo>
                    <a:pt x="7421372" y="0"/>
                  </a:lnTo>
                  <a:lnTo>
                    <a:pt x="7466924" y="5244"/>
                  </a:lnTo>
                  <a:lnTo>
                    <a:pt x="7508736" y="20183"/>
                  </a:lnTo>
                  <a:lnTo>
                    <a:pt x="7545615" y="43627"/>
                  </a:lnTo>
                  <a:lnTo>
                    <a:pt x="7576372" y="74384"/>
                  </a:lnTo>
                  <a:lnTo>
                    <a:pt x="7599816" y="111263"/>
                  </a:lnTo>
                  <a:lnTo>
                    <a:pt x="7614755" y="153075"/>
                  </a:lnTo>
                  <a:lnTo>
                    <a:pt x="7620000" y="198627"/>
                  </a:lnTo>
                  <a:lnTo>
                    <a:pt x="7620000" y="993139"/>
                  </a:lnTo>
                  <a:lnTo>
                    <a:pt x="7614755" y="1038652"/>
                  </a:lnTo>
                  <a:lnTo>
                    <a:pt x="7599816" y="1080448"/>
                  </a:lnTo>
                  <a:lnTo>
                    <a:pt x="7576372" y="1117330"/>
                  </a:lnTo>
                  <a:lnTo>
                    <a:pt x="7545615" y="1148100"/>
                  </a:lnTo>
                  <a:lnTo>
                    <a:pt x="7508736" y="1171562"/>
                  </a:lnTo>
                  <a:lnTo>
                    <a:pt x="7466924" y="1186516"/>
                  </a:lnTo>
                  <a:lnTo>
                    <a:pt x="7421372" y="1191767"/>
                  </a:lnTo>
                  <a:lnTo>
                    <a:pt x="198628" y="1191767"/>
                  </a:lnTo>
                  <a:lnTo>
                    <a:pt x="153083" y="1186516"/>
                  </a:lnTo>
                  <a:lnTo>
                    <a:pt x="111274" y="1171562"/>
                  </a:lnTo>
                  <a:lnTo>
                    <a:pt x="74394" y="1148100"/>
                  </a:lnTo>
                  <a:lnTo>
                    <a:pt x="43635" y="1117330"/>
                  </a:lnTo>
                  <a:lnTo>
                    <a:pt x="20188" y="1080448"/>
                  </a:lnTo>
                  <a:lnTo>
                    <a:pt x="5245" y="1038652"/>
                  </a:lnTo>
                  <a:lnTo>
                    <a:pt x="0" y="993139"/>
                  </a:lnTo>
                  <a:lnTo>
                    <a:pt x="0" y="198627"/>
                  </a:lnTo>
                  <a:close/>
                </a:path>
              </a:pathLst>
            </a:custGeom>
            <a:ln w="25400">
              <a:solidFill>
                <a:srgbClr val="2A251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444500" y="3391915"/>
            <a:ext cx="7645400" cy="1217295"/>
            <a:chOff x="444500" y="3391915"/>
            <a:chExt cx="7645400" cy="1217295"/>
          </a:xfrm>
        </p:grpSpPr>
        <p:sp>
          <p:nvSpPr>
            <p:cNvPr id="7" name="object 7"/>
            <p:cNvSpPr/>
            <p:nvPr/>
          </p:nvSpPr>
          <p:spPr>
            <a:xfrm>
              <a:off x="457200" y="3404615"/>
              <a:ext cx="7620000" cy="1191895"/>
            </a:xfrm>
            <a:custGeom>
              <a:avLst/>
              <a:gdLst/>
              <a:ahLst/>
              <a:cxnLst/>
              <a:rect l="l" t="t" r="r" b="b"/>
              <a:pathLst>
                <a:path w="7620000" h="1191895">
                  <a:moveTo>
                    <a:pt x="7421372" y="0"/>
                  </a:moveTo>
                  <a:lnTo>
                    <a:pt x="198628" y="0"/>
                  </a:lnTo>
                  <a:lnTo>
                    <a:pt x="153083" y="5244"/>
                  </a:lnTo>
                  <a:lnTo>
                    <a:pt x="111274" y="20183"/>
                  </a:lnTo>
                  <a:lnTo>
                    <a:pt x="74394" y="43627"/>
                  </a:lnTo>
                  <a:lnTo>
                    <a:pt x="43635" y="74384"/>
                  </a:lnTo>
                  <a:lnTo>
                    <a:pt x="20188" y="111263"/>
                  </a:lnTo>
                  <a:lnTo>
                    <a:pt x="5245" y="153075"/>
                  </a:lnTo>
                  <a:lnTo>
                    <a:pt x="0" y="198628"/>
                  </a:lnTo>
                  <a:lnTo>
                    <a:pt x="0" y="993140"/>
                  </a:lnTo>
                  <a:lnTo>
                    <a:pt x="5245" y="1038692"/>
                  </a:lnTo>
                  <a:lnTo>
                    <a:pt x="20188" y="1080504"/>
                  </a:lnTo>
                  <a:lnTo>
                    <a:pt x="43635" y="1117383"/>
                  </a:lnTo>
                  <a:lnTo>
                    <a:pt x="74394" y="1148140"/>
                  </a:lnTo>
                  <a:lnTo>
                    <a:pt x="111274" y="1171584"/>
                  </a:lnTo>
                  <a:lnTo>
                    <a:pt x="153083" y="1186523"/>
                  </a:lnTo>
                  <a:lnTo>
                    <a:pt x="198628" y="1191768"/>
                  </a:lnTo>
                  <a:lnTo>
                    <a:pt x="7421372" y="1191768"/>
                  </a:lnTo>
                  <a:lnTo>
                    <a:pt x="7466924" y="1186523"/>
                  </a:lnTo>
                  <a:lnTo>
                    <a:pt x="7508736" y="1171584"/>
                  </a:lnTo>
                  <a:lnTo>
                    <a:pt x="7545615" y="1148140"/>
                  </a:lnTo>
                  <a:lnTo>
                    <a:pt x="7576372" y="1117383"/>
                  </a:lnTo>
                  <a:lnTo>
                    <a:pt x="7599816" y="1080504"/>
                  </a:lnTo>
                  <a:lnTo>
                    <a:pt x="7614755" y="1038692"/>
                  </a:lnTo>
                  <a:lnTo>
                    <a:pt x="7620000" y="993140"/>
                  </a:lnTo>
                  <a:lnTo>
                    <a:pt x="7620000" y="198628"/>
                  </a:lnTo>
                  <a:lnTo>
                    <a:pt x="7614755" y="153075"/>
                  </a:lnTo>
                  <a:lnTo>
                    <a:pt x="7599816" y="111263"/>
                  </a:lnTo>
                  <a:lnTo>
                    <a:pt x="7576372" y="74384"/>
                  </a:lnTo>
                  <a:lnTo>
                    <a:pt x="7545615" y="43627"/>
                  </a:lnTo>
                  <a:lnTo>
                    <a:pt x="7508736" y="20183"/>
                  </a:lnTo>
                  <a:lnTo>
                    <a:pt x="7466924" y="5244"/>
                  </a:lnTo>
                  <a:lnTo>
                    <a:pt x="742137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57200" y="3404615"/>
              <a:ext cx="7620000" cy="1191895"/>
            </a:xfrm>
            <a:custGeom>
              <a:avLst/>
              <a:gdLst/>
              <a:ahLst/>
              <a:cxnLst/>
              <a:rect l="l" t="t" r="r" b="b"/>
              <a:pathLst>
                <a:path w="7620000" h="1191895">
                  <a:moveTo>
                    <a:pt x="0" y="198628"/>
                  </a:moveTo>
                  <a:lnTo>
                    <a:pt x="5245" y="153075"/>
                  </a:lnTo>
                  <a:lnTo>
                    <a:pt x="20188" y="111263"/>
                  </a:lnTo>
                  <a:lnTo>
                    <a:pt x="43635" y="74384"/>
                  </a:lnTo>
                  <a:lnTo>
                    <a:pt x="74394" y="43627"/>
                  </a:lnTo>
                  <a:lnTo>
                    <a:pt x="111274" y="20183"/>
                  </a:lnTo>
                  <a:lnTo>
                    <a:pt x="153083" y="5244"/>
                  </a:lnTo>
                  <a:lnTo>
                    <a:pt x="198628" y="0"/>
                  </a:lnTo>
                  <a:lnTo>
                    <a:pt x="7421372" y="0"/>
                  </a:lnTo>
                  <a:lnTo>
                    <a:pt x="7466924" y="5244"/>
                  </a:lnTo>
                  <a:lnTo>
                    <a:pt x="7508736" y="20183"/>
                  </a:lnTo>
                  <a:lnTo>
                    <a:pt x="7545615" y="43627"/>
                  </a:lnTo>
                  <a:lnTo>
                    <a:pt x="7576372" y="74384"/>
                  </a:lnTo>
                  <a:lnTo>
                    <a:pt x="7599816" y="111263"/>
                  </a:lnTo>
                  <a:lnTo>
                    <a:pt x="7614755" y="153075"/>
                  </a:lnTo>
                  <a:lnTo>
                    <a:pt x="7620000" y="198628"/>
                  </a:lnTo>
                  <a:lnTo>
                    <a:pt x="7620000" y="993140"/>
                  </a:lnTo>
                  <a:lnTo>
                    <a:pt x="7614755" y="1038692"/>
                  </a:lnTo>
                  <a:lnTo>
                    <a:pt x="7599816" y="1080504"/>
                  </a:lnTo>
                  <a:lnTo>
                    <a:pt x="7576372" y="1117383"/>
                  </a:lnTo>
                  <a:lnTo>
                    <a:pt x="7545615" y="1148140"/>
                  </a:lnTo>
                  <a:lnTo>
                    <a:pt x="7508736" y="1171584"/>
                  </a:lnTo>
                  <a:lnTo>
                    <a:pt x="7466924" y="1186523"/>
                  </a:lnTo>
                  <a:lnTo>
                    <a:pt x="7421372" y="1191768"/>
                  </a:lnTo>
                  <a:lnTo>
                    <a:pt x="198628" y="1191768"/>
                  </a:lnTo>
                  <a:lnTo>
                    <a:pt x="153083" y="1186523"/>
                  </a:lnTo>
                  <a:lnTo>
                    <a:pt x="111274" y="1171584"/>
                  </a:lnTo>
                  <a:lnTo>
                    <a:pt x="74394" y="1148140"/>
                  </a:lnTo>
                  <a:lnTo>
                    <a:pt x="43635" y="1117383"/>
                  </a:lnTo>
                  <a:lnTo>
                    <a:pt x="20188" y="1080504"/>
                  </a:lnTo>
                  <a:lnTo>
                    <a:pt x="5245" y="1038692"/>
                  </a:lnTo>
                  <a:lnTo>
                    <a:pt x="0" y="993140"/>
                  </a:lnTo>
                  <a:lnTo>
                    <a:pt x="0" y="198628"/>
                  </a:lnTo>
                  <a:close/>
                </a:path>
              </a:pathLst>
            </a:custGeom>
            <a:ln w="25400">
              <a:solidFill>
                <a:srgbClr val="2A251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444500" y="4670044"/>
            <a:ext cx="7645400" cy="1217295"/>
            <a:chOff x="444500" y="4670044"/>
            <a:chExt cx="7645400" cy="1217295"/>
          </a:xfrm>
        </p:grpSpPr>
        <p:sp>
          <p:nvSpPr>
            <p:cNvPr id="10" name="object 10"/>
            <p:cNvSpPr/>
            <p:nvPr/>
          </p:nvSpPr>
          <p:spPr>
            <a:xfrm>
              <a:off x="457200" y="4682744"/>
              <a:ext cx="7620000" cy="1191895"/>
            </a:xfrm>
            <a:custGeom>
              <a:avLst/>
              <a:gdLst/>
              <a:ahLst/>
              <a:cxnLst/>
              <a:rect l="l" t="t" r="r" b="b"/>
              <a:pathLst>
                <a:path w="7620000" h="1191895">
                  <a:moveTo>
                    <a:pt x="7421372" y="0"/>
                  </a:moveTo>
                  <a:lnTo>
                    <a:pt x="198628" y="0"/>
                  </a:lnTo>
                  <a:lnTo>
                    <a:pt x="153083" y="5244"/>
                  </a:lnTo>
                  <a:lnTo>
                    <a:pt x="111274" y="20183"/>
                  </a:lnTo>
                  <a:lnTo>
                    <a:pt x="74394" y="43627"/>
                  </a:lnTo>
                  <a:lnTo>
                    <a:pt x="43635" y="74384"/>
                  </a:lnTo>
                  <a:lnTo>
                    <a:pt x="20188" y="111263"/>
                  </a:lnTo>
                  <a:lnTo>
                    <a:pt x="5245" y="153075"/>
                  </a:lnTo>
                  <a:lnTo>
                    <a:pt x="0" y="198627"/>
                  </a:lnTo>
                  <a:lnTo>
                    <a:pt x="0" y="993152"/>
                  </a:lnTo>
                  <a:lnTo>
                    <a:pt x="5245" y="1038697"/>
                  </a:lnTo>
                  <a:lnTo>
                    <a:pt x="20188" y="1080505"/>
                  </a:lnTo>
                  <a:lnTo>
                    <a:pt x="43635" y="1117385"/>
                  </a:lnTo>
                  <a:lnTo>
                    <a:pt x="74394" y="1148145"/>
                  </a:lnTo>
                  <a:lnTo>
                    <a:pt x="111274" y="1171592"/>
                  </a:lnTo>
                  <a:lnTo>
                    <a:pt x="153083" y="1186534"/>
                  </a:lnTo>
                  <a:lnTo>
                    <a:pt x="198628" y="1191780"/>
                  </a:lnTo>
                  <a:lnTo>
                    <a:pt x="7421372" y="1191780"/>
                  </a:lnTo>
                  <a:lnTo>
                    <a:pt x="7466924" y="1186534"/>
                  </a:lnTo>
                  <a:lnTo>
                    <a:pt x="7508736" y="1171592"/>
                  </a:lnTo>
                  <a:lnTo>
                    <a:pt x="7545615" y="1148145"/>
                  </a:lnTo>
                  <a:lnTo>
                    <a:pt x="7576372" y="1117385"/>
                  </a:lnTo>
                  <a:lnTo>
                    <a:pt x="7599816" y="1080505"/>
                  </a:lnTo>
                  <a:lnTo>
                    <a:pt x="7614755" y="1038697"/>
                  </a:lnTo>
                  <a:lnTo>
                    <a:pt x="7620000" y="993152"/>
                  </a:lnTo>
                  <a:lnTo>
                    <a:pt x="7620000" y="198627"/>
                  </a:lnTo>
                  <a:lnTo>
                    <a:pt x="7614755" y="153075"/>
                  </a:lnTo>
                  <a:lnTo>
                    <a:pt x="7599816" y="111263"/>
                  </a:lnTo>
                  <a:lnTo>
                    <a:pt x="7576372" y="74384"/>
                  </a:lnTo>
                  <a:lnTo>
                    <a:pt x="7545615" y="43627"/>
                  </a:lnTo>
                  <a:lnTo>
                    <a:pt x="7508736" y="20183"/>
                  </a:lnTo>
                  <a:lnTo>
                    <a:pt x="7466924" y="5244"/>
                  </a:lnTo>
                  <a:lnTo>
                    <a:pt x="742137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57200" y="4682744"/>
              <a:ext cx="7620000" cy="1191895"/>
            </a:xfrm>
            <a:custGeom>
              <a:avLst/>
              <a:gdLst/>
              <a:ahLst/>
              <a:cxnLst/>
              <a:rect l="l" t="t" r="r" b="b"/>
              <a:pathLst>
                <a:path w="7620000" h="1191895">
                  <a:moveTo>
                    <a:pt x="0" y="198627"/>
                  </a:moveTo>
                  <a:lnTo>
                    <a:pt x="5245" y="153075"/>
                  </a:lnTo>
                  <a:lnTo>
                    <a:pt x="20188" y="111263"/>
                  </a:lnTo>
                  <a:lnTo>
                    <a:pt x="43635" y="74384"/>
                  </a:lnTo>
                  <a:lnTo>
                    <a:pt x="74394" y="43627"/>
                  </a:lnTo>
                  <a:lnTo>
                    <a:pt x="111274" y="20183"/>
                  </a:lnTo>
                  <a:lnTo>
                    <a:pt x="153083" y="5244"/>
                  </a:lnTo>
                  <a:lnTo>
                    <a:pt x="198628" y="0"/>
                  </a:lnTo>
                  <a:lnTo>
                    <a:pt x="7421372" y="0"/>
                  </a:lnTo>
                  <a:lnTo>
                    <a:pt x="7466924" y="5244"/>
                  </a:lnTo>
                  <a:lnTo>
                    <a:pt x="7508736" y="20183"/>
                  </a:lnTo>
                  <a:lnTo>
                    <a:pt x="7545615" y="43627"/>
                  </a:lnTo>
                  <a:lnTo>
                    <a:pt x="7576372" y="74384"/>
                  </a:lnTo>
                  <a:lnTo>
                    <a:pt x="7599816" y="111263"/>
                  </a:lnTo>
                  <a:lnTo>
                    <a:pt x="7614755" y="153075"/>
                  </a:lnTo>
                  <a:lnTo>
                    <a:pt x="7620000" y="198627"/>
                  </a:lnTo>
                  <a:lnTo>
                    <a:pt x="7620000" y="993152"/>
                  </a:lnTo>
                  <a:lnTo>
                    <a:pt x="7614755" y="1038697"/>
                  </a:lnTo>
                  <a:lnTo>
                    <a:pt x="7599816" y="1080505"/>
                  </a:lnTo>
                  <a:lnTo>
                    <a:pt x="7576372" y="1117385"/>
                  </a:lnTo>
                  <a:lnTo>
                    <a:pt x="7545615" y="1148145"/>
                  </a:lnTo>
                  <a:lnTo>
                    <a:pt x="7508736" y="1171592"/>
                  </a:lnTo>
                  <a:lnTo>
                    <a:pt x="7466924" y="1186534"/>
                  </a:lnTo>
                  <a:lnTo>
                    <a:pt x="7421372" y="1191780"/>
                  </a:lnTo>
                  <a:lnTo>
                    <a:pt x="198628" y="1191780"/>
                  </a:lnTo>
                  <a:lnTo>
                    <a:pt x="153083" y="1186534"/>
                  </a:lnTo>
                  <a:lnTo>
                    <a:pt x="111274" y="1171592"/>
                  </a:lnTo>
                  <a:lnTo>
                    <a:pt x="74394" y="1148145"/>
                  </a:lnTo>
                  <a:lnTo>
                    <a:pt x="43635" y="1117385"/>
                  </a:lnTo>
                  <a:lnTo>
                    <a:pt x="20188" y="1080505"/>
                  </a:lnTo>
                  <a:lnTo>
                    <a:pt x="5245" y="1038697"/>
                  </a:lnTo>
                  <a:lnTo>
                    <a:pt x="0" y="993152"/>
                  </a:lnTo>
                  <a:lnTo>
                    <a:pt x="0" y="198627"/>
                  </a:lnTo>
                  <a:close/>
                </a:path>
              </a:pathLst>
            </a:custGeom>
            <a:ln w="25400">
              <a:solidFill>
                <a:srgbClr val="2A251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617016" y="2437003"/>
            <a:ext cx="7162165" cy="30397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30" dirty="0">
                <a:solidFill>
                  <a:srgbClr val="2E2B1F"/>
                </a:solidFill>
                <a:latin typeface="Calibri"/>
                <a:cs typeface="Calibri"/>
              </a:rPr>
              <a:t>Write </a:t>
            </a:r>
            <a:r>
              <a:rPr sz="3000" spc="-5" dirty="0">
                <a:solidFill>
                  <a:srgbClr val="2E2B1F"/>
                </a:solidFill>
                <a:latin typeface="Calibri"/>
                <a:cs typeface="Calibri"/>
              </a:rPr>
              <a:t>HTML </a:t>
            </a:r>
            <a:r>
              <a:rPr sz="3000" spc="-10" dirty="0">
                <a:solidFill>
                  <a:srgbClr val="2E2B1F"/>
                </a:solidFill>
                <a:latin typeface="Calibri"/>
                <a:cs typeface="Calibri"/>
              </a:rPr>
              <a:t>Using </a:t>
            </a:r>
            <a:r>
              <a:rPr sz="3000" spc="-10" dirty="0">
                <a:solidFill>
                  <a:srgbClr val="006FC0"/>
                </a:solidFill>
                <a:latin typeface="Calibri"/>
                <a:cs typeface="Calibri"/>
              </a:rPr>
              <a:t>Notepad </a:t>
            </a:r>
            <a:r>
              <a:rPr sz="3000" dirty="0">
                <a:solidFill>
                  <a:srgbClr val="006FC0"/>
                </a:solidFill>
                <a:latin typeface="Calibri"/>
                <a:cs typeface="Calibri"/>
              </a:rPr>
              <a:t>or</a:t>
            </a:r>
            <a:r>
              <a:rPr sz="3000" spc="6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3000" spc="-50" dirty="0">
                <a:solidFill>
                  <a:srgbClr val="006FC0"/>
                </a:solidFill>
                <a:latin typeface="Calibri"/>
                <a:cs typeface="Calibri"/>
              </a:rPr>
              <a:t>TextEdit</a:t>
            </a:r>
            <a:endParaRPr sz="3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3900">
              <a:latin typeface="Calibri"/>
              <a:cs typeface="Calibri"/>
            </a:endParaRPr>
          </a:p>
          <a:p>
            <a:pPr marL="12700">
              <a:lnSpc>
                <a:spcPts val="3445"/>
              </a:lnSpc>
              <a:tabLst>
                <a:tab pos="4932680" algn="l"/>
              </a:tabLst>
            </a:pPr>
            <a:r>
              <a:rPr sz="3000" spc="-20" dirty="0">
                <a:solidFill>
                  <a:srgbClr val="2E2B1F"/>
                </a:solidFill>
                <a:latin typeface="Calibri"/>
                <a:cs typeface="Calibri"/>
              </a:rPr>
              <a:t>Save </a:t>
            </a:r>
            <a:r>
              <a:rPr sz="3000" dirty="0">
                <a:solidFill>
                  <a:srgbClr val="2E2B1F"/>
                </a:solidFill>
                <a:latin typeface="Calibri"/>
                <a:cs typeface="Calibri"/>
              </a:rPr>
              <a:t>the </a:t>
            </a:r>
            <a:r>
              <a:rPr sz="3000" spc="-10" dirty="0">
                <a:solidFill>
                  <a:srgbClr val="2E2B1F"/>
                </a:solidFill>
                <a:latin typeface="Calibri"/>
                <a:cs typeface="Calibri"/>
              </a:rPr>
              <a:t>file </a:t>
            </a:r>
            <a:r>
              <a:rPr sz="3000" spc="-5" dirty="0">
                <a:solidFill>
                  <a:srgbClr val="2E2B1F"/>
                </a:solidFill>
                <a:latin typeface="Calibri"/>
                <a:cs typeface="Calibri"/>
              </a:rPr>
              <a:t>on</a:t>
            </a:r>
            <a:r>
              <a:rPr sz="3000" spc="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3000" spc="-15" dirty="0">
                <a:solidFill>
                  <a:srgbClr val="2E2B1F"/>
                </a:solidFill>
                <a:latin typeface="Calibri"/>
                <a:cs typeface="Calibri"/>
              </a:rPr>
              <a:t>your</a:t>
            </a:r>
            <a:r>
              <a:rPr sz="300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3000" spc="-10" dirty="0">
                <a:solidFill>
                  <a:srgbClr val="2E2B1F"/>
                </a:solidFill>
                <a:latin typeface="Calibri"/>
                <a:cs typeface="Calibri"/>
              </a:rPr>
              <a:t>computer	</a:t>
            </a:r>
            <a:r>
              <a:rPr sz="3000" spc="-5" dirty="0">
                <a:solidFill>
                  <a:srgbClr val="2E2B1F"/>
                </a:solidFill>
                <a:latin typeface="Calibri"/>
                <a:cs typeface="Calibri"/>
              </a:rPr>
              <a:t>using </a:t>
            </a:r>
            <a:r>
              <a:rPr sz="3000" spc="-10" dirty="0">
                <a:solidFill>
                  <a:srgbClr val="006FC0"/>
                </a:solidFill>
                <a:latin typeface="Calibri"/>
                <a:cs typeface="Calibri"/>
              </a:rPr>
              <a:t>.html</a:t>
            </a:r>
            <a:r>
              <a:rPr sz="3000" spc="-2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3000" spc="-5" dirty="0">
                <a:solidFill>
                  <a:srgbClr val="006FC0"/>
                </a:solidFill>
                <a:latin typeface="Calibri"/>
                <a:cs typeface="Calibri"/>
              </a:rPr>
              <a:t>or</a:t>
            </a:r>
            <a:endParaRPr sz="3000">
              <a:latin typeface="Calibri"/>
              <a:cs typeface="Calibri"/>
            </a:endParaRPr>
          </a:p>
          <a:p>
            <a:pPr marL="12700">
              <a:lnSpc>
                <a:spcPts val="3445"/>
              </a:lnSpc>
              <a:tabLst>
                <a:tab pos="3165475" algn="l"/>
              </a:tabLst>
            </a:pPr>
            <a:r>
              <a:rPr sz="3000" spc="-10" dirty="0">
                <a:solidFill>
                  <a:srgbClr val="006FC0"/>
                </a:solidFill>
                <a:latin typeface="Calibri"/>
                <a:cs typeface="Calibri"/>
              </a:rPr>
              <a:t>.htm</a:t>
            </a:r>
            <a:r>
              <a:rPr sz="300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3000" spc="-15" dirty="0">
                <a:solidFill>
                  <a:srgbClr val="006FC0"/>
                </a:solidFill>
                <a:latin typeface="Calibri"/>
                <a:cs typeface="Calibri"/>
              </a:rPr>
              <a:t>extension</a:t>
            </a:r>
            <a:r>
              <a:rPr sz="3000" spc="1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2E2B1F"/>
                </a:solidFill>
                <a:latin typeface="Calibri"/>
                <a:cs typeface="Calibri"/>
              </a:rPr>
              <a:t>and	</a:t>
            </a:r>
            <a:r>
              <a:rPr sz="3000" spc="-10" dirty="0">
                <a:solidFill>
                  <a:srgbClr val="2E2B1F"/>
                </a:solidFill>
                <a:latin typeface="Calibri"/>
                <a:cs typeface="Calibri"/>
              </a:rPr>
              <a:t>set </a:t>
            </a:r>
            <a:r>
              <a:rPr sz="3000" dirty="0">
                <a:solidFill>
                  <a:srgbClr val="2E2B1F"/>
                </a:solidFill>
                <a:latin typeface="Calibri"/>
                <a:cs typeface="Calibri"/>
              </a:rPr>
              <a:t>the </a:t>
            </a:r>
            <a:r>
              <a:rPr sz="3000" spc="-10" dirty="0">
                <a:solidFill>
                  <a:srgbClr val="2E2B1F"/>
                </a:solidFill>
                <a:latin typeface="Calibri"/>
                <a:cs typeface="Calibri"/>
              </a:rPr>
              <a:t>encoding to</a:t>
            </a:r>
            <a:r>
              <a:rPr sz="3000" spc="-3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3000" spc="-5" dirty="0">
                <a:solidFill>
                  <a:srgbClr val="2E2B1F"/>
                </a:solidFill>
                <a:latin typeface="Calibri"/>
                <a:cs typeface="Calibri"/>
              </a:rPr>
              <a:t>UTF-8</a:t>
            </a:r>
            <a:endParaRPr sz="30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39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3000" spc="-10" dirty="0">
                <a:solidFill>
                  <a:srgbClr val="2E2B1F"/>
                </a:solidFill>
                <a:latin typeface="Calibri"/>
                <a:cs typeface="Calibri"/>
              </a:rPr>
              <a:t>View </a:t>
            </a:r>
            <a:r>
              <a:rPr sz="3000" dirty="0">
                <a:solidFill>
                  <a:srgbClr val="2E2B1F"/>
                </a:solidFill>
                <a:latin typeface="Calibri"/>
                <a:cs typeface="Calibri"/>
              </a:rPr>
              <a:t>the HTML </a:t>
            </a:r>
            <a:r>
              <a:rPr sz="3000" spc="-25" dirty="0">
                <a:solidFill>
                  <a:srgbClr val="2E2B1F"/>
                </a:solidFill>
                <a:latin typeface="Calibri"/>
                <a:cs typeface="Calibri"/>
              </a:rPr>
              <a:t>Page </a:t>
            </a:r>
            <a:r>
              <a:rPr sz="3000" dirty="0">
                <a:solidFill>
                  <a:srgbClr val="2E2B1F"/>
                </a:solidFill>
                <a:latin typeface="Calibri"/>
                <a:cs typeface="Calibri"/>
              </a:rPr>
              <a:t>in </a:t>
            </a:r>
            <a:r>
              <a:rPr sz="3000" spc="-60" dirty="0">
                <a:solidFill>
                  <a:srgbClr val="2E2B1F"/>
                </a:solidFill>
                <a:latin typeface="Calibri"/>
                <a:cs typeface="Calibri"/>
              </a:rPr>
              <a:t>Your</a:t>
            </a:r>
            <a:r>
              <a:rPr sz="3000" spc="-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3000" spc="-15" dirty="0">
                <a:solidFill>
                  <a:srgbClr val="006FC0"/>
                </a:solidFill>
                <a:latin typeface="Calibri"/>
                <a:cs typeface="Calibri"/>
              </a:rPr>
              <a:t>Browser</a:t>
            </a:r>
            <a:endParaRPr sz="3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85" dirty="0"/>
              <a:t>First </a:t>
            </a:r>
            <a:r>
              <a:rPr spc="-75" dirty="0"/>
              <a:t>HTML</a:t>
            </a:r>
            <a:r>
              <a:rPr spc="-400" dirty="0"/>
              <a:t> </a:t>
            </a:r>
            <a:r>
              <a:rPr spc="-100" dirty="0"/>
              <a:t>Page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696731" y="2789047"/>
            <a:ext cx="178435" cy="18097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dirty="0">
                <a:solidFill>
                  <a:srgbClr val="DFDCB7"/>
                </a:solidFill>
                <a:latin typeface="Calibri"/>
                <a:cs typeface="Calibri"/>
              </a:rPr>
              <a:t>33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27659" y="982980"/>
            <a:ext cx="8211820" cy="5451475"/>
            <a:chOff x="327659" y="982980"/>
            <a:chExt cx="8211820" cy="5451475"/>
          </a:xfrm>
        </p:grpSpPr>
        <p:sp>
          <p:nvSpPr>
            <p:cNvPr id="5" name="object 5"/>
            <p:cNvSpPr/>
            <p:nvPr/>
          </p:nvSpPr>
          <p:spPr>
            <a:xfrm>
              <a:off x="541337" y="1628775"/>
              <a:ext cx="7991475" cy="3250565"/>
            </a:xfrm>
            <a:custGeom>
              <a:avLst/>
              <a:gdLst/>
              <a:ahLst/>
              <a:cxnLst/>
              <a:rect l="l" t="t" r="r" b="b"/>
              <a:pathLst>
                <a:path w="7991475" h="3250565">
                  <a:moveTo>
                    <a:pt x="7991475" y="0"/>
                  </a:moveTo>
                  <a:lnTo>
                    <a:pt x="0" y="0"/>
                  </a:lnTo>
                  <a:lnTo>
                    <a:pt x="0" y="3250184"/>
                  </a:lnTo>
                  <a:lnTo>
                    <a:pt x="7991475" y="3250184"/>
                  </a:lnTo>
                  <a:lnTo>
                    <a:pt x="7991475" y="0"/>
                  </a:lnTo>
                  <a:close/>
                </a:path>
              </a:pathLst>
            </a:custGeom>
            <a:solidFill>
              <a:srgbClr val="E9D9BD">
                <a:alpha val="14901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41337" y="1628775"/>
              <a:ext cx="7991475" cy="3250565"/>
            </a:xfrm>
            <a:custGeom>
              <a:avLst/>
              <a:gdLst/>
              <a:ahLst/>
              <a:cxnLst/>
              <a:rect l="l" t="t" r="r" b="b"/>
              <a:pathLst>
                <a:path w="7991475" h="3250565">
                  <a:moveTo>
                    <a:pt x="0" y="3250184"/>
                  </a:moveTo>
                  <a:lnTo>
                    <a:pt x="7991475" y="3250184"/>
                  </a:lnTo>
                  <a:lnTo>
                    <a:pt x="7991475" y="0"/>
                  </a:lnTo>
                  <a:lnTo>
                    <a:pt x="0" y="0"/>
                  </a:lnTo>
                  <a:lnTo>
                    <a:pt x="0" y="3250184"/>
                  </a:lnTo>
                  <a:close/>
                </a:path>
              </a:pathLst>
            </a:custGeom>
            <a:ln w="12700">
              <a:solidFill>
                <a:srgbClr val="DEC5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41959" y="1557528"/>
              <a:ext cx="2929128" cy="67970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41959" y="1905000"/>
              <a:ext cx="1414272" cy="67970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77240" y="2252472"/>
              <a:ext cx="1415796" cy="679703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114043" y="2599944"/>
              <a:ext cx="5960363" cy="679703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777240" y="2947415"/>
              <a:ext cx="1584960" cy="67970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777240" y="3294887"/>
              <a:ext cx="1415796" cy="67970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281684" y="3642359"/>
              <a:ext cx="4951476" cy="679704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777240" y="3989831"/>
              <a:ext cx="1584960" cy="679704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41959" y="4337303"/>
              <a:ext cx="1583436" cy="679704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760726" y="4221162"/>
              <a:ext cx="5556250" cy="2212975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27659" y="982980"/>
              <a:ext cx="1898904" cy="789432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81940" y="0"/>
            <a:ext cx="8862060" cy="6172200"/>
            <a:chOff x="281940" y="0"/>
            <a:chExt cx="8862060" cy="6172200"/>
          </a:xfrm>
        </p:grpSpPr>
        <p:sp>
          <p:nvSpPr>
            <p:cNvPr id="3" name="object 3"/>
            <p:cNvSpPr/>
            <p:nvPr/>
          </p:nvSpPr>
          <p:spPr>
            <a:xfrm>
              <a:off x="381000" y="1651889"/>
              <a:ext cx="8207375" cy="3749040"/>
            </a:xfrm>
            <a:custGeom>
              <a:avLst/>
              <a:gdLst/>
              <a:ahLst/>
              <a:cxnLst/>
              <a:rect l="l" t="t" r="r" b="b"/>
              <a:pathLst>
                <a:path w="8207375" h="3749040">
                  <a:moveTo>
                    <a:pt x="8207375" y="0"/>
                  </a:moveTo>
                  <a:lnTo>
                    <a:pt x="0" y="0"/>
                  </a:lnTo>
                  <a:lnTo>
                    <a:pt x="0" y="3748659"/>
                  </a:lnTo>
                  <a:lnTo>
                    <a:pt x="8207375" y="3748659"/>
                  </a:lnTo>
                  <a:lnTo>
                    <a:pt x="8207375" y="0"/>
                  </a:lnTo>
                  <a:close/>
                </a:path>
              </a:pathLst>
            </a:custGeom>
            <a:solidFill>
              <a:srgbClr val="E9D9BD">
                <a:alpha val="14901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81000" y="1651889"/>
              <a:ext cx="8207375" cy="3749040"/>
            </a:xfrm>
            <a:custGeom>
              <a:avLst/>
              <a:gdLst/>
              <a:ahLst/>
              <a:cxnLst/>
              <a:rect l="l" t="t" r="r" b="b"/>
              <a:pathLst>
                <a:path w="8207375" h="3749040">
                  <a:moveTo>
                    <a:pt x="0" y="3748659"/>
                  </a:moveTo>
                  <a:lnTo>
                    <a:pt x="8207375" y="3748659"/>
                  </a:lnTo>
                  <a:lnTo>
                    <a:pt x="8207375" y="0"/>
                  </a:lnTo>
                  <a:lnTo>
                    <a:pt x="0" y="0"/>
                  </a:lnTo>
                  <a:lnTo>
                    <a:pt x="0" y="3748659"/>
                  </a:lnTo>
                  <a:close/>
                </a:path>
              </a:pathLst>
            </a:custGeom>
            <a:ln w="12700">
              <a:solidFill>
                <a:srgbClr val="DEC5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81940" y="1612392"/>
              <a:ext cx="2929128" cy="67970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81940" y="2014727"/>
              <a:ext cx="1414272" cy="67970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17220" y="2417064"/>
              <a:ext cx="1415796" cy="679703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954023" y="2819399"/>
              <a:ext cx="5960364" cy="679703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17220" y="3221736"/>
              <a:ext cx="1584960" cy="679703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17220" y="3624072"/>
              <a:ext cx="1415796" cy="67970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121664" y="4026408"/>
              <a:ext cx="4951476" cy="679704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17220" y="4428743"/>
              <a:ext cx="1584960" cy="679704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81940" y="4831079"/>
              <a:ext cx="1583436" cy="679704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459740" y="1682241"/>
            <a:ext cx="25463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006FC0"/>
                </a:solidFill>
                <a:latin typeface="Consolas"/>
                <a:cs typeface="Consolas"/>
              </a:rPr>
              <a:t>&lt;!DOCTYPE</a:t>
            </a:r>
            <a:r>
              <a:rPr sz="2400" b="1" spc="-50" dirty="0">
                <a:solidFill>
                  <a:srgbClr val="006FC0"/>
                </a:solidFill>
                <a:latin typeface="Consolas"/>
                <a:cs typeface="Consolas"/>
              </a:rPr>
              <a:t> </a:t>
            </a:r>
            <a:r>
              <a:rPr sz="2400" b="1" dirty="0">
                <a:solidFill>
                  <a:srgbClr val="006FC0"/>
                </a:solidFill>
                <a:latin typeface="Consolas"/>
                <a:cs typeface="Consolas"/>
              </a:rPr>
              <a:t>HTML&gt;</a:t>
            </a:r>
            <a:endParaRPr sz="2400">
              <a:latin typeface="Consolas"/>
              <a:cs typeface="Consola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59740" y="2048002"/>
            <a:ext cx="1369060" cy="830580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85"/>
              </a:spcBef>
            </a:pPr>
            <a:r>
              <a:rPr sz="2400" b="1" dirty="0">
                <a:solidFill>
                  <a:srgbClr val="006FC0"/>
                </a:solidFill>
                <a:latin typeface="Consolas"/>
                <a:cs typeface="Consolas"/>
              </a:rPr>
              <a:t>&lt;html&gt;</a:t>
            </a:r>
            <a:endParaRPr sz="2400">
              <a:latin typeface="Consolas"/>
              <a:cs typeface="Consolas"/>
            </a:endParaRPr>
          </a:p>
          <a:p>
            <a:pPr marL="347980">
              <a:lnSpc>
                <a:spcPct val="100000"/>
              </a:lnSpc>
              <a:spcBef>
                <a:spcPts val="290"/>
              </a:spcBef>
            </a:pPr>
            <a:r>
              <a:rPr sz="2400" b="1" spc="10" dirty="0">
                <a:solidFill>
                  <a:srgbClr val="006FC0"/>
                </a:solidFill>
                <a:latin typeface="Consolas"/>
                <a:cs typeface="Consolas"/>
              </a:rPr>
              <a:t>&lt;</a:t>
            </a:r>
            <a:r>
              <a:rPr sz="2400" b="1" dirty="0">
                <a:solidFill>
                  <a:srgbClr val="006FC0"/>
                </a:solidFill>
                <a:latin typeface="Consolas"/>
                <a:cs typeface="Consolas"/>
              </a:rPr>
              <a:t>he</a:t>
            </a:r>
            <a:r>
              <a:rPr sz="2400" b="1" spc="10" dirty="0">
                <a:solidFill>
                  <a:srgbClr val="006FC0"/>
                </a:solidFill>
                <a:latin typeface="Consolas"/>
                <a:cs typeface="Consolas"/>
              </a:rPr>
              <a:t>a</a:t>
            </a:r>
            <a:r>
              <a:rPr sz="2400" b="1" dirty="0">
                <a:solidFill>
                  <a:srgbClr val="006FC0"/>
                </a:solidFill>
                <a:latin typeface="Consolas"/>
                <a:cs typeface="Consolas"/>
              </a:rPr>
              <a:t>d&gt;</a:t>
            </a:r>
            <a:endParaRPr sz="2400">
              <a:latin typeface="Consolas"/>
              <a:cs typeface="Consola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95019" y="2852774"/>
            <a:ext cx="5912485" cy="830580"/>
          </a:xfrm>
          <a:prstGeom prst="rect">
            <a:avLst/>
          </a:prstGeom>
        </p:spPr>
        <p:txBody>
          <a:bodyPr vert="horz" wrap="square" lIns="0" tIns="49530" rIns="0" bIns="0" rtlCol="0">
            <a:spAutoFit/>
          </a:bodyPr>
          <a:lstStyle/>
          <a:p>
            <a:pPr marL="349250">
              <a:lnSpc>
                <a:spcPct val="100000"/>
              </a:lnSpc>
              <a:spcBef>
                <a:spcPts val="390"/>
              </a:spcBef>
            </a:pPr>
            <a:r>
              <a:rPr sz="2400" b="1" dirty="0">
                <a:solidFill>
                  <a:srgbClr val="006FC0"/>
                </a:solidFill>
                <a:latin typeface="Consolas"/>
                <a:cs typeface="Consolas"/>
              </a:rPr>
              <a:t>&lt;title&gt;My First HTML</a:t>
            </a:r>
            <a:r>
              <a:rPr sz="2400" b="1" spc="10" dirty="0">
                <a:solidFill>
                  <a:srgbClr val="006FC0"/>
                </a:solidFill>
                <a:latin typeface="Consolas"/>
                <a:cs typeface="Consolas"/>
              </a:rPr>
              <a:t> </a:t>
            </a:r>
            <a:r>
              <a:rPr sz="2400" b="1" dirty="0">
                <a:solidFill>
                  <a:srgbClr val="006FC0"/>
                </a:solidFill>
                <a:latin typeface="Consolas"/>
                <a:cs typeface="Consolas"/>
              </a:rPr>
              <a:t>Page&lt;/title&gt;</a:t>
            </a:r>
            <a:endParaRPr sz="2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285"/>
              </a:spcBef>
            </a:pPr>
            <a:r>
              <a:rPr sz="2400" b="1" dirty="0">
                <a:solidFill>
                  <a:srgbClr val="006FC0"/>
                </a:solidFill>
                <a:latin typeface="Consolas"/>
                <a:cs typeface="Consolas"/>
              </a:rPr>
              <a:t>&lt;/head&gt;</a:t>
            </a:r>
            <a:endParaRPr sz="2400">
              <a:latin typeface="Consolas"/>
              <a:cs typeface="Consola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59740" y="3657726"/>
            <a:ext cx="5407025" cy="1635125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347980">
              <a:lnSpc>
                <a:spcPct val="100000"/>
              </a:lnSpc>
              <a:spcBef>
                <a:spcPts val="385"/>
              </a:spcBef>
            </a:pPr>
            <a:r>
              <a:rPr sz="2400" b="1" dirty="0">
                <a:solidFill>
                  <a:srgbClr val="006FC0"/>
                </a:solidFill>
                <a:latin typeface="Consolas"/>
                <a:cs typeface="Consolas"/>
              </a:rPr>
              <a:t>&lt;body&gt;</a:t>
            </a:r>
            <a:endParaRPr sz="2400">
              <a:latin typeface="Consolas"/>
              <a:cs typeface="Consolas"/>
            </a:endParaRPr>
          </a:p>
          <a:p>
            <a:pPr marL="852169">
              <a:lnSpc>
                <a:spcPct val="100000"/>
              </a:lnSpc>
              <a:spcBef>
                <a:spcPts val="290"/>
              </a:spcBef>
            </a:pPr>
            <a:r>
              <a:rPr sz="2400" b="1" dirty="0">
                <a:solidFill>
                  <a:srgbClr val="006FC0"/>
                </a:solidFill>
                <a:latin typeface="Consolas"/>
                <a:cs typeface="Consolas"/>
              </a:rPr>
              <a:t>&lt;p&gt;This is </a:t>
            </a:r>
            <a:r>
              <a:rPr sz="2400" b="1" spc="5" dirty="0">
                <a:solidFill>
                  <a:srgbClr val="006FC0"/>
                </a:solidFill>
                <a:latin typeface="Consolas"/>
                <a:cs typeface="Consolas"/>
              </a:rPr>
              <a:t>some</a:t>
            </a:r>
            <a:r>
              <a:rPr sz="2400" b="1" dirty="0">
                <a:solidFill>
                  <a:srgbClr val="006FC0"/>
                </a:solidFill>
                <a:latin typeface="Consolas"/>
                <a:cs typeface="Consolas"/>
              </a:rPr>
              <a:t> text...&lt;/p&gt;</a:t>
            </a:r>
            <a:endParaRPr sz="2400">
              <a:latin typeface="Consolas"/>
              <a:cs typeface="Consolas"/>
            </a:endParaRPr>
          </a:p>
          <a:p>
            <a:pPr marL="347980">
              <a:lnSpc>
                <a:spcPct val="100000"/>
              </a:lnSpc>
              <a:spcBef>
                <a:spcPts val="290"/>
              </a:spcBef>
            </a:pPr>
            <a:r>
              <a:rPr sz="2400" b="1" dirty="0">
                <a:solidFill>
                  <a:srgbClr val="006FC0"/>
                </a:solidFill>
                <a:latin typeface="Consolas"/>
                <a:cs typeface="Consolas"/>
              </a:rPr>
              <a:t>&lt;/body&gt;</a:t>
            </a:r>
            <a:endParaRPr sz="2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sz="2400" b="1" dirty="0">
                <a:solidFill>
                  <a:srgbClr val="006FC0"/>
                </a:solidFill>
                <a:latin typeface="Consolas"/>
                <a:cs typeface="Consolas"/>
              </a:rPr>
              <a:t>&lt;/html&gt;</a:t>
            </a:r>
            <a:endParaRPr sz="2400">
              <a:latin typeface="Consolas"/>
              <a:cs typeface="Consolas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xfrm>
            <a:off x="535940" y="467690"/>
            <a:ext cx="5320665" cy="726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85" dirty="0"/>
              <a:t>First </a:t>
            </a:r>
            <a:r>
              <a:rPr spc="-75" dirty="0"/>
              <a:t>HTML </a:t>
            </a:r>
            <a:r>
              <a:rPr spc="-100" dirty="0"/>
              <a:t>Page:</a:t>
            </a:r>
            <a:r>
              <a:rPr spc="-525" dirty="0"/>
              <a:t> </a:t>
            </a:r>
            <a:r>
              <a:rPr spc="-170" dirty="0"/>
              <a:t>Tags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8696731" y="2789047"/>
            <a:ext cx="178435" cy="18097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dirty="0">
                <a:solidFill>
                  <a:srgbClr val="DFDCB7"/>
                </a:solidFill>
                <a:latin typeface="Calibri"/>
                <a:cs typeface="Calibri"/>
              </a:rPr>
              <a:t>34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2096770" y="1816607"/>
            <a:ext cx="2284730" cy="1093470"/>
            <a:chOff x="2096770" y="1816607"/>
            <a:chExt cx="2284730" cy="1093470"/>
          </a:xfrm>
        </p:grpSpPr>
        <p:sp>
          <p:nvSpPr>
            <p:cNvPr id="21" name="object 21"/>
            <p:cNvSpPr/>
            <p:nvPr/>
          </p:nvSpPr>
          <p:spPr>
            <a:xfrm>
              <a:off x="2099945" y="1904999"/>
              <a:ext cx="2243455" cy="1002030"/>
            </a:xfrm>
            <a:custGeom>
              <a:avLst/>
              <a:gdLst/>
              <a:ahLst/>
              <a:cxnLst/>
              <a:rect l="l" t="t" r="r" b="b"/>
              <a:pathLst>
                <a:path w="2243454" h="1002030">
                  <a:moveTo>
                    <a:pt x="954405" y="527812"/>
                  </a:moveTo>
                  <a:lnTo>
                    <a:pt x="401955" y="527812"/>
                  </a:lnTo>
                  <a:lnTo>
                    <a:pt x="0" y="1001902"/>
                  </a:lnTo>
                  <a:lnTo>
                    <a:pt x="954405" y="527812"/>
                  </a:lnTo>
                  <a:close/>
                </a:path>
                <a:path w="2243454" h="1002030">
                  <a:moveTo>
                    <a:pt x="2155444" y="0"/>
                  </a:moveTo>
                  <a:lnTo>
                    <a:pt x="121666" y="0"/>
                  </a:lnTo>
                  <a:lnTo>
                    <a:pt x="87393" y="6911"/>
                  </a:lnTo>
                  <a:lnTo>
                    <a:pt x="59420" y="25765"/>
                  </a:lnTo>
                  <a:lnTo>
                    <a:pt x="40566" y="53738"/>
                  </a:lnTo>
                  <a:lnTo>
                    <a:pt x="33655" y="88011"/>
                  </a:lnTo>
                  <a:lnTo>
                    <a:pt x="33655" y="439800"/>
                  </a:lnTo>
                  <a:lnTo>
                    <a:pt x="40566" y="474073"/>
                  </a:lnTo>
                  <a:lnTo>
                    <a:pt x="59420" y="502046"/>
                  </a:lnTo>
                  <a:lnTo>
                    <a:pt x="87393" y="520900"/>
                  </a:lnTo>
                  <a:lnTo>
                    <a:pt x="121666" y="527812"/>
                  </a:lnTo>
                  <a:lnTo>
                    <a:pt x="2155444" y="527812"/>
                  </a:lnTo>
                  <a:lnTo>
                    <a:pt x="2189716" y="520900"/>
                  </a:lnTo>
                  <a:lnTo>
                    <a:pt x="2217689" y="502046"/>
                  </a:lnTo>
                  <a:lnTo>
                    <a:pt x="2236543" y="474073"/>
                  </a:lnTo>
                  <a:lnTo>
                    <a:pt x="2243455" y="439800"/>
                  </a:lnTo>
                  <a:lnTo>
                    <a:pt x="2243455" y="88011"/>
                  </a:lnTo>
                  <a:lnTo>
                    <a:pt x="2236543" y="53738"/>
                  </a:lnTo>
                  <a:lnTo>
                    <a:pt x="2217689" y="25765"/>
                  </a:lnTo>
                  <a:lnTo>
                    <a:pt x="2189716" y="6911"/>
                  </a:lnTo>
                  <a:lnTo>
                    <a:pt x="2155444" y="0"/>
                  </a:lnTo>
                  <a:close/>
                </a:path>
              </a:pathLst>
            </a:custGeom>
            <a:solidFill>
              <a:srgbClr val="9F84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2099945" y="1904999"/>
              <a:ext cx="2243455" cy="1002030"/>
            </a:xfrm>
            <a:custGeom>
              <a:avLst/>
              <a:gdLst/>
              <a:ahLst/>
              <a:cxnLst/>
              <a:rect l="l" t="t" r="r" b="b"/>
              <a:pathLst>
                <a:path w="2243454" h="1002030">
                  <a:moveTo>
                    <a:pt x="33655" y="88011"/>
                  </a:moveTo>
                  <a:lnTo>
                    <a:pt x="40566" y="53738"/>
                  </a:lnTo>
                  <a:lnTo>
                    <a:pt x="59420" y="25765"/>
                  </a:lnTo>
                  <a:lnTo>
                    <a:pt x="87393" y="6911"/>
                  </a:lnTo>
                  <a:lnTo>
                    <a:pt x="121666" y="0"/>
                  </a:lnTo>
                  <a:lnTo>
                    <a:pt x="401955" y="0"/>
                  </a:lnTo>
                  <a:lnTo>
                    <a:pt x="954405" y="0"/>
                  </a:lnTo>
                  <a:lnTo>
                    <a:pt x="2155444" y="0"/>
                  </a:lnTo>
                  <a:lnTo>
                    <a:pt x="2189716" y="6911"/>
                  </a:lnTo>
                  <a:lnTo>
                    <a:pt x="2217689" y="25765"/>
                  </a:lnTo>
                  <a:lnTo>
                    <a:pt x="2236543" y="53738"/>
                  </a:lnTo>
                  <a:lnTo>
                    <a:pt x="2243455" y="88011"/>
                  </a:lnTo>
                  <a:lnTo>
                    <a:pt x="2243455" y="307848"/>
                  </a:lnTo>
                  <a:lnTo>
                    <a:pt x="2243455" y="439800"/>
                  </a:lnTo>
                  <a:lnTo>
                    <a:pt x="2236543" y="474073"/>
                  </a:lnTo>
                  <a:lnTo>
                    <a:pt x="2217689" y="502046"/>
                  </a:lnTo>
                  <a:lnTo>
                    <a:pt x="2189716" y="520900"/>
                  </a:lnTo>
                  <a:lnTo>
                    <a:pt x="2155444" y="527812"/>
                  </a:lnTo>
                  <a:lnTo>
                    <a:pt x="954405" y="527812"/>
                  </a:lnTo>
                  <a:lnTo>
                    <a:pt x="0" y="1001902"/>
                  </a:lnTo>
                  <a:lnTo>
                    <a:pt x="401955" y="527812"/>
                  </a:lnTo>
                  <a:lnTo>
                    <a:pt x="121666" y="527812"/>
                  </a:lnTo>
                  <a:lnTo>
                    <a:pt x="87393" y="520900"/>
                  </a:lnTo>
                  <a:lnTo>
                    <a:pt x="59420" y="502046"/>
                  </a:lnTo>
                  <a:lnTo>
                    <a:pt x="40566" y="474073"/>
                  </a:lnTo>
                  <a:lnTo>
                    <a:pt x="33655" y="439800"/>
                  </a:lnTo>
                  <a:lnTo>
                    <a:pt x="33655" y="307848"/>
                  </a:lnTo>
                  <a:lnTo>
                    <a:pt x="33655" y="88011"/>
                  </a:lnTo>
                  <a:close/>
                </a:path>
              </a:pathLst>
            </a:custGeom>
            <a:ln w="6350">
              <a:solidFill>
                <a:srgbClr val="DCD7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121408" y="1816607"/>
              <a:ext cx="2260092" cy="789432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2330323" y="1895601"/>
            <a:ext cx="181610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10" dirty="0">
                <a:solidFill>
                  <a:srgbClr val="F7FFE7"/>
                </a:solidFill>
                <a:latin typeface="Calibri"/>
                <a:cs typeface="Calibri"/>
              </a:rPr>
              <a:t>Opening</a:t>
            </a:r>
            <a:r>
              <a:rPr sz="2800" b="1" spc="-50" dirty="0">
                <a:solidFill>
                  <a:srgbClr val="F7FFE7"/>
                </a:solidFill>
                <a:latin typeface="Calibri"/>
                <a:cs typeface="Calibri"/>
              </a:rPr>
              <a:t> </a:t>
            </a:r>
            <a:r>
              <a:rPr sz="2800" b="1" spc="-15" dirty="0">
                <a:solidFill>
                  <a:srgbClr val="F7FFE7"/>
                </a:solidFill>
                <a:latin typeface="Calibri"/>
                <a:cs typeface="Calibri"/>
              </a:rPr>
              <a:t>tag</a:t>
            </a:r>
            <a:endParaRPr sz="2800">
              <a:latin typeface="Calibri"/>
              <a:cs typeface="Calibri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6169025" y="3335528"/>
            <a:ext cx="2078989" cy="1028065"/>
            <a:chOff x="6169025" y="3335528"/>
            <a:chExt cx="2078989" cy="1028065"/>
          </a:xfrm>
        </p:grpSpPr>
        <p:sp>
          <p:nvSpPr>
            <p:cNvPr id="26" name="object 26"/>
            <p:cNvSpPr/>
            <p:nvPr/>
          </p:nvSpPr>
          <p:spPr>
            <a:xfrm>
              <a:off x="6172200" y="3338703"/>
              <a:ext cx="2057400" cy="852805"/>
            </a:xfrm>
            <a:custGeom>
              <a:avLst/>
              <a:gdLst/>
              <a:ahLst/>
              <a:cxnLst/>
              <a:rect l="l" t="t" r="r" b="b"/>
              <a:pathLst>
                <a:path w="2057400" h="852804">
                  <a:moveTo>
                    <a:pt x="1969389" y="324485"/>
                  </a:moveTo>
                  <a:lnTo>
                    <a:pt x="88011" y="324485"/>
                  </a:lnTo>
                  <a:lnTo>
                    <a:pt x="53738" y="331396"/>
                  </a:lnTo>
                  <a:lnTo>
                    <a:pt x="25765" y="350250"/>
                  </a:lnTo>
                  <a:lnTo>
                    <a:pt x="6911" y="378223"/>
                  </a:lnTo>
                  <a:lnTo>
                    <a:pt x="0" y="412496"/>
                  </a:lnTo>
                  <a:lnTo>
                    <a:pt x="0" y="764286"/>
                  </a:lnTo>
                  <a:lnTo>
                    <a:pt x="6911" y="798558"/>
                  </a:lnTo>
                  <a:lnTo>
                    <a:pt x="25765" y="826531"/>
                  </a:lnTo>
                  <a:lnTo>
                    <a:pt x="53738" y="845385"/>
                  </a:lnTo>
                  <a:lnTo>
                    <a:pt x="88011" y="852297"/>
                  </a:lnTo>
                  <a:lnTo>
                    <a:pt x="1969389" y="852297"/>
                  </a:lnTo>
                  <a:lnTo>
                    <a:pt x="2003661" y="845385"/>
                  </a:lnTo>
                  <a:lnTo>
                    <a:pt x="2031634" y="826531"/>
                  </a:lnTo>
                  <a:lnTo>
                    <a:pt x="2050488" y="798558"/>
                  </a:lnTo>
                  <a:lnTo>
                    <a:pt x="2057400" y="764286"/>
                  </a:lnTo>
                  <a:lnTo>
                    <a:pt x="2057400" y="412496"/>
                  </a:lnTo>
                  <a:lnTo>
                    <a:pt x="2050488" y="378223"/>
                  </a:lnTo>
                  <a:lnTo>
                    <a:pt x="2031634" y="350250"/>
                  </a:lnTo>
                  <a:lnTo>
                    <a:pt x="2003661" y="331396"/>
                  </a:lnTo>
                  <a:lnTo>
                    <a:pt x="1969389" y="324485"/>
                  </a:lnTo>
                  <a:close/>
                </a:path>
                <a:path w="2057400" h="852804">
                  <a:moveTo>
                    <a:pt x="85344" y="0"/>
                  </a:moveTo>
                  <a:lnTo>
                    <a:pt x="342900" y="324485"/>
                  </a:lnTo>
                  <a:lnTo>
                    <a:pt x="857250" y="324485"/>
                  </a:lnTo>
                  <a:lnTo>
                    <a:pt x="85344" y="0"/>
                  </a:lnTo>
                  <a:close/>
                </a:path>
              </a:pathLst>
            </a:custGeom>
            <a:solidFill>
              <a:srgbClr val="9F84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6172200" y="3338703"/>
              <a:ext cx="2057400" cy="852805"/>
            </a:xfrm>
            <a:custGeom>
              <a:avLst/>
              <a:gdLst/>
              <a:ahLst/>
              <a:cxnLst/>
              <a:rect l="l" t="t" r="r" b="b"/>
              <a:pathLst>
                <a:path w="2057400" h="852804">
                  <a:moveTo>
                    <a:pt x="0" y="412496"/>
                  </a:moveTo>
                  <a:lnTo>
                    <a:pt x="6911" y="378223"/>
                  </a:lnTo>
                  <a:lnTo>
                    <a:pt x="25765" y="350250"/>
                  </a:lnTo>
                  <a:lnTo>
                    <a:pt x="53738" y="331396"/>
                  </a:lnTo>
                  <a:lnTo>
                    <a:pt x="88011" y="324485"/>
                  </a:lnTo>
                  <a:lnTo>
                    <a:pt x="342900" y="324485"/>
                  </a:lnTo>
                  <a:lnTo>
                    <a:pt x="85344" y="0"/>
                  </a:lnTo>
                  <a:lnTo>
                    <a:pt x="857250" y="324485"/>
                  </a:lnTo>
                  <a:lnTo>
                    <a:pt x="1969389" y="324485"/>
                  </a:lnTo>
                  <a:lnTo>
                    <a:pt x="2003661" y="331396"/>
                  </a:lnTo>
                  <a:lnTo>
                    <a:pt x="2031634" y="350250"/>
                  </a:lnTo>
                  <a:lnTo>
                    <a:pt x="2050488" y="378223"/>
                  </a:lnTo>
                  <a:lnTo>
                    <a:pt x="2057400" y="412496"/>
                  </a:lnTo>
                  <a:lnTo>
                    <a:pt x="2057400" y="544449"/>
                  </a:lnTo>
                  <a:lnTo>
                    <a:pt x="2057400" y="764286"/>
                  </a:lnTo>
                  <a:lnTo>
                    <a:pt x="2050488" y="798558"/>
                  </a:lnTo>
                  <a:lnTo>
                    <a:pt x="2031634" y="826531"/>
                  </a:lnTo>
                  <a:lnTo>
                    <a:pt x="2003661" y="845385"/>
                  </a:lnTo>
                  <a:lnTo>
                    <a:pt x="1969389" y="852297"/>
                  </a:lnTo>
                  <a:lnTo>
                    <a:pt x="857250" y="852297"/>
                  </a:lnTo>
                  <a:lnTo>
                    <a:pt x="342900" y="852297"/>
                  </a:lnTo>
                  <a:lnTo>
                    <a:pt x="88011" y="852297"/>
                  </a:lnTo>
                  <a:lnTo>
                    <a:pt x="53738" y="845385"/>
                  </a:lnTo>
                  <a:lnTo>
                    <a:pt x="25765" y="826531"/>
                  </a:lnTo>
                  <a:lnTo>
                    <a:pt x="6911" y="798558"/>
                  </a:lnTo>
                  <a:lnTo>
                    <a:pt x="0" y="764286"/>
                  </a:lnTo>
                  <a:lnTo>
                    <a:pt x="0" y="544449"/>
                  </a:lnTo>
                  <a:lnTo>
                    <a:pt x="0" y="412496"/>
                  </a:lnTo>
                  <a:close/>
                </a:path>
              </a:pathLst>
            </a:custGeom>
            <a:ln w="6350">
              <a:solidFill>
                <a:srgbClr val="DCD7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6179820" y="3573780"/>
              <a:ext cx="2068068" cy="789432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6389370" y="3653993"/>
            <a:ext cx="162560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5" dirty="0">
                <a:solidFill>
                  <a:srgbClr val="F7FFE7"/>
                </a:solidFill>
                <a:latin typeface="Calibri"/>
                <a:cs typeface="Calibri"/>
              </a:rPr>
              <a:t>Closing</a:t>
            </a:r>
            <a:r>
              <a:rPr sz="2800" b="1" spc="-70" dirty="0">
                <a:solidFill>
                  <a:srgbClr val="F7FFE7"/>
                </a:solidFill>
                <a:latin typeface="Calibri"/>
                <a:cs typeface="Calibri"/>
              </a:rPr>
              <a:t> </a:t>
            </a:r>
            <a:r>
              <a:rPr sz="2800" b="1" spc="-10" dirty="0">
                <a:solidFill>
                  <a:srgbClr val="F7FFE7"/>
                </a:solidFill>
                <a:latin typeface="Calibri"/>
                <a:cs typeface="Calibri"/>
              </a:rPr>
              <a:t>tag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612140" y="5581599"/>
            <a:ext cx="760793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An </a:t>
            </a:r>
            <a:r>
              <a:rPr sz="1800" spc="-5" dirty="0">
                <a:solidFill>
                  <a:srgbClr val="2E2B1F"/>
                </a:solidFill>
                <a:latin typeface="Calibri"/>
                <a:cs typeface="Calibri"/>
              </a:rPr>
              <a:t>HTML element </a:t>
            </a:r>
            <a:r>
              <a:rPr sz="1800" spc="-10" dirty="0">
                <a:solidFill>
                  <a:srgbClr val="2E2B1F"/>
                </a:solidFill>
                <a:latin typeface="Calibri"/>
                <a:cs typeface="Calibri"/>
              </a:rPr>
              <a:t>consists </a:t>
            </a:r>
            <a:r>
              <a:rPr sz="1800" spc="-5" dirty="0">
                <a:solidFill>
                  <a:srgbClr val="2E2B1F"/>
                </a:solidFill>
                <a:latin typeface="Calibri"/>
                <a:cs typeface="Calibri"/>
              </a:rPr>
              <a:t>of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an </a:t>
            </a:r>
            <a:r>
              <a:rPr sz="1800" spc="-5" dirty="0">
                <a:solidFill>
                  <a:srgbClr val="2E2B1F"/>
                </a:solidFill>
                <a:latin typeface="Calibri"/>
                <a:cs typeface="Calibri"/>
              </a:rPr>
              <a:t>opening tag,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a </a:t>
            </a:r>
            <a:r>
              <a:rPr sz="1800" spc="-5" dirty="0">
                <a:solidFill>
                  <a:srgbClr val="2E2B1F"/>
                </a:solidFill>
                <a:latin typeface="Calibri"/>
                <a:cs typeface="Calibri"/>
              </a:rPr>
              <a:t>closing </a:t>
            </a:r>
            <a:r>
              <a:rPr sz="1800" spc="-10" dirty="0">
                <a:solidFill>
                  <a:srgbClr val="2E2B1F"/>
                </a:solidFill>
                <a:latin typeface="Calibri"/>
                <a:cs typeface="Calibri"/>
              </a:rPr>
              <a:t>tag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and the </a:t>
            </a:r>
            <a:r>
              <a:rPr sz="1800" spc="-10" dirty="0">
                <a:solidFill>
                  <a:srgbClr val="2E2B1F"/>
                </a:solidFill>
                <a:latin typeface="Calibri"/>
                <a:cs typeface="Calibri"/>
              </a:rPr>
              <a:t>content</a:t>
            </a:r>
            <a:r>
              <a:rPr sz="1800" spc="12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2E2B1F"/>
                </a:solidFill>
                <a:latin typeface="Calibri"/>
                <a:cs typeface="Calibri"/>
              </a:rPr>
              <a:t>inside.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467690"/>
            <a:ext cx="3952240" cy="726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60" dirty="0"/>
              <a:t>Web</a:t>
            </a:r>
            <a:r>
              <a:rPr spc="-275" dirty="0"/>
              <a:t> </a:t>
            </a:r>
            <a:r>
              <a:rPr spc="-130" dirty="0"/>
              <a:t>Technology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57200" y="1600200"/>
            <a:ext cx="7426960" cy="10278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5080" indent="-228600" algn="just">
              <a:lnSpc>
                <a:spcPct val="100000"/>
              </a:lnSpc>
              <a:spcBef>
                <a:spcPts val="95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The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methods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by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which </a:t>
            </a:r>
            <a:r>
              <a:rPr sz="2200" spc="-15" dirty="0">
                <a:solidFill>
                  <a:srgbClr val="2E2B1F"/>
                </a:solidFill>
                <a:latin typeface="Calibri"/>
                <a:cs typeface="Calibri"/>
              </a:rPr>
              <a:t>computers communicate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with each  other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through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the </a:t>
            </a:r>
            <a:r>
              <a:rPr sz="2200" spc="-5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use </a:t>
            </a:r>
            <a:r>
              <a:rPr sz="2200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of </a:t>
            </a:r>
            <a:r>
              <a:rPr sz="2200" spc="-10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markup languages </a:t>
            </a:r>
            <a:r>
              <a:rPr sz="2200" spc="-5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and multimedia  </a:t>
            </a:r>
            <a:r>
              <a:rPr sz="2200" spc="-15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packages</a:t>
            </a:r>
            <a:r>
              <a:rPr sz="2200" spc="-1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is known as </a:t>
            </a:r>
            <a:r>
              <a:rPr sz="2200" b="1" spc="-15" dirty="0">
                <a:solidFill>
                  <a:srgbClr val="2E2B1F"/>
                </a:solidFill>
                <a:latin typeface="Calibri"/>
                <a:cs typeface="Calibri"/>
              </a:rPr>
              <a:t>web</a:t>
            </a:r>
            <a:r>
              <a:rPr sz="2200" b="1" spc="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b="1" spc="-10" dirty="0">
                <a:solidFill>
                  <a:srgbClr val="2E2B1F"/>
                </a:solidFill>
                <a:latin typeface="Calibri"/>
                <a:cs typeface="Calibri"/>
              </a:rPr>
              <a:t>technology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.</a:t>
            </a:r>
            <a:endParaRPr sz="2200" dirty="0">
              <a:latin typeface="Calibri"/>
              <a:cs typeface="Calibri"/>
            </a:endParaRPr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3CBCD8BC-7D10-F537-055E-2434F2C3F937}"/>
              </a:ext>
            </a:extLst>
          </p:cNvPr>
          <p:cNvSpPr txBox="1">
            <a:spLocks/>
          </p:cNvSpPr>
          <p:nvPr/>
        </p:nvSpPr>
        <p:spPr>
          <a:xfrm>
            <a:off x="535940" y="3429000"/>
            <a:ext cx="5179060" cy="72006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4600" b="0" i="0">
                <a:solidFill>
                  <a:srgbClr val="675E46"/>
                </a:solidFill>
                <a:latin typeface="Cambria"/>
                <a:ea typeface="+mj-ea"/>
                <a:cs typeface="Cambria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en-IN" kern="0" spc="-160" dirty="0"/>
              <a:t>Markup Language</a:t>
            </a:r>
            <a:endParaRPr lang="en-IN" kern="0" spc="-130" dirty="0"/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7763EDE9-8315-0550-6FCB-D6CC586CDE59}"/>
              </a:ext>
            </a:extLst>
          </p:cNvPr>
          <p:cNvSpPr txBox="1"/>
          <p:nvPr/>
        </p:nvSpPr>
        <p:spPr>
          <a:xfrm>
            <a:off x="457200" y="4436101"/>
            <a:ext cx="7426960" cy="10278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5080" indent="-228600" algn="just">
              <a:lnSpc>
                <a:spcPct val="100000"/>
              </a:lnSpc>
              <a:spcBef>
                <a:spcPts val="95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lang="en-US" sz="2200" spc="-10" dirty="0">
                <a:solidFill>
                  <a:srgbClr val="2E2B1F"/>
                </a:solidFill>
                <a:latin typeface="Calibri"/>
                <a:cs typeface="Calibri"/>
              </a:rPr>
              <a:t>A </a:t>
            </a:r>
            <a:r>
              <a:rPr lang="en-US" sz="2200" b="1" spc="-10" dirty="0">
                <a:solidFill>
                  <a:srgbClr val="2E2B1F"/>
                </a:solidFill>
                <a:latin typeface="Calibri"/>
                <a:cs typeface="Calibri"/>
              </a:rPr>
              <a:t>markup language</a:t>
            </a:r>
            <a:r>
              <a:rPr lang="en-US" sz="2200" spc="-10" dirty="0">
                <a:solidFill>
                  <a:srgbClr val="2E2B1F"/>
                </a:solidFill>
                <a:latin typeface="Calibri"/>
                <a:cs typeface="Calibri"/>
              </a:rPr>
              <a:t> is a text-encoding system which specifies the structure and formatting of a document and potentially the relationship between its parts.</a:t>
            </a:r>
            <a:endParaRPr sz="22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40436" y="0"/>
            <a:ext cx="8703945" cy="6172200"/>
            <a:chOff x="440436" y="0"/>
            <a:chExt cx="8703945" cy="6172200"/>
          </a:xfrm>
        </p:grpSpPr>
        <p:sp>
          <p:nvSpPr>
            <p:cNvPr id="3" name="object 3"/>
            <p:cNvSpPr/>
            <p:nvPr/>
          </p:nvSpPr>
          <p:spPr>
            <a:xfrm>
              <a:off x="539750" y="1703196"/>
              <a:ext cx="7994650" cy="3749040"/>
            </a:xfrm>
            <a:custGeom>
              <a:avLst/>
              <a:gdLst/>
              <a:ahLst/>
              <a:cxnLst/>
              <a:rect l="l" t="t" r="r" b="b"/>
              <a:pathLst>
                <a:path w="7994650" h="3749040">
                  <a:moveTo>
                    <a:pt x="7994650" y="0"/>
                  </a:moveTo>
                  <a:lnTo>
                    <a:pt x="0" y="0"/>
                  </a:lnTo>
                  <a:lnTo>
                    <a:pt x="0" y="3748658"/>
                  </a:lnTo>
                  <a:lnTo>
                    <a:pt x="7994650" y="3748658"/>
                  </a:lnTo>
                  <a:lnTo>
                    <a:pt x="7994650" y="0"/>
                  </a:lnTo>
                  <a:close/>
                </a:path>
              </a:pathLst>
            </a:custGeom>
            <a:solidFill>
              <a:srgbClr val="E9D9BD">
                <a:alpha val="14901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539750" y="1703196"/>
              <a:ext cx="7994650" cy="3749040"/>
            </a:xfrm>
            <a:custGeom>
              <a:avLst/>
              <a:gdLst/>
              <a:ahLst/>
              <a:cxnLst/>
              <a:rect l="l" t="t" r="r" b="b"/>
              <a:pathLst>
                <a:path w="7994650" h="3749040">
                  <a:moveTo>
                    <a:pt x="0" y="3748658"/>
                  </a:moveTo>
                  <a:lnTo>
                    <a:pt x="7994650" y="3748658"/>
                  </a:lnTo>
                  <a:lnTo>
                    <a:pt x="7994650" y="0"/>
                  </a:lnTo>
                  <a:lnTo>
                    <a:pt x="0" y="0"/>
                  </a:lnTo>
                  <a:lnTo>
                    <a:pt x="0" y="3748658"/>
                  </a:lnTo>
                  <a:close/>
                </a:path>
              </a:pathLst>
            </a:custGeom>
            <a:ln w="12700">
              <a:solidFill>
                <a:srgbClr val="DEC5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40436" y="1664208"/>
              <a:ext cx="2929128" cy="67970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40436" y="2066543"/>
              <a:ext cx="1414271" cy="67970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75715" y="2468880"/>
              <a:ext cx="1415796" cy="679703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112519" y="2871215"/>
              <a:ext cx="5960363" cy="679703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75715" y="3273552"/>
              <a:ext cx="1584960" cy="67970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75715" y="3675887"/>
              <a:ext cx="1415796" cy="67970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280160" y="4078223"/>
              <a:ext cx="4951476" cy="679704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775715" y="4480560"/>
              <a:ext cx="1584960" cy="679704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40436" y="4882896"/>
              <a:ext cx="1583436" cy="679704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618540" y="1696974"/>
            <a:ext cx="2546350" cy="830580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85"/>
              </a:spcBef>
            </a:pPr>
            <a:r>
              <a:rPr sz="2400" b="1" dirty="0">
                <a:solidFill>
                  <a:srgbClr val="006FC0"/>
                </a:solidFill>
                <a:latin typeface="Consolas"/>
                <a:cs typeface="Consolas"/>
              </a:rPr>
              <a:t>&lt;!DOCTYPE</a:t>
            </a:r>
            <a:r>
              <a:rPr sz="2400" b="1" spc="-50" dirty="0">
                <a:solidFill>
                  <a:srgbClr val="006FC0"/>
                </a:solidFill>
                <a:latin typeface="Consolas"/>
                <a:cs typeface="Consolas"/>
              </a:rPr>
              <a:t> </a:t>
            </a:r>
            <a:r>
              <a:rPr sz="2400" b="1" dirty="0">
                <a:solidFill>
                  <a:srgbClr val="006FC0"/>
                </a:solidFill>
                <a:latin typeface="Consolas"/>
                <a:cs typeface="Consolas"/>
              </a:rPr>
              <a:t>HTML&gt;</a:t>
            </a:r>
            <a:endParaRPr sz="2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sz="2400" b="1" dirty="0">
                <a:solidFill>
                  <a:srgbClr val="006FC0"/>
                </a:solidFill>
                <a:latin typeface="Consolas"/>
                <a:cs typeface="Consolas"/>
              </a:rPr>
              <a:t>&lt;html&gt;</a:t>
            </a:r>
            <a:endParaRPr sz="2400">
              <a:latin typeface="Consolas"/>
              <a:cs typeface="Consola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18540" y="2501391"/>
            <a:ext cx="6248400" cy="2842895"/>
          </a:xfrm>
          <a:prstGeom prst="rect">
            <a:avLst/>
          </a:prstGeom>
        </p:spPr>
        <p:txBody>
          <a:bodyPr vert="horz" wrap="square" lIns="0" tIns="49530" rIns="0" bIns="0" rtlCol="0">
            <a:spAutoFit/>
          </a:bodyPr>
          <a:lstStyle/>
          <a:p>
            <a:pPr marL="347980">
              <a:lnSpc>
                <a:spcPct val="100000"/>
              </a:lnSpc>
              <a:spcBef>
                <a:spcPts val="390"/>
              </a:spcBef>
            </a:pPr>
            <a:r>
              <a:rPr sz="2400" b="1" dirty="0">
                <a:solidFill>
                  <a:srgbClr val="006FC0"/>
                </a:solidFill>
                <a:latin typeface="Consolas"/>
                <a:cs typeface="Consolas"/>
              </a:rPr>
              <a:t>&lt;head&gt;</a:t>
            </a:r>
            <a:endParaRPr sz="2400">
              <a:latin typeface="Consolas"/>
              <a:cs typeface="Consolas"/>
            </a:endParaRPr>
          </a:p>
          <a:p>
            <a:pPr marL="684530">
              <a:lnSpc>
                <a:spcPct val="100000"/>
              </a:lnSpc>
              <a:spcBef>
                <a:spcPts val="290"/>
              </a:spcBef>
            </a:pPr>
            <a:r>
              <a:rPr sz="2400" b="1" dirty="0">
                <a:solidFill>
                  <a:srgbClr val="006FC0"/>
                </a:solidFill>
                <a:latin typeface="Consolas"/>
                <a:cs typeface="Consolas"/>
              </a:rPr>
              <a:t>&lt;title&gt;My </a:t>
            </a:r>
            <a:r>
              <a:rPr sz="2400" b="1" spc="5" dirty="0">
                <a:solidFill>
                  <a:srgbClr val="006FC0"/>
                </a:solidFill>
                <a:latin typeface="Consolas"/>
                <a:cs typeface="Consolas"/>
              </a:rPr>
              <a:t>First </a:t>
            </a:r>
            <a:r>
              <a:rPr sz="2400" b="1" dirty="0">
                <a:solidFill>
                  <a:srgbClr val="006FC0"/>
                </a:solidFill>
                <a:latin typeface="Consolas"/>
                <a:cs typeface="Consolas"/>
              </a:rPr>
              <a:t>HTML</a:t>
            </a:r>
            <a:r>
              <a:rPr sz="2400" b="1" spc="-40" dirty="0">
                <a:solidFill>
                  <a:srgbClr val="006FC0"/>
                </a:solidFill>
                <a:latin typeface="Consolas"/>
                <a:cs typeface="Consolas"/>
              </a:rPr>
              <a:t> </a:t>
            </a:r>
            <a:r>
              <a:rPr sz="2400" b="1" spc="5" dirty="0">
                <a:solidFill>
                  <a:srgbClr val="006FC0"/>
                </a:solidFill>
                <a:latin typeface="Consolas"/>
                <a:cs typeface="Consolas"/>
              </a:rPr>
              <a:t>Page&lt;/title&gt;</a:t>
            </a:r>
            <a:endParaRPr sz="2400">
              <a:latin typeface="Consolas"/>
              <a:cs typeface="Consolas"/>
            </a:endParaRPr>
          </a:p>
          <a:p>
            <a:pPr marL="347980">
              <a:lnSpc>
                <a:spcPct val="100000"/>
              </a:lnSpc>
              <a:spcBef>
                <a:spcPts val="285"/>
              </a:spcBef>
            </a:pPr>
            <a:r>
              <a:rPr sz="2400" b="1" dirty="0">
                <a:solidFill>
                  <a:srgbClr val="006FC0"/>
                </a:solidFill>
                <a:latin typeface="Consolas"/>
                <a:cs typeface="Consolas"/>
              </a:rPr>
              <a:t>&lt;/head&gt;</a:t>
            </a:r>
            <a:endParaRPr sz="2400">
              <a:latin typeface="Consolas"/>
              <a:cs typeface="Consolas"/>
            </a:endParaRPr>
          </a:p>
          <a:p>
            <a:pPr marL="347980">
              <a:lnSpc>
                <a:spcPct val="100000"/>
              </a:lnSpc>
              <a:spcBef>
                <a:spcPts val="290"/>
              </a:spcBef>
            </a:pPr>
            <a:r>
              <a:rPr sz="2400" b="1" dirty="0">
                <a:solidFill>
                  <a:srgbClr val="006FC0"/>
                </a:solidFill>
                <a:latin typeface="Consolas"/>
                <a:cs typeface="Consolas"/>
              </a:rPr>
              <a:t>&lt;body&gt;</a:t>
            </a:r>
            <a:endParaRPr sz="2400">
              <a:latin typeface="Consolas"/>
              <a:cs typeface="Consolas"/>
            </a:endParaRPr>
          </a:p>
          <a:p>
            <a:pPr marL="852169">
              <a:lnSpc>
                <a:spcPct val="100000"/>
              </a:lnSpc>
              <a:spcBef>
                <a:spcPts val="290"/>
              </a:spcBef>
            </a:pPr>
            <a:r>
              <a:rPr sz="2400" b="1" dirty="0">
                <a:solidFill>
                  <a:srgbClr val="006FC0"/>
                </a:solidFill>
                <a:latin typeface="Consolas"/>
                <a:cs typeface="Consolas"/>
              </a:rPr>
              <a:t>&lt;p&gt;This is some</a:t>
            </a:r>
            <a:r>
              <a:rPr sz="2400" b="1" spc="5" dirty="0">
                <a:solidFill>
                  <a:srgbClr val="006FC0"/>
                </a:solidFill>
                <a:latin typeface="Consolas"/>
                <a:cs typeface="Consolas"/>
              </a:rPr>
              <a:t> </a:t>
            </a:r>
            <a:r>
              <a:rPr sz="2400" b="1" dirty="0">
                <a:solidFill>
                  <a:srgbClr val="006FC0"/>
                </a:solidFill>
                <a:latin typeface="Consolas"/>
                <a:cs typeface="Consolas"/>
              </a:rPr>
              <a:t>text...&lt;/p&gt;</a:t>
            </a:r>
            <a:endParaRPr sz="2400">
              <a:latin typeface="Consolas"/>
              <a:cs typeface="Consolas"/>
            </a:endParaRPr>
          </a:p>
          <a:p>
            <a:pPr marL="347980">
              <a:lnSpc>
                <a:spcPct val="100000"/>
              </a:lnSpc>
              <a:spcBef>
                <a:spcPts val="290"/>
              </a:spcBef>
            </a:pPr>
            <a:r>
              <a:rPr sz="2400" b="1" dirty="0">
                <a:solidFill>
                  <a:srgbClr val="006FC0"/>
                </a:solidFill>
                <a:latin typeface="Consolas"/>
                <a:cs typeface="Consolas"/>
              </a:rPr>
              <a:t>&lt;/body&gt;</a:t>
            </a:r>
            <a:endParaRPr sz="2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285"/>
              </a:spcBef>
            </a:pPr>
            <a:r>
              <a:rPr sz="2400" b="1" dirty="0">
                <a:solidFill>
                  <a:srgbClr val="006FC0"/>
                </a:solidFill>
                <a:latin typeface="Consolas"/>
                <a:cs typeface="Consolas"/>
              </a:rPr>
              <a:t>&lt;/html&gt;</a:t>
            </a:r>
            <a:endParaRPr sz="2400">
              <a:latin typeface="Consolas"/>
              <a:cs typeface="Consolas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868908" y="1435608"/>
            <a:ext cx="7367270" cy="2345055"/>
            <a:chOff x="868908" y="1435608"/>
            <a:chExt cx="7367270" cy="2345055"/>
          </a:xfrm>
        </p:grpSpPr>
        <p:sp>
          <p:nvSpPr>
            <p:cNvPr id="17" name="object 17"/>
            <p:cNvSpPr/>
            <p:nvPr/>
          </p:nvSpPr>
          <p:spPr>
            <a:xfrm>
              <a:off x="875258" y="2514536"/>
              <a:ext cx="7354570" cy="1259840"/>
            </a:xfrm>
            <a:custGeom>
              <a:avLst/>
              <a:gdLst/>
              <a:ahLst/>
              <a:cxnLst/>
              <a:rect l="l" t="t" r="r" b="b"/>
              <a:pathLst>
                <a:path w="7354570" h="1259839">
                  <a:moveTo>
                    <a:pt x="7354316" y="0"/>
                  </a:moveTo>
                  <a:lnTo>
                    <a:pt x="0" y="0"/>
                  </a:lnTo>
                  <a:lnTo>
                    <a:pt x="0" y="1259395"/>
                  </a:lnTo>
                  <a:lnTo>
                    <a:pt x="7354316" y="1259395"/>
                  </a:lnTo>
                  <a:lnTo>
                    <a:pt x="7354316" y="0"/>
                  </a:lnTo>
                  <a:close/>
                </a:path>
              </a:pathLst>
            </a:custGeom>
            <a:solidFill>
              <a:srgbClr val="E9D9BD">
                <a:alpha val="14901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875258" y="2514536"/>
              <a:ext cx="7354570" cy="1259840"/>
            </a:xfrm>
            <a:custGeom>
              <a:avLst/>
              <a:gdLst/>
              <a:ahLst/>
              <a:cxnLst/>
              <a:rect l="l" t="t" r="r" b="b"/>
              <a:pathLst>
                <a:path w="7354570" h="1259839">
                  <a:moveTo>
                    <a:pt x="0" y="1259395"/>
                  </a:moveTo>
                  <a:lnTo>
                    <a:pt x="7354316" y="1259395"/>
                  </a:lnTo>
                  <a:lnTo>
                    <a:pt x="7354316" y="0"/>
                  </a:lnTo>
                  <a:lnTo>
                    <a:pt x="0" y="0"/>
                  </a:lnTo>
                  <a:lnTo>
                    <a:pt x="0" y="1259395"/>
                  </a:lnTo>
                  <a:close/>
                </a:path>
              </a:pathLst>
            </a:custGeom>
            <a:ln w="12700">
              <a:solidFill>
                <a:srgbClr val="DEC5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707764" y="1524000"/>
              <a:ext cx="2388235" cy="1047115"/>
            </a:xfrm>
            <a:custGeom>
              <a:avLst/>
              <a:gdLst/>
              <a:ahLst/>
              <a:cxnLst/>
              <a:rect l="l" t="t" r="r" b="b"/>
              <a:pathLst>
                <a:path w="2388235" h="1047114">
                  <a:moveTo>
                    <a:pt x="1010285" y="527812"/>
                  </a:moveTo>
                  <a:lnTo>
                    <a:pt x="419735" y="527812"/>
                  </a:lnTo>
                  <a:lnTo>
                    <a:pt x="0" y="1046734"/>
                  </a:lnTo>
                  <a:lnTo>
                    <a:pt x="1010285" y="527812"/>
                  </a:lnTo>
                  <a:close/>
                </a:path>
                <a:path w="2388235" h="1047114">
                  <a:moveTo>
                    <a:pt x="2300224" y="0"/>
                  </a:moveTo>
                  <a:lnTo>
                    <a:pt x="114046" y="0"/>
                  </a:lnTo>
                  <a:lnTo>
                    <a:pt x="79773" y="6911"/>
                  </a:lnTo>
                  <a:lnTo>
                    <a:pt x="51800" y="25765"/>
                  </a:lnTo>
                  <a:lnTo>
                    <a:pt x="32946" y="53738"/>
                  </a:lnTo>
                  <a:lnTo>
                    <a:pt x="26035" y="88011"/>
                  </a:lnTo>
                  <a:lnTo>
                    <a:pt x="26035" y="439800"/>
                  </a:lnTo>
                  <a:lnTo>
                    <a:pt x="32946" y="474073"/>
                  </a:lnTo>
                  <a:lnTo>
                    <a:pt x="51800" y="502046"/>
                  </a:lnTo>
                  <a:lnTo>
                    <a:pt x="79773" y="520900"/>
                  </a:lnTo>
                  <a:lnTo>
                    <a:pt x="114046" y="527812"/>
                  </a:lnTo>
                  <a:lnTo>
                    <a:pt x="2300224" y="527812"/>
                  </a:lnTo>
                  <a:lnTo>
                    <a:pt x="2334496" y="520900"/>
                  </a:lnTo>
                  <a:lnTo>
                    <a:pt x="2362469" y="502046"/>
                  </a:lnTo>
                  <a:lnTo>
                    <a:pt x="2381323" y="474073"/>
                  </a:lnTo>
                  <a:lnTo>
                    <a:pt x="2388235" y="439800"/>
                  </a:lnTo>
                  <a:lnTo>
                    <a:pt x="2388235" y="88011"/>
                  </a:lnTo>
                  <a:lnTo>
                    <a:pt x="2381323" y="53738"/>
                  </a:lnTo>
                  <a:lnTo>
                    <a:pt x="2362469" y="25765"/>
                  </a:lnTo>
                  <a:lnTo>
                    <a:pt x="2334496" y="6911"/>
                  </a:lnTo>
                  <a:lnTo>
                    <a:pt x="2300224" y="0"/>
                  </a:lnTo>
                  <a:close/>
                </a:path>
              </a:pathLst>
            </a:custGeom>
            <a:solidFill>
              <a:srgbClr val="9F84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3707764" y="1524000"/>
              <a:ext cx="2388235" cy="1047115"/>
            </a:xfrm>
            <a:custGeom>
              <a:avLst/>
              <a:gdLst/>
              <a:ahLst/>
              <a:cxnLst/>
              <a:rect l="l" t="t" r="r" b="b"/>
              <a:pathLst>
                <a:path w="2388235" h="1047114">
                  <a:moveTo>
                    <a:pt x="26035" y="88011"/>
                  </a:moveTo>
                  <a:lnTo>
                    <a:pt x="32946" y="53738"/>
                  </a:lnTo>
                  <a:lnTo>
                    <a:pt x="51800" y="25765"/>
                  </a:lnTo>
                  <a:lnTo>
                    <a:pt x="79773" y="6911"/>
                  </a:lnTo>
                  <a:lnTo>
                    <a:pt x="114046" y="0"/>
                  </a:lnTo>
                  <a:lnTo>
                    <a:pt x="419735" y="0"/>
                  </a:lnTo>
                  <a:lnTo>
                    <a:pt x="1010285" y="0"/>
                  </a:lnTo>
                  <a:lnTo>
                    <a:pt x="2300224" y="0"/>
                  </a:lnTo>
                  <a:lnTo>
                    <a:pt x="2334496" y="6911"/>
                  </a:lnTo>
                  <a:lnTo>
                    <a:pt x="2362469" y="25765"/>
                  </a:lnTo>
                  <a:lnTo>
                    <a:pt x="2381323" y="53738"/>
                  </a:lnTo>
                  <a:lnTo>
                    <a:pt x="2388235" y="88011"/>
                  </a:lnTo>
                  <a:lnTo>
                    <a:pt x="2388235" y="307848"/>
                  </a:lnTo>
                  <a:lnTo>
                    <a:pt x="2388235" y="439800"/>
                  </a:lnTo>
                  <a:lnTo>
                    <a:pt x="2381323" y="474073"/>
                  </a:lnTo>
                  <a:lnTo>
                    <a:pt x="2362469" y="502046"/>
                  </a:lnTo>
                  <a:lnTo>
                    <a:pt x="2334496" y="520900"/>
                  </a:lnTo>
                  <a:lnTo>
                    <a:pt x="2300224" y="527812"/>
                  </a:lnTo>
                  <a:lnTo>
                    <a:pt x="1010285" y="527812"/>
                  </a:lnTo>
                  <a:lnTo>
                    <a:pt x="0" y="1046734"/>
                  </a:lnTo>
                  <a:lnTo>
                    <a:pt x="419735" y="527812"/>
                  </a:lnTo>
                  <a:lnTo>
                    <a:pt x="114046" y="527812"/>
                  </a:lnTo>
                  <a:lnTo>
                    <a:pt x="79773" y="520900"/>
                  </a:lnTo>
                  <a:lnTo>
                    <a:pt x="51800" y="502046"/>
                  </a:lnTo>
                  <a:lnTo>
                    <a:pt x="32946" y="474073"/>
                  </a:lnTo>
                  <a:lnTo>
                    <a:pt x="26035" y="439800"/>
                  </a:lnTo>
                  <a:lnTo>
                    <a:pt x="26035" y="307848"/>
                  </a:lnTo>
                  <a:lnTo>
                    <a:pt x="26035" y="88011"/>
                  </a:lnTo>
                  <a:close/>
                </a:path>
              </a:pathLst>
            </a:custGeom>
            <a:ln w="6350">
              <a:solidFill>
                <a:srgbClr val="DCD7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3701795" y="1435608"/>
              <a:ext cx="2452116" cy="789432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>
            <a:spLocks noGrp="1"/>
          </p:cNvSpPr>
          <p:nvPr>
            <p:ph type="title"/>
          </p:nvPr>
        </p:nvSpPr>
        <p:spPr>
          <a:xfrm>
            <a:off x="535940" y="467690"/>
            <a:ext cx="5992495" cy="726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85" dirty="0"/>
              <a:t>First </a:t>
            </a:r>
            <a:r>
              <a:rPr spc="-75" dirty="0"/>
              <a:t>HTML </a:t>
            </a:r>
            <a:r>
              <a:rPr spc="-100" dirty="0"/>
              <a:t>Page:</a:t>
            </a:r>
            <a:r>
              <a:rPr spc="-530" dirty="0"/>
              <a:t> </a:t>
            </a:r>
            <a:r>
              <a:rPr spc="-85" dirty="0"/>
              <a:t>Header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8696731" y="2789047"/>
            <a:ext cx="178435" cy="18097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dirty="0">
                <a:solidFill>
                  <a:srgbClr val="DFDCB7"/>
                </a:solidFill>
                <a:latin typeface="Calibri"/>
                <a:cs typeface="Calibri"/>
              </a:rPr>
              <a:t>35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910965" y="1514602"/>
            <a:ext cx="2009139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5" dirty="0">
                <a:solidFill>
                  <a:srgbClr val="F7FFE7"/>
                </a:solidFill>
                <a:latin typeface="Calibri"/>
                <a:cs typeface="Calibri"/>
              </a:rPr>
              <a:t>HTML</a:t>
            </a:r>
            <a:r>
              <a:rPr sz="2800" b="1" spc="-55" dirty="0">
                <a:solidFill>
                  <a:srgbClr val="F7FFE7"/>
                </a:solidFill>
                <a:latin typeface="Calibri"/>
                <a:cs typeface="Calibri"/>
              </a:rPr>
              <a:t> </a:t>
            </a:r>
            <a:r>
              <a:rPr sz="2800" b="1" spc="-5" dirty="0">
                <a:solidFill>
                  <a:srgbClr val="F7FFE7"/>
                </a:solidFill>
                <a:latin typeface="Calibri"/>
                <a:cs typeface="Calibri"/>
              </a:rPr>
              <a:t>header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81940" y="1609344"/>
            <a:ext cx="8100059" cy="4349750"/>
            <a:chOff x="281940" y="1609344"/>
            <a:chExt cx="8100059" cy="4349750"/>
          </a:xfrm>
        </p:grpSpPr>
        <p:sp>
          <p:nvSpPr>
            <p:cNvPr id="3" name="object 3"/>
            <p:cNvSpPr/>
            <p:nvPr/>
          </p:nvSpPr>
          <p:spPr>
            <a:xfrm>
              <a:off x="381000" y="1648460"/>
              <a:ext cx="7994650" cy="3749040"/>
            </a:xfrm>
            <a:custGeom>
              <a:avLst/>
              <a:gdLst/>
              <a:ahLst/>
              <a:cxnLst/>
              <a:rect l="l" t="t" r="r" b="b"/>
              <a:pathLst>
                <a:path w="7994650" h="3749040">
                  <a:moveTo>
                    <a:pt x="7994650" y="0"/>
                  </a:moveTo>
                  <a:lnTo>
                    <a:pt x="0" y="0"/>
                  </a:lnTo>
                  <a:lnTo>
                    <a:pt x="0" y="3748659"/>
                  </a:lnTo>
                  <a:lnTo>
                    <a:pt x="7994650" y="3748659"/>
                  </a:lnTo>
                  <a:lnTo>
                    <a:pt x="7994650" y="0"/>
                  </a:lnTo>
                  <a:close/>
                </a:path>
              </a:pathLst>
            </a:custGeom>
            <a:solidFill>
              <a:srgbClr val="E9D9BD">
                <a:alpha val="14901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81000" y="1648460"/>
              <a:ext cx="7994650" cy="3749040"/>
            </a:xfrm>
            <a:custGeom>
              <a:avLst/>
              <a:gdLst/>
              <a:ahLst/>
              <a:cxnLst/>
              <a:rect l="l" t="t" r="r" b="b"/>
              <a:pathLst>
                <a:path w="7994650" h="3749040">
                  <a:moveTo>
                    <a:pt x="0" y="3748659"/>
                  </a:moveTo>
                  <a:lnTo>
                    <a:pt x="7994650" y="3748659"/>
                  </a:lnTo>
                  <a:lnTo>
                    <a:pt x="7994650" y="0"/>
                  </a:lnTo>
                  <a:lnTo>
                    <a:pt x="0" y="0"/>
                  </a:lnTo>
                  <a:lnTo>
                    <a:pt x="0" y="3748659"/>
                  </a:lnTo>
                  <a:close/>
                </a:path>
              </a:pathLst>
            </a:custGeom>
            <a:ln w="12700">
              <a:solidFill>
                <a:srgbClr val="DEC5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81940" y="1609344"/>
              <a:ext cx="2929128" cy="67970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81940" y="2011680"/>
              <a:ext cx="1414272" cy="67970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17220" y="2414016"/>
              <a:ext cx="1415796" cy="679703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954023" y="2816352"/>
              <a:ext cx="5960364" cy="679703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17220" y="3218688"/>
              <a:ext cx="1584960" cy="67970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17220" y="3621023"/>
              <a:ext cx="1415796" cy="67970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121664" y="4023360"/>
              <a:ext cx="4951476" cy="679704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17220" y="4425695"/>
              <a:ext cx="1584960" cy="679704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81940" y="4828032"/>
              <a:ext cx="1583436" cy="679704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701154" y="3657650"/>
              <a:ext cx="7354570" cy="1265555"/>
            </a:xfrm>
            <a:custGeom>
              <a:avLst/>
              <a:gdLst/>
              <a:ahLst/>
              <a:cxnLst/>
              <a:rect l="l" t="t" r="r" b="b"/>
              <a:pathLst>
                <a:path w="7354570" h="1265554">
                  <a:moveTo>
                    <a:pt x="7354315" y="0"/>
                  </a:moveTo>
                  <a:lnTo>
                    <a:pt x="0" y="0"/>
                  </a:lnTo>
                  <a:lnTo>
                    <a:pt x="0" y="1265250"/>
                  </a:lnTo>
                  <a:lnTo>
                    <a:pt x="7354315" y="1265250"/>
                  </a:lnTo>
                  <a:lnTo>
                    <a:pt x="7354315" y="0"/>
                  </a:lnTo>
                  <a:close/>
                </a:path>
              </a:pathLst>
            </a:custGeom>
            <a:solidFill>
              <a:srgbClr val="E9D9BD">
                <a:alpha val="14901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701154" y="3657650"/>
              <a:ext cx="7354570" cy="1265555"/>
            </a:xfrm>
            <a:custGeom>
              <a:avLst/>
              <a:gdLst/>
              <a:ahLst/>
              <a:cxnLst/>
              <a:rect l="l" t="t" r="r" b="b"/>
              <a:pathLst>
                <a:path w="7354570" h="1265554">
                  <a:moveTo>
                    <a:pt x="0" y="1265250"/>
                  </a:moveTo>
                  <a:lnTo>
                    <a:pt x="7354315" y="1265250"/>
                  </a:lnTo>
                  <a:lnTo>
                    <a:pt x="7354315" y="0"/>
                  </a:lnTo>
                  <a:lnTo>
                    <a:pt x="0" y="0"/>
                  </a:lnTo>
                  <a:lnTo>
                    <a:pt x="0" y="1265250"/>
                  </a:lnTo>
                  <a:close/>
                </a:path>
              </a:pathLst>
            </a:custGeom>
            <a:ln w="12700">
              <a:solidFill>
                <a:srgbClr val="DEC5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114799" y="4747005"/>
              <a:ext cx="2209800" cy="1038860"/>
            </a:xfrm>
            <a:custGeom>
              <a:avLst/>
              <a:gdLst/>
              <a:ahLst/>
              <a:cxnLst/>
              <a:rect l="l" t="t" r="r" b="b"/>
              <a:pathLst>
                <a:path w="2209800" h="1038860">
                  <a:moveTo>
                    <a:pt x="2121789" y="510794"/>
                  </a:moveTo>
                  <a:lnTo>
                    <a:pt x="88011" y="510794"/>
                  </a:lnTo>
                  <a:lnTo>
                    <a:pt x="53738" y="517705"/>
                  </a:lnTo>
                  <a:lnTo>
                    <a:pt x="25765" y="536559"/>
                  </a:lnTo>
                  <a:lnTo>
                    <a:pt x="6911" y="564532"/>
                  </a:lnTo>
                  <a:lnTo>
                    <a:pt x="0" y="598805"/>
                  </a:lnTo>
                  <a:lnTo>
                    <a:pt x="0" y="950633"/>
                  </a:lnTo>
                  <a:lnTo>
                    <a:pt x="6911" y="984870"/>
                  </a:lnTo>
                  <a:lnTo>
                    <a:pt x="25765" y="1012829"/>
                  </a:lnTo>
                  <a:lnTo>
                    <a:pt x="53738" y="1031680"/>
                  </a:lnTo>
                  <a:lnTo>
                    <a:pt x="88011" y="1038593"/>
                  </a:lnTo>
                  <a:lnTo>
                    <a:pt x="2121789" y="1038593"/>
                  </a:lnTo>
                  <a:lnTo>
                    <a:pt x="2156061" y="1031680"/>
                  </a:lnTo>
                  <a:lnTo>
                    <a:pt x="2184034" y="1012829"/>
                  </a:lnTo>
                  <a:lnTo>
                    <a:pt x="2202888" y="984870"/>
                  </a:lnTo>
                  <a:lnTo>
                    <a:pt x="2209800" y="950633"/>
                  </a:lnTo>
                  <a:lnTo>
                    <a:pt x="2209800" y="598805"/>
                  </a:lnTo>
                  <a:lnTo>
                    <a:pt x="2202888" y="564532"/>
                  </a:lnTo>
                  <a:lnTo>
                    <a:pt x="2184034" y="536559"/>
                  </a:lnTo>
                  <a:lnTo>
                    <a:pt x="2156061" y="517705"/>
                  </a:lnTo>
                  <a:lnTo>
                    <a:pt x="2121789" y="510794"/>
                  </a:lnTo>
                  <a:close/>
                </a:path>
                <a:path w="2209800" h="1038860">
                  <a:moveTo>
                    <a:pt x="183514" y="0"/>
                  </a:moveTo>
                  <a:lnTo>
                    <a:pt x="368300" y="510794"/>
                  </a:lnTo>
                  <a:lnTo>
                    <a:pt x="920750" y="510794"/>
                  </a:lnTo>
                  <a:lnTo>
                    <a:pt x="183514" y="0"/>
                  </a:lnTo>
                  <a:close/>
                </a:path>
              </a:pathLst>
            </a:custGeom>
            <a:solidFill>
              <a:srgbClr val="9F84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114799" y="4747005"/>
              <a:ext cx="2209800" cy="1038860"/>
            </a:xfrm>
            <a:custGeom>
              <a:avLst/>
              <a:gdLst/>
              <a:ahLst/>
              <a:cxnLst/>
              <a:rect l="l" t="t" r="r" b="b"/>
              <a:pathLst>
                <a:path w="2209800" h="1038860">
                  <a:moveTo>
                    <a:pt x="0" y="598805"/>
                  </a:moveTo>
                  <a:lnTo>
                    <a:pt x="6911" y="564532"/>
                  </a:lnTo>
                  <a:lnTo>
                    <a:pt x="25765" y="536559"/>
                  </a:lnTo>
                  <a:lnTo>
                    <a:pt x="53738" y="517705"/>
                  </a:lnTo>
                  <a:lnTo>
                    <a:pt x="88011" y="510794"/>
                  </a:lnTo>
                  <a:lnTo>
                    <a:pt x="368300" y="510794"/>
                  </a:lnTo>
                  <a:lnTo>
                    <a:pt x="183514" y="0"/>
                  </a:lnTo>
                  <a:lnTo>
                    <a:pt x="920750" y="510794"/>
                  </a:lnTo>
                  <a:lnTo>
                    <a:pt x="2121789" y="510794"/>
                  </a:lnTo>
                  <a:lnTo>
                    <a:pt x="2156061" y="517705"/>
                  </a:lnTo>
                  <a:lnTo>
                    <a:pt x="2184034" y="536559"/>
                  </a:lnTo>
                  <a:lnTo>
                    <a:pt x="2202888" y="564532"/>
                  </a:lnTo>
                  <a:lnTo>
                    <a:pt x="2209800" y="598805"/>
                  </a:lnTo>
                  <a:lnTo>
                    <a:pt x="2209800" y="730758"/>
                  </a:lnTo>
                  <a:lnTo>
                    <a:pt x="2209800" y="950633"/>
                  </a:lnTo>
                  <a:lnTo>
                    <a:pt x="2202888" y="984870"/>
                  </a:lnTo>
                  <a:lnTo>
                    <a:pt x="2184034" y="1012829"/>
                  </a:lnTo>
                  <a:lnTo>
                    <a:pt x="2156061" y="1031680"/>
                  </a:lnTo>
                  <a:lnTo>
                    <a:pt x="2121789" y="1038593"/>
                  </a:lnTo>
                  <a:lnTo>
                    <a:pt x="920750" y="1038593"/>
                  </a:lnTo>
                  <a:lnTo>
                    <a:pt x="368300" y="1038593"/>
                  </a:lnTo>
                  <a:lnTo>
                    <a:pt x="88011" y="1038593"/>
                  </a:lnTo>
                  <a:lnTo>
                    <a:pt x="53738" y="1031680"/>
                  </a:lnTo>
                  <a:lnTo>
                    <a:pt x="25765" y="1012829"/>
                  </a:lnTo>
                  <a:lnTo>
                    <a:pt x="6911" y="984870"/>
                  </a:lnTo>
                  <a:lnTo>
                    <a:pt x="0" y="950633"/>
                  </a:lnTo>
                  <a:lnTo>
                    <a:pt x="0" y="730758"/>
                  </a:lnTo>
                  <a:lnTo>
                    <a:pt x="0" y="598805"/>
                  </a:lnTo>
                  <a:close/>
                </a:path>
              </a:pathLst>
            </a:custGeom>
            <a:ln w="6350">
              <a:solidFill>
                <a:srgbClr val="DCD7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4157472" y="5169408"/>
              <a:ext cx="2151888" cy="789431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xfrm>
            <a:off x="535940" y="467690"/>
            <a:ext cx="5467985" cy="726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85" dirty="0"/>
              <a:t>First </a:t>
            </a:r>
            <a:r>
              <a:rPr spc="-75" dirty="0"/>
              <a:t>HTML </a:t>
            </a:r>
            <a:r>
              <a:rPr spc="-100" dirty="0"/>
              <a:t>Page:</a:t>
            </a:r>
            <a:r>
              <a:rPr spc="-530" dirty="0"/>
              <a:t> </a:t>
            </a:r>
            <a:r>
              <a:rPr spc="-105" dirty="0"/>
              <a:t>Body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8696731" y="2789047"/>
            <a:ext cx="178435" cy="18097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dirty="0">
                <a:solidFill>
                  <a:srgbClr val="DFDCB7"/>
                </a:solidFill>
                <a:latin typeface="Calibri"/>
                <a:cs typeface="Calibri"/>
              </a:rPr>
              <a:t>36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59740" y="1642083"/>
            <a:ext cx="6248400" cy="4058920"/>
          </a:xfrm>
          <a:prstGeom prst="rect">
            <a:avLst/>
          </a:prstGeom>
        </p:spPr>
        <p:txBody>
          <a:bodyPr vert="horz" wrap="square" lIns="0" tIns="495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90"/>
              </a:spcBef>
            </a:pPr>
            <a:r>
              <a:rPr sz="2400" b="1" dirty="0">
                <a:solidFill>
                  <a:srgbClr val="006FC0"/>
                </a:solidFill>
                <a:latin typeface="Consolas"/>
                <a:cs typeface="Consolas"/>
              </a:rPr>
              <a:t>&lt;!DOCTYPE HTML&gt;</a:t>
            </a:r>
            <a:endParaRPr sz="240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285"/>
              </a:spcBef>
            </a:pPr>
            <a:r>
              <a:rPr sz="2400" b="1" dirty="0">
                <a:solidFill>
                  <a:srgbClr val="006FC0"/>
                </a:solidFill>
                <a:latin typeface="Consolas"/>
                <a:cs typeface="Consolas"/>
              </a:rPr>
              <a:t>&lt;html&gt;</a:t>
            </a:r>
            <a:endParaRPr sz="2400" dirty="0">
              <a:latin typeface="Consolas"/>
              <a:cs typeface="Consolas"/>
            </a:endParaRPr>
          </a:p>
          <a:p>
            <a:pPr marL="347980">
              <a:lnSpc>
                <a:spcPct val="100000"/>
              </a:lnSpc>
              <a:spcBef>
                <a:spcPts val="290"/>
              </a:spcBef>
            </a:pPr>
            <a:r>
              <a:rPr sz="2400" b="1" dirty="0">
                <a:solidFill>
                  <a:srgbClr val="006FC0"/>
                </a:solidFill>
                <a:latin typeface="Consolas"/>
                <a:cs typeface="Consolas"/>
              </a:rPr>
              <a:t>&lt;head&gt;</a:t>
            </a:r>
            <a:endParaRPr sz="2400" dirty="0">
              <a:latin typeface="Consolas"/>
              <a:cs typeface="Consolas"/>
            </a:endParaRPr>
          </a:p>
          <a:p>
            <a:pPr marL="684530">
              <a:lnSpc>
                <a:spcPct val="100000"/>
              </a:lnSpc>
              <a:spcBef>
                <a:spcPts val="290"/>
              </a:spcBef>
            </a:pPr>
            <a:r>
              <a:rPr sz="2400" b="1" dirty="0">
                <a:solidFill>
                  <a:srgbClr val="006FC0"/>
                </a:solidFill>
                <a:latin typeface="Consolas"/>
                <a:cs typeface="Consolas"/>
              </a:rPr>
              <a:t>&lt;title&gt;My </a:t>
            </a:r>
            <a:r>
              <a:rPr sz="2400" b="1" spc="5" dirty="0">
                <a:solidFill>
                  <a:srgbClr val="006FC0"/>
                </a:solidFill>
                <a:latin typeface="Consolas"/>
                <a:cs typeface="Consolas"/>
              </a:rPr>
              <a:t>First </a:t>
            </a:r>
            <a:r>
              <a:rPr sz="2400" b="1" dirty="0">
                <a:solidFill>
                  <a:srgbClr val="006FC0"/>
                </a:solidFill>
                <a:latin typeface="Consolas"/>
                <a:cs typeface="Consolas"/>
              </a:rPr>
              <a:t>HTML</a:t>
            </a:r>
            <a:r>
              <a:rPr sz="2400" b="1" spc="-40" dirty="0">
                <a:solidFill>
                  <a:srgbClr val="006FC0"/>
                </a:solidFill>
                <a:latin typeface="Consolas"/>
                <a:cs typeface="Consolas"/>
              </a:rPr>
              <a:t> </a:t>
            </a:r>
            <a:r>
              <a:rPr sz="2400" b="1" spc="5" dirty="0">
                <a:solidFill>
                  <a:srgbClr val="006FC0"/>
                </a:solidFill>
                <a:latin typeface="Consolas"/>
                <a:cs typeface="Consolas"/>
              </a:rPr>
              <a:t>Page&lt;/title&gt;</a:t>
            </a:r>
            <a:endParaRPr sz="2400" dirty="0">
              <a:latin typeface="Consolas"/>
              <a:cs typeface="Consolas"/>
            </a:endParaRPr>
          </a:p>
          <a:p>
            <a:pPr marL="347980">
              <a:lnSpc>
                <a:spcPct val="100000"/>
              </a:lnSpc>
              <a:spcBef>
                <a:spcPts val="290"/>
              </a:spcBef>
            </a:pPr>
            <a:r>
              <a:rPr sz="2400" b="1" dirty="0">
                <a:solidFill>
                  <a:srgbClr val="006FC0"/>
                </a:solidFill>
                <a:latin typeface="Consolas"/>
                <a:cs typeface="Consolas"/>
              </a:rPr>
              <a:t>&lt;/head&gt;</a:t>
            </a:r>
            <a:endParaRPr sz="2400" dirty="0">
              <a:latin typeface="Consolas"/>
              <a:cs typeface="Consolas"/>
            </a:endParaRPr>
          </a:p>
          <a:p>
            <a:pPr marL="347980">
              <a:lnSpc>
                <a:spcPct val="100000"/>
              </a:lnSpc>
              <a:spcBef>
                <a:spcPts val="285"/>
              </a:spcBef>
            </a:pPr>
            <a:r>
              <a:rPr sz="2400" b="1" dirty="0">
                <a:solidFill>
                  <a:srgbClr val="006FC0"/>
                </a:solidFill>
                <a:latin typeface="Consolas"/>
                <a:cs typeface="Consolas"/>
              </a:rPr>
              <a:t>&lt;body&gt;</a:t>
            </a:r>
            <a:endParaRPr sz="2400" dirty="0">
              <a:latin typeface="Consolas"/>
              <a:cs typeface="Consolas"/>
            </a:endParaRPr>
          </a:p>
          <a:p>
            <a:pPr marL="852169">
              <a:lnSpc>
                <a:spcPct val="100000"/>
              </a:lnSpc>
              <a:spcBef>
                <a:spcPts val="290"/>
              </a:spcBef>
            </a:pPr>
            <a:r>
              <a:rPr sz="2400" b="1" dirty="0">
                <a:solidFill>
                  <a:srgbClr val="006FC0"/>
                </a:solidFill>
                <a:latin typeface="Consolas"/>
                <a:cs typeface="Consolas"/>
              </a:rPr>
              <a:t>&lt;p&gt;This is </a:t>
            </a:r>
            <a:r>
              <a:rPr sz="2400" b="1" spc="5" dirty="0">
                <a:solidFill>
                  <a:srgbClr val="006FC0"/>
                </a:solidFill>
                <a:latin typeface="Consolas"/>
                <a:cs typeface="Consolas"/>
              </a:rPr>
              <a:t>some</a:t>
            </a:r>
            <a:r>
              <a:rPr sz="2400" b="1" spc="15" dirty="0">
                <a:solidFill>
                  <a:srgbClr val="006FC0"/>
                </a:solidFill>
                <a:latin typeface="Consolas"/>
                <a:cs typeface="Consolas"/>
              </a:rPr>
              <a:t> </a:t>
            </a:r>
            <a:r>
              <a:rPr sz="2400" b="1" dirty="0">
                <a:solidFill>
                  <a:srgbClr val="006FC0"/>
                </a:solidFill>
                <a:latin typeface="Consolas"/>
                <a:cs typeface="Consolas"/>
              </a:rPr>
              <a:t>text...&lt;/p&gt;</a:t>
            </a:r>
            <a:endParaRPr sz="2400" dirty="0">
              <a:latin typeface="Consolas"/>
              <a:cs typeface="Consolas"/>
            </a:endParaRPr>
          </a:p>
          <a:p>
            <a:pPr marL="347980">
              <a:lnSpc>
                <a:spcPct val="100000"/>
              </a:lnSpc>
              <a:spcBef>
                <a:spcPts val="290"/>
              </a:spcBef>
            </a:pPr>
            <a:r>
              <a:rPr sz="2400" b="1" dirty="0">
                <a:solidFill>
                  <a:srgbClr val="006FC0"/>
                </a:solidFill>
                <a:latin typeface="Consolas"/>
                <a:cs typeface="Consolas"/>
              </a:rPr>
              <a:t>&lt;/body&gt;</a:t>
            </a:r>
            <a:endParaRPr sz="2400" dirty="0">
              <a:latin typeface="Consolas"/>
              <a:cs typeface="Consolas"/>
            </a:endParaRPr>
          </a:p>
          <a:p>
            <a:pPr marL="12700">
              <a:lnSpc>
                <a:spcPts val="2820"/>
              </a:lnSpc>
              <a:spcBef>
                <a:spcPts val="290"/>
              </a:spcBef>
            </a:pPr>
            <a:r>
              <a:rPr sz="2400" b="1" dirty="0">
                <a:solidFill>
                  <a:srgbClr val="006FC0"/>
                </a:solidFill>
                <a:latin typeface="Consolas"/>
                <a:cs typeface="Consolas"/>
              </a:rPr>
              <a:t>&lt;/html&gt;</a:t>
            </a:r>
            <a:endParaRPr sz="2400" dirty="0">
              <a:latin typeface="Consolas"/>
              <a:cs typeface="Consolas"/>
            </a:endParaRPr>
          </a:p>
          <a:p>
            <a:pPr marL="3919220">
              <a:lnSpc>
                <a:spcPts val="3300"/>
              </a:lnSpc>
            </a:pPr>
            <a:r>
              <a:rPr sz="2800" b="1" spc="-5" dirty="0">
                <a:solidFill>
                  <a:srgbClr val="F7FFE7"/>
                </a:solidFill>
                <a:latin typeface="Calibri"/>
                <a:cs typeface="Calibri"/>
              </a:rPr>
              <a:t>HTML</a:t>
            </a:r>
            <a:r>
              <a:rPr sz="2800" b="1" spc="5" dirty="0">
                <a:solidFill>
                  <a:srgbClr val="F7FFE7"/>
                </a:solidFill>
                <a:latin typeface="Calibri"/>
                <a:cs typeface="Calibri"/>
              </a:rPr>
              <a:t> </a:t>
            </a:r>
            <a:r>
              <a:rPr sz="2800" b="1" spc="-5" dirty="0">
                <a:solidFill>
                  <a:srgbClr val="F7FFE7"/>
                </a:solidFill>
                <a:latin typeface="Calibri"/>
                <a:cs typeface="Calibri"/>
              </a:rPr>
              <a:t>body</a:t>
            </a:r>
            <a:endParaRPr sz="28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235965"/>
            <a:ext cx="7091045" cy="16878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70" dirty="0"/>
              <a:t>HTML</a:t>
            </a:r>
            <a:r>
              <a:rPr sz="4400" spc="-220" dirty="0"/>
              <a:t> </a:t>
            </a:r>
            <a:r>
              <a:rPr sz="4400" spc="-90" dirty="0"/>
              <a:t>Headings-</a:t>
            </a:r>
            <a:endParaRPr sz="4400" dirty="0"/>
          </a:p>
          <a:p>
            <a:pPr marL="12700" marR="5080">
              <a:lnSpc>
                <a:spcPct val="150100"/>
              </a:lnSpc>
              <a:spcBef>
                <a:spcPts val="600"/>
              </a:spcBef>
            </a:pPr>
            <a:r>
              <a:rPr sz="2000" spc="-75" dirty="0">
                <a:latin typeface="+mn-lt"/>
              </a:rPr>
              <a:t>HTML</a:t>
            </a:r>
            <a:r>
              <a:rPr sz="2000" spc="-225" dirty="0">
                <a:latin typeface="+mn-lt"/>
              </a:rPr>
              <a:t> </a:t>
            </a:r>
            <a:r>
              <a:rPr sz="2000" spc="-90" dirty="0">
                <a:latin typeface="+mn-lt"/>
              </a:rPr>
              <a:t>headings</a:t>
            </a:r>
            <a:r>
              <a:rPr sz="2000" spc="-245" dirty="0">
                <a:latin typeface="+mn-lt"/>
              </a:rPr>
              <a:t> </a:t>
            </a:r>
            <a:r>
              <a:rPr sz="2000" spc="-75" dirty="0">
                <a:latin typeface="+mn-lt"/>
              </a:rPr>
              <a:t>are</a:t>
            </a:r>
            <a:r>
              <a:rPr sz="2000" spc="-225" dirty="0">
                <a:latin typeface="+mn-lt"/>
              </a:rPr>
              <a:t> </a:t>
            </a:r>
            <a:r>
              <a:rPr sz="2000" spc="-85" dirty="0">
                <a:latin typeface="+mn-lt"/>
              </a:rPr>
              <a:t>defined</a:t>
            </a:r>
            <a:r>
              <a:rPr sz="2000" spc="-229" dirty="0">
                <a:latin typeface="+mn-lt"/>
              </a:rPr>
              <a:t> </a:t>
            </a:r>
            <a:r>
              <a:rPr sz="2000" spc="-75" dirty="0">
                <a:latin typeface="+mn-lt"/>
              </a:rPr>
              <a:t>with</a:t>
            </a:r>
            <a:r>
              <a:rPr sz="2000" spc="-229" dirty="0">
                <a:latin typeface="+mn-lt"/>
              </a:rPr>
              <a:t> </a:t>
            </a:r>
            <a:r>
              <a:rPr sz="2000" spc="-65" dirty="0">
                <a:latin typeface="+mn-lt"/>
              </a:rPr>
              <a:t>the</a:t>
            </a:r>
            <a:r>
              <a:rPr sz="2000" spc="-215" dirty="0">
                <a:latin typeface="+mn-lt"/>
              </a:rPr>
              <a:t> </a:t>
            </a:r>
            <a:r>
              <a:rPr sz="2000" b="1" spc="-70" dirty="0">
                <a:latin typeface="+mn-lt"/>
                <a:cs typeface="Cambria"/>
              </a:rPr>
              <a:t>&lt;h1&gt;</a:t>
            </a:r>
            <a:r>
              <a:rPr sz="2000" b="1" spc="-229" dirty="0">
                <a:latin typeface="+mn-lt"/>
                <a:cs typeface="Cambria"/>
              </a:rPr>
              <a:t> </a:t>
            </a:r>
            <a:r>
              <a:rPr sz="2000" spc="-55" dirty="0">
                <a:latin typeface="+mn-lt"/>
              </a:rPr>
              <a:t>to</a:t>
            </a:r>
            <a:r>
              <a:rPr sz="2000" spc="-215" dirty="0">
                <a:latin typeface="+mn-lt"/>
              </a:rPr>
              <a:t> </a:t>
            </a:r>
            <a:r>
              <a:rPr sz="2000" b="1" spc="-70" dirty="0">
                <a:latin typeface="+mn-lt"/>
                <a:cs typeface="Cambria"/>
              </a:rPr>
              <a:t>&lt;h6&gt;</a:t>
            </a:r>
            <a:r>
              <a:rPr sz="2000" b="1" spc="-215" dirty="0">
                <a:latin typeface="+mn-lt"/>
                <a:cs typeface="Cambria"/>
              </a:rPr>
              <a:t> </a:t>
            </a:r>
            <a:r>
              <a:rPr sz="2000" spc="-80" dirty="0">
                <a:latin typeface="+mn-lt"/>
              </a:rPr>
              <a:t>tags.</a:t>
            </a:r>
            <a:r>
              <a:rPr sz="2000" spc="-235" dirty="0">
                <a:latin typeface="+mn-lt"/>
              </a:rPr>
              <a:t> </a:t>
            </a:r>
            <a:r>
              <a:rPr sz="2000" spc="-80" dirty="0">
                <a:latin typeface="+mn-lt"/>
              </a:rPr>
              <a:t>&lt;h1&gt;</a:t>
            </a:r>
            <a:r>
              <a:rPr sz="2000" spc="-190" dirty="0">
                <a:latin typeface="+mn-lt"/>
              </a:rPr>
              <a:t> </a:t>
            </a:r>
            <a:r>
              <a:rPr sz="2000" spc="-90" dirty="0">
                <a:latin typeface="+mn-lt"/>
              </a:rPr>
              <a:t>defines</a:t>
            </a:r>
            <a:r>
              <a:rPr sz="2000" spc="-225" dirty="0">
                <a:latin typeface="+mn-lt"/>
              </a:rPr>
              <a:t> </a:t>
            </a:r>
            <a:r>
              <a:rPr sz="2000" spc="-65" dirty="0">
                <a:latin typeface="+mn-lt"/>
              </a:rPr>
              <a:t>the  </a:t>
            </a:r>
            <a:r>
              <a:rPr sz="2000" spc="-75" dirty="0">
                <a:latin typeface="+mn-lt"/>
              </a:rPr>
              <a:t>most</a:t>
            </a:r>
            <a:r>
              <a:rPr sz="2000" spc="-235" dirty="0">
                <a:latin typeface="+mn-lt"/>
              </a:rPr>
              <a:t> </a:t>
            </a:r>
            <a:r>
              <a:rPr sz="2000" spc="-90" dirty="0">
                <a:latin typeface="+mn-lt"/>
              </a:rPr>
              <a:t>important</a:t>
            </a:r>
            <a:r>
              <a:rPr sz="2000" spc="-245" dirty="0">
                <a:latin typeface="+mn-lt"/>
              </a:rPr>
              <a:t> </a:t>
            </a:r>
            <a:r>
              <a:rPr sz="2000" spc="-90" dirty="0">
                <a:latin typeface="+mn-lt"/>
              </a:rPr>
              <a:t>heading.</a:t>
            </a:r>
            <a:r>
              <a:rPr sz="2000" spc="-220" dirty="0">
                <a:latin typeface="+mn-lt"/>
              </a:rPr>
              <a:t> </a:t>
            </a:r>
            <a:r>
              <a:rPr sz="2000" spc="-80" dirty="0">
                <a:latin typeface="+mn-lt"/>
              </a:rPr>
              <a:t>&lt;h6&gt;</a:t>
            </a:r>
            <a:r>
              <a:rPr sz="2000" spc="-210" dirty="0">
                <a:latin typeface="+mn-lt"/>
              </a:rPr>
              <a:t> </a:t>
            </a:r>
            <a:r>
              <a:rPr sz="2000" spc="-85" dirty="0">
                <a:latin typeface="+mn-lt"/>
              </a:rPr>
              <a:t>defines</a:t>
            </a:r>
            <a:r>
              <a:rPr sz="2000" spc="-229" dirty="0">
                <a:latin typeface="+mn-lt"/>
              </a:rPr>
              <a:t> </a:t>
            </a:r>
            <a:r>
              <a:rPr sz="2000" spc="-65" dirty="0">
                <a:latin typeface="+mn-lt"/>
              </a:rPr>
              <a:t>the</a:t>
            </a:r>
            <a:r>
              <a:rPr sz="2000" spc="-229" dirty="0">
                <a:latin typeface="+mn-lt"/>
              </a:rPr>
              <a:t> </a:t>
            </a:r>
            <a:r>
              <a:rPr sz="2000" spc="-80" dirty="0">
                <a:latin typeface="+mn-lt"/>
              </a:rPr>
              <a:t>least</a:t>
            </a:r>
            <a:r>
              <a:rPr sz="2000" spc="-235" dirty="0">
                <a:latin typeface="+mn-lt"/>
              </a:rPr>
              <a:t> </a:t>
            </a:r>
            <a:r>
              <a:rPr sz="2000" spc="-90" dirty="0">
                <a:latin typeface="+mn-lt"/>
              </a:rPr>
              <a:t>important</a:t>
            </a:r>
            <a:r>
              <a:rPr sz="2000" spc="-245" dirty="0">
                <a:latin typeface="+mn-lt"/>
              </a:rPr>
              <a:t> </a:t>
            </a:r>
            <a:r>
              <a:rPr sz="2000" spc="-90" dirty="0">
                <a:latin typeface="+mn-lt"/>
              </a:rPr>
              <a:t>heading:</a:t>
            </a:r>
            <a:endParaRPr sz="2000" dirty="0">
              <a:latin typeface="+mn-lt"/>
              <a:cs typeface="Cambri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029200" y="2895561"/>
            <a:ext cx="2760599" cy="29672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09600" y="2743212"/>
            <a:ext cx="3483229" cy="363766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069644" y="2188286"/>
            <a:ext cx="111442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2E2B1F"/>
                </a:solidFill>
                <a:latin typeface="Calibri"/>
                <a:cs typeface="Calibri"/>
              </a:rPr>
              <a:t>HTML</a:t>
            </a:r>
            <a:r>
              <a:rPr sz="1800" b="1" spc="-7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2E2B1F"/>
                </a:solidFill>
                <a:latin typeface="Calibri"/>
                <a:cs typeface="Calibri"/>
              </a:rPr>
              <a:t>Code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794628" y="2287270"/>
            <a:ext cx="7073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2E2B1F"/>
                </a:solidFill>
                <a:latin typeface="Calibri"/>
                <a:cs typeface="Calibri"/>
              </a:rPr>
              <a:t>Out</a:t>
            </a:r>
            <a:r>
              <a:rPr sz="1800" b="1" dirty="0">
                <a:solidFill>
                  <a:srgbClr val="2E2B1F"/>
                </a:solidFill>
                <a:latin typeface="Calibri"/>
                <a:cs typeface="Calibri"/>
              </a:rPr>
              <a:t>put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530174"/>
            <a:ext cx="4989830" cy="6057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800" spc="-85" dirty="0"/>
              <a:t>Headings </a:t>
            </a:r>
            <a:r>
              <a:rPr sz="3800" spc="-65" dirty="0"/>
              <a:t>and</a:t>
            </a:r>
            <a:r>
              <a:rPr sz="3800" spc="-450" dirty="0"/>
              <a:t> </a:t>
            </a:r>
            <a:r>
              <a:rPr sz="3800" spc="-110" dirty="0"/>
              <a:t>Paragraphs</a:t>
            </a:r>
            <a:endParaRPr sz="3800"/>
          </a:p>
        </p:txBody>
      </p:sp>
      <p:sp>
        <p:nvSpPr>
          <p:cNvPr id="3" name="object 3"/>
          <p:cNvSpPr txBox="1"/>
          <p:nvPr/>
        </p:nvSpPr>
        <p:spPr>
          <a:xfrm>
            <a:off x="8696731" y="2789047"/>
            <a:ext cx="178435" cy="18097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dirty="0">
                <a:solidFill>
                  <a:srgbClr val="DFDCB7"/>
                </a:solidFill>
                <a:latin typeface="Calibri"/>
                <a:cs typeface="Calibri"/>
              </a:rPr>
              <a:t>38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749300" y="3886237"/>
            <a:ext cx="7639050" cy="770255"/>
            <a:chOff x="749300" y="3886237"/>
            <a:chExt cx="7639050" cy="770255"/>
          </a:xfrm>
        </p:grpSpPr>
        <p:sp>
          <p:nvSpPr>
            <p:cNvPr id="5" name="object 5"/>
            <p:cNvSpPr/>
            <p:nvPr/>
          </p:nvSpPr>
          <p:spPr>
            <a:xfrm>
              <a:off x="755650" y="3892587"/>
              <a:ext cx="7626350" cy="757555"/>
            </a:xfrm>
            <a:custGeom>
              <a:avLst/>
              <a:gdLst/>
              <a:ahLst/>
              <a:cxnLst/>
              <a:rect l="l" t="t" r="r" b="b"/>
              <a:pathLst>
                <a:path w="7626350" h="757554">
                  <a:moveTo>
                    <a:pt x="7626350" y="0"/>
                  </a:moveTo>
                  <a:lnTo>
                    <a:pt x="0" y="0"/>
                  </a:lnTo>
                  <a:lnTo>
                    <a:pt x="0" y="757135"/>
                  </a:lnTo>
                  <a:lnTo>
                    <a:pt x="7626350" y="757135"/>
                  </a:lnTo>
                  <a:lnTo>
                    <a:pt x="7626350" y="0"/>
                  </a:lnTo>
                  <a:close/>
                </a:path>
              </a:pathLst>
            </a:custGeom>
            <a:solidFill>
              <a:srgbClr val="E9D9BD">
                <a:alpha val="14901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55650" y="3892587"/>
              <a:ext cx="7626350" cy="757555"/>
            </a:xfrm>
            <a:custGeom>
              <a:avLst/>
              <a:gdLst/>
              <a:ahLst/>
              <a:cxnLst/>
              <a:rect l="l" t="t" r="r" b="b"/>
              <a:pathLst>
                <a:path w="7626350" h="757554">
                  <a:moveTo>
                    <a:pt x="0" y="757135"/>
                  </a:moveTo>
                  <a:lnTo>
                    <a:pt x="7626350" y="757135"/>
                  </a:lnTo>
                  <a:lnTo>
                    <a:pt x="7626350" y="0"/>
                  </a:lnTo>
                  <a:lnTo>
                    <a:pt x="0" y="0"/>
                  </a:lnTo>
                  <a:lnTo>
                    <a:pt x="0" y="757135"/>
                  </a:lnTo>
                  <a:close/>
                </a:path>
              </a:pathLst>
            </a:custGeom>
            <a:ln w="12700">
              <a:solidFill>
                <a:srgbClr val="DEC5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749300" y="1974799"/>
            <a:ext cx="7639050" cy="1213485"/>
            <a:chOff x="749300" y="1974799"/>
            <a:chExt cx="7639050" cy="1213485"/>
          </a:xfrm>
        </p:grpSpPr>
        <p:sp>
          <p:nvSpPr>
            <p:cNvPr id="8" name="object 8"/>
            <p:cNvSpPr/>
            <p:nvPr/>
          </p:nvSpPr>
          <p:spPr>
            <a:xfrm>
              <a:off x="755650" y="1981149"/>
              <a:ext cx="7626350" cy="1200785"/>
            </a:xfrm>
            <a:custGeom>
              <a:avLst/>
              <a:gdLst/>
              <a:ahLst/>
              <a:cxnLst/>
              <a:rect l="l" t="t" r="r" b="b"/>
              <a:pathLst>
                <a:path w="7626350" h="1200785">
                  <a:moveTo>
                    <a:pt x="7626350" y="0"/>
                  </a:moveTo>
                  <a:lnTo>
                    <a:pt x="0" y="0"/>
                  </a:lnTo>
                  <a:lnTo>
                    <a:pt x="0" y="1200327"/>
                  </a:lnTo>
                  <a:lnTo>
                    <a:pt x="7626350" y="1200327"/>
                  </a:lnTo>
                  <a:lnTo>
                    <a:pt x="7626350" y="0"/>
                  </a:lnTo>
                  <a:close/>
                </a:path>
              </a:pathLst>
            </a:custGeom>
            <a:solidFill>
              <a:srgbClr val="E9D9BD">
                <a:alpha val="14901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55650" y="1981149"/>
              <a:ext cx="7626350" cy="1200785"/>
            </a:xfrm>
            <a:custGeom>
              <a:avLst/>
              <a:gdLst/>
              <a:ahLst/>
              <a:cxnLst/>
              <a:rect l="l" t="t" r="r" b="b"/>
              <a:pathLst>
                <a:path w="7626350" h="1200785">
                  <a:moveTo>
                    <a:pt x="0" y="1200327"/>
                  </a:moveTo>
                  <a:lnTo>
                    <a:pt x="7626350" y="1200327"/>
                  </a:lnTo>
                  <a:lnTo>
                    <a:pt x="7626350" y="0"/>
                  </a:lnTo>
                  <a:lnTo>
                    <a:pt x="0" y="0"/>
                  </a:lnTo>
                  <a:lnTo>
                    <a:pt x="0" y="1200327"/>
                  </a:lnTo>
                  <a:close/>
                </a:path>
              </a:pathLst>
            </a:custGeom>
            <a:ln w="12700">
              <a:solidFill>
                <a:srgbClr val="DEC5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517042" y="1323423"/>
            <a:ext cx="6060440" cy="4388485"/>
          </a:xfrm>
          <a:prstGeom prst="rect">
            <a:avLst/>
          </a:prstGeom>
        </p:spPr>
        <p:txBody>
          <a:bodyPr vert="horz" wrap="square" lIns="0" tIns="17399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370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Heading </a:t>
            </a:r>
            <a:r>
              <a:rPr sz="2200" spc="-45" dirty="0">
                <a:solidFill>
                  <a:srgbClr val="2E2B1F"/>
                </a:solidFill>
                <a:latin typeface="Calibri"/>
                <a:cs typeface="Calibri"/>
              </a:rPr>
              <a:t>Tags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(h1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–</a:t>
            </a:r>
            <a:r>
              <a:rPr sz="2200" spc="7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h6)</a:t>
            </a:r>
            <a:endParaRPr sz="2200" dirty="0">
              <a:latin typeface="Calibri"/>
              <a:cs typeface="Calibri"/>
            </a:endParaRPr>
          </a:p>
          <a:p>
            <a:pPr marL="330200">
              <a:lnSpc>
                <a:spcPct val="100000"/>
              </a:lnSpc>
              <a:spcBef>
                <a:spcPts val="1400"/>
              </a:spcBef>
            </a:pPr>
            <a:r>
              <a:rPr sz="2400" b="1" dirty="0">
                <a:solidFill>
                  <a:srgbClr val="006FC0"/>
                </a:solidFill>
                <a:latin typeface="Consolas"/>
                <a:cs typeface="Consolas"/>
              </a:rPr>
              <a:t>&lt;h1&gt;Heading 1&lt;/h1&gt;</a:t>
            </a:r>
            <a:endParaRPr sz="2400" dirty="0">
              <a:latin typeface="Consolas"/>
              <a:cs typeface="Consolas"/>
            </a:endParaRPr>
          </a:p>
          <a:p>
            <a:pPr marL="330200">
              <a:lnSpc>
                <a:spcPct val="100000"/>
              </a:lnSpc>
            </a:pPr>
            <a:r>
              <a:rPr sz="2400" b="1" dirty="0">
                <a:solidFill>
                  <a:srgbClr val="006FC0"/>
                </a:solidFill>
                <a:latin typeface="Consolas"/>
                <a:cs typeface="Consolas"/>
              </a:rPr>
              <a:t>&lt;h2&gt;Sub heading</a:t>
            </a:r>
            <a:r>
              <a:rPr sz="2400" b="1" spc="-40" dirty="0">
                <a:solidFill>
                  <a:srgbClr val="006FC0"/>
                </a:solidFill>
                <a:latin typeface="Consolas"/>
                <a:cs typeface="Consolas"/>
              </a:rPr>
              <a:t> </a:t>
            </a:r>
            <a:r>
              <a:rPr sz="2400" b="1" spc="5" dirty="0">
                <a:solidFill>
                  <a:srgbClr val="006FC0"/>
                </a:solidFill>
                <a:latin typeface="Consolas"/>
                <a:cs typeface="Consolas"/>
              </a:rPr>
              <a:t>2&lt;/h2&gt;</a:t>
            </a:r>
            <a:endParaRPr sz="2400" dirty="0">
              <a:latin typeface="Consolas"/>
              <a:cs typeface="Consolas"/>
            </a:endParaRPr>
          </a:p>
          <a:p>
            <a:pPr marL="330200">
              <a:lnSpc>
                <a:spcPct val="100000"/>
              </a:lnSpc>
            </a:pPr>
            <a:r>
              <a:rPr sz="2400" b="1" dirty="0">
                <a:solidFill>
                  <a:srgbClr val="006FC0"/>
                </a:solidFill>
                <a:latin typeface="Consolas"/>
                <a:cs typeface="Consolas"/>
              </a:rPr>
              <a:t>&lt;h3&gt;Sub heading</a:t>
            </a:r>
            <a:r>
              <a:rPr sz="2400" b="1" spc="-40" dirty="0">
                <a:solidFill>
                  <a:srgbClr val="006FC0"/>
                </a:solidFill>
                <a:latin typeface="Consolas"/>
                <a:cs typeface="Consolas"/>
              </a:rPr>
              <a:t> </a:t>
            </a:r>
            <a:r>
              <a:rPr sz="2400" b="1" spc="5" dirty="0">
                <a:solidFill>
                  <a:srgbClr val="006FC0"/>
                </a:solidFill>
                <a:latin typeface="Consolas"/>
                <a:cs typeface="Consolas"/>
              </a:rPr>
              <a:t>3&lt;/h3&gt;</a:t>
            </a:r>
            <a:endParaRPr sz="2400" dirty="0">
              <a:latin typeface="Consolas"/>
              <a:cs typeface="Consolas"/>
            </a:endParaRPr>
          </a:p>
          <a:p>
            <a:pPr marL="241300" indent="-228600">
              <a:lnSpc>
                <a:spcPct val="100000"/>
              </a:lnSpc>
              <a:spcBef>
                <a:spcPts val="2110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spc="-20" dirty="0">
                <a:solidFill>
                  <a:srgbClr val="2E2B1F"/>
                </a:solidFill>
                <a:latin typeface="Calibri"/>
                <a:cs typeface="Calibri"/>
              </a:rPr>
              <a:t>Paragraph </a:t>
            </a:r>
            <a:r>
              <a:rPr sz="2200" spc="-45" dirty="0">
                <a:solidFill>
                  <a:srgbClr val="2E2B1F"/>
                </a:solidFill>
                <a:latin typeface="Calibri"/>
                <a:cs typeface="Calibri"/>
              </a:rPr>
              <a:t>Tags</a:t>
            </a:r>
            <a:endParaRPr sz="2200" dirty="0">
              <a:latin typeface="Calibri"/>
              <a:cs typeface="Calibri"/>
            </a:endParaRPr>
          </a:p>
          <a:p>
            <a:pPr marL="330200">
              <a:lnSpc>
                <a:spcPts val="2735"/>
              </a:lnSpc>
              <a:spcBef>
                <a:spcPts val="1375"/>
              </a:spcBef>
            </a:pPr>
            <a:r>
              <a:rPr sz="2400" b="1" dirty="0">
                <a:solidFill>
                  <a:srgbClr val="006FC0"/>
                </a:solidFill>
                <a:latin typeface="Consolas"/>
                <a:cs typeface="Consolas"/>
              </a:rPr>
              <a:t>&lt;p&gt;This </a:t>
            </a:r>
            <a:r>
              <a:rPr sz="2400" b="1" spc="5" dirty="0">
                <a:solidFill>
                  <a:srgbClr val="006FC0"/>
                </a:solidFill>
                <a:latin typeface="Consolas"/>
                <a:cs typeface="Consolas"/>
              </a:rPr>
              <a:t>is my first</a:t>
            </a:r>
            <a:r>
              <a:rPr sz="2400" b="1" spc="-20" dirty="0">
                <a:solidFill>
                  <a:srgbClr val="006FC0"/>
                </a:solidFill>
                <a:latin typeface="Consolas"/>
                <a:cs typeface="Consolas"/>
              </a:rPr>
              <a:t> </a:t>
            </a:r>
            <a:r>
              <a:rPr sz="2400" b="1" dirty="0">
                <a:solidFill>
                  <a:srgbClr val="006FC0"/>
                </a:solidFill>
                <a:latin typeface="Consolas"/>
                <a:cs typeface="Consolas"/>
              </a:rPr>
              <a:t>paragraph&lt;/p&gt;</a:t>
            </a:r>
            <a:endParaRPr sz="2400" dirty="0">
              <a:latin typeface="Consolas"/>
              <a:cs typeface="Consolas"/>
            </a:endParaRPr>
          </a:p>
          <a:p>
            <a:pPr marL="330200">
              <a:lnSpc>
                <a:spcPts val="2735"/>
              </a:lnSpc>
            </a:pPr>
            <a:r>
              <a:rPr sz="2400" b="1" dirty="0">
                <a:solidFill>
                  <a:srgbClr val="006FC0"/>
                </a:solidFill>
                <a:latin typeface="Consolas"/>
                <a:cs typeface="Consolas"/>
              </a:rPr>
              <a:t>&lt;p&gt;This </a:t>
            </a:r>
            <a:r>
              <a:rPr sz="2400" b="1" spc="5" dirty="0">
                <a:solidFill>
                  <a:srgbClr val="006FC0"/>
                </a:solidFill>
                <a:latin typeface="Consolas"/>
                <a:cs typeface="Consolas"/>
              </a:rPr>
              <a:t>is my second</a:t>
            </a:r>
            <a:r>
              <a:rPr sz="2400" b="1" spc="-20" dirty="0">
                <a:solidFill>
                  <a:srgbClr val="006FC0"/>
                </a:solidFill>
                <a:latin typeface="Consolas"/>
                <a:cs typeface="Consolas"/>
              </a:rPr>
              <a:t> </a:t>
            </a:r>
            <a:r>
              <a:rPr sz="2400" b="1" dirty="0">
                <a:solidFill>
                  <a:srgbClr val="006FC0"/>
                </a:solidFill>
                <a:latin typeface="Consolas"/>
                <a:cs typeface="Consolas"/>
              </a:rPr>
              <a:t>paragraph&lt;/p&gt;</a:t>
            </a:r>
            <a:endParaRPr sz="2400" dirty="0">
              <a:latin typeface="Consolas"/>
              <a:cs typeface="Consolas"/>
            </a:endParaRPr>
          </a:p>
          <a:p>
            <a:pPr>
              <a:lnSpc>
                <a:spcPct val="100000"/>
              </a:lnSpc>
            </a:pPr>
            <a:endParaRPr sz="2400" dirty="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850" dirty="0">
              <a:latin typeface="Consolas"/>
              <a:cs typeface="Consolas"/>
            </a:endParaRPr>
          </a:p>
          <a:p>
            <a:pPr marL="241300" indent="-228600">
              <a:lnSpc>
                <a:spcPct val="100000"/>
              </a:lnSpc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Sections</a:t>
            </a:r>
            <a:r>
              <a:rPr sz="2200" spc="-5" dirty="0">
                <a:solidFill>
                  <a:srgbClr val="8D863D"/>
                </a:solidFill>
                <a:latin typeface="Calibri"/>
                <a:cs typeface="Calibri"/>
              </a:rPr>
              <a:t>: </a:t>
            </a:r>
            <a:r>
              <a:rPr sz="2200" spc="-5" dirty="0">
                <a:solidFill>
                  <a:srgbClr val="8D863D"/>
                </a:solidFill>
                <a:latin typeface="Consolas"/>
                <a:cs typeface="Consolas"/>
              </a:rPr>
              <a:t>div</a:t>
            </a:r>
            <a:endParaRPr sz="2200" dirty="0">
              <a:latin typeface="Consolas"/>
              <a:cs typeface="Consola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55650" y="5791200"/>
            <a:ext cx="7626350" cy="757555"/>
          </a:xfrm>
          <a:prstGeom prst="rect">
            <a:avLst/>
          </a:prstGeom>
          <a:solidFill>
            <a:srgbClr val="E9D9BD">
              <a:alpha val="14901"/>
            </a:srgbClr>
          </a:solidFill>
          <a:ln w="12700">
            <a:solidFill>
              <a:srgbClr val="DEC59E"/>
            </a:solidFill>
          </a:ln>
        </p:spPr>
        <p:txBody>
          <a:bodyPr vert="horz" wrap="square" lIns="0" tIns="34925" rIns="0" bIns="0" rtlCol="0">
            <a:spAutoFit/>
          </a:bodyPr>
          <a:lstStyle/>
          <a:p>
            <a:pPr marL="595630" marR="1809750" indent="-504825">
              <a:lnSpc>
                <a:spcPts val="2590"/>
              </a:lnSpc>
              <a:spcBef>
                <a:spcPts val="275"/>
              </a:spcBef>
            </a:pPr>
            <a:r>
              <a:rPr sz="2400" b="1" dirty="0">
                <a:solidFill>
                  <a:srgbClr val="006FC0"/>
                </a:solidFill>
                <a:latin typeface="Consolas"/>
                <a:cs typeface="Consolas"/>
              </a:rPr>
              <a:t>&lt;div style="background: skyblue;"&gt;  This </a:t>
            </a:r>
            <a:r>
              <a:rPr sz="2400" b="1" spc="5" dirty="0">
                <a:solidFill>
                  <a:srgbClr val="006FC0"/>
                </a:solidFill>
                <a:latin typeface="Consolas"/>
                <a:cs typeface="Consolas"/>
              </a:rPr>
              <a:t>is </a:t>
            </a:r>
            <a:r>
              <a:rPr sz="2400" b="1" dirty="0">
                <a:solidFill>
                  <a:srgbClr val="006FC0"/>
                </a:solidFill>
                <a:latin typeface="Consolas"/>
                <a:cs typeface="Consolas"/>
              </a:rPr>
              <a:t>a</a:t>
            </a:r>
            <a:r>
              <a:rPr sz="2400" b="1" spc="10" dirty="0">
                <a:solidFill>
                  <a:srgbClr val="006FC0"/>
                </a:solidFill>
                <a:latin typeface="Consolas"/>
                <a:cs typeface="Consolas"/>
              </a:rPr>
              <a:t> </a:t>
            </a:r>
            <a:r>
              <a:rPr sz="2400" b="1" dirty="0">
                <a:solidFill>
                  <a:srgbClr val="006FC0"/>
                </a:solidFill>
                <a:latin typeface="Consolas"/>
                <a:cs typeface="Consolas"/>
              </a:rPr>
              <a:t>div&lt;/div&gt;</a:t>
            </a:r>
            <a:endParaRPr sz="24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133600" y="228600"/>
            <a:ext cx="5053203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Text Formatting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24992" y="903859"/>
            <a:ext cx="7880808" cy="10629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95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spc="-60" dirty="0">
                <a:solidFill>
                  <a:srgbClr val="2E2B1F"/>
                </a:solidFill>
                <a:latin typeface="Calibri"/>
                <a:cs typeface="Calibri"/>
              </a:rPr>
              <a:t>Text </a:t>
            </a:r>
            <a:r>
              <a:rPr sz="2200" spc="-15" dirty="0">
                <a:solidFill>
                  <a:srgbClr val="2E2B1F"/>
                </a:solidFill>
                <a:latin typeface="Calibri"/>
                <a:cs typeface="Calibri"/>
              </a:rPr>
              <a:t>formatting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tags </a:t>
            </a:r>
            <a:r>
              <a:rPr lang="en-US" sz="2200" spc="-10" dirty="0">
                <a:solidFill>
                  <a:srgbClr val="2E2B1F"/>
                </a:solidFill>
                <a:latin typeface="Calibri"/>
                <a:cs typeface="Calibri"/>
              </a:rPr>
              <a:t>are used to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modify the </a:t>
            </a:r>
            <a:r>
              <a:rPr sz="2200" spc="-20" dirty="0">
                <a:solidFill>
                  <a:srgbClr val="2E2B1F"/>
                </a:solidFill>
                <a:latin typeface="Calibri"/>
                <a:cs typeface="Calibri"/>
              </a:rPr>
              <a:t>text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between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the opening </a:t>
            </a:r>
            <a:r>
              <a:rPr sz="2200" spc="-15" dirty="0">
                <a:solidFill>
                  <a:srgbClr val="2E2B1F"/>
                </a:solidFill>
                <a:latin typeface="Calibri"/>
                <a:cs typeface="Calibri"/>
              </a:rPr>
              <a:t>tag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and the closing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2E2B1F"/>
                </a:solidFill>
                <a:latin typeface="Calibri"/>
                <a:cs typeface="Calibri"/>
              </a:rPr>
              <a:t>tag</a:t>
            </a:r>
            <a:endParaRPr sz="2200" dirty="0">
              <a:latin typeface="Calibri"/>
              <a:cs typeface="Calibri"/>
            </a:endParaRPr>
          </a:p>
          <a:p>
            <a:pPr marL="538480" lvl="1" indent="-228600">
              <a:lnSpc>
                <a:spcPct val="100000"/>
              </a:lnSpc>
              <a:spcBef>
                <a:spcPts val="490"/>
              </a:spcBef>
              <a:buClr>
                <a:srgbClr val="9CBDBC"/>
              </a:buClr>
              <a:buFont typeface="Arial"/>
              <a:buChar char="•"/>
              <a:tabLst>
                <a:tab pos="537845" algn="l"/>
                <a:tab pos="538480" algn="l"/>
              </a:tabLst>
            </a:pP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Ex. </a:t>
            </a:r>
            <a:r>
              <a:rPr sz="2000" dirty="0">
                <a:solidFill>
                  <a:srgbClr val="8D863D"/>
                </a:solidFill>
                <a:latin typeface="Consolas"/>
                <a:cs typeface="Consolas"/>
              </a:rPr>
              <a:t>&lt;b&gt;Hello&lt;/b&gt;</a:t>
            </a:r>
            <a:r>
              <a:rPr sz="2000" spc="-685" dirty="0">
                <a:solidFill>
                  <a:srgbClr val="8D863D"/>
                </a:solidFill>
                <a:latin typeface="Consolas"/>
                <a:cs typeface="Consolas"/>
              </a:rPr>
              <a:t> </a:t>
            </a:r>
            <a:r>
              <a:rPr sz="2000" spc="-15" dirty="0">
                <a:solidFill>
                  <a:srgbClr val="2E2B1F"/>
                </a:solidFill>
                <a:latin typeface="Calibri"/>
                <a:cs typeface="Calibri"/>
              </a:rPr>
              <a:t>makes </a:t>
            </a: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“Hello” </a:t>
            </a:r>
            <a:r>
              <a:rPr lang="en-US" sz="2000" spc="-5" dirty="0">
                <a:solidFill>
                  <a:srgbClr val="2E2B1F"/>
                </a:solidFill>
                <a:latin typeface="Calibri"/>
                <a:cs typeface="Calibri"/>
              </a:rPr>
              <a:t>appear in </a:t>
            </a: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bold</a:t>
            </a:r>
            <a:endParaRPr sz="2000" dirty="0">
              <a:latin typeface="Calibri"/>
              <a:cs typeface="Calibri"/>
            </a:endParaRPr>
          </a:p>
        </p:txBody>
      </p: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366712" y="2347912"/>
          <a:ext cx="7772400" cy="4302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733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38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sz="2000" b="1" dirty="0">
                          <a:solidFill>
                            <a:srgbClr val="8D863D"/>
                          </a:solidFill>
                          <a:latin typeface="Consolas"/>
                          <a:cs typeface="Consolas"/>
                        </a:rPr>
                        <a:t>&lt;b&gt;&lt;/b&gt;</a:t>
                      </a:r>
                      <a:endParaRPr sz="2000" dirty="0">
                        <a:latin typeface="Consolas"/>
                        <a:cs typeface="Consolas"/>
                      </a:endParaRPr>
                    </a:p>
                  </a:txBody>
                  <a:tcPr marL="0" marR="0" marT="16510" marB="0">
                    <a:lnL w="28575">
                      <a:solidFill>
                        <a:srgbClr val="F4EBDF"/>
                      </a:solidFill>
                      <a:prstDash val="solid"/>
                    </a:lnL>
                    <a:lnR w="12700">
                      <a:solidFill>
                        <a:srgbClr val="F4EBDF"/>
                      </a:solidFill>
                      <a:prstDash val="solid"/>
                    </a:lnR>
                    <a:lnT w="28575">
                      <a:solidFill>
                        <a:srgbClr val="F4EBDF"/>
                      </a:solidFill>
                      <a:prstDash val="solid"/>
                    </a:lnT>
                    <a:lnB w="12700">
                      <a:solidFill>
                        <a:srgbClr val="F4EBD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2000" b="1" dirty="0">
                          <a:solidFill>
                            <a:srgbClr val="8D863D"/>
                          </a:solidFill>
                          <a:latin typeface="Arial"/>
                          <a:cs typeface="Arial"/>
                        </a:rPr>
                        <a:t>bold</a:t>
                      </a:r>
                      <a:endParaRPr sz="2000" dirty="0">
                        <a:latin typeface="Arial"/>
                        <a:cs typeface="Arial"/>
                      </a:endParaRPr>
                    </a:p>
                  </a:txBody>
                  <a:tcPr marL="0" marR="0" marT="24130" marB="0">
                    <a:lnL w="12700">
                      <a:solidFill>
                        <a:srgbClr val="F4EBDF"/>
                      </a:solidFill>
                      <a:prstDash val="solid"/>
                    </a:lnL>
                    <a:lnR w="28575">
                      <a:solidFill>
                        <a:srgbClr val="F4EBDF"/>
                      </a:solidFill>
                      <a:prstDash val="solid"/>
                    </a:lnR>
                    <a:lnT w="28575">
                      <a:solidFill>
                        <a:srgbClr val="F4EBDF"/>
                      </a:solidFill>
                      <a:prstDash val="solid"/>
                    </a:lnT>
                    <a:lnB w="12700">
                      <a:solidFill>
                        <a:srgbClr val="F4EBD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sz="2000" b="1" dirty="0">
                          <a:solidFill>
                            <a:srgbClr val="8D863D"/>
                          </a:solidFill>
                          <a:latin typeface="Consolas"/>
                          <a:cs typeface="Consolas"/>
                        </a:rPr>
                        <a:t>&lt;i&gt;&lt;/i&gt;</a:t>
                      </a:r>
                      <a:endParaRPr sz="2000">
                        <a:latin typeface="Consolas"/>
                        <a:cs typeface="Consolas"/>
                      </a:endParaRPr>
                    </a:p>
                  </a:txBody>
                  <a:tcPr marL="0" marR="0" marT="16510" marB="0">
                    <a:lnL w="28575">
                      <a:solidFill>
                        <a:srgbClr val="F4EBDF"/>
                      </a:solidFill>
                      <a:prstDash val="solid"/>
                    </a:lnL>
                    <a:lnR w="12700">
                      <a:solidFill>
                        <a:srgbClr val="F4EBDF"/>
                      </a:solidFill>
                      <a:prstDash val="solid"/>
                    </a:lnR>
                    <a:lnT w="12700">
                      <a:solidFill>
                        <a:srgbClr val="F4EBDF"/>
                      </a:solidFill>
                      <a:prstDash val="solid"/>
                    </a:lnT>
                    <a:lnB w="12700">
                      <a:solidFill>
                        <a:srgbClr val="F4EBD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2000" i="1" dirty="0">
                          <a:solidFill>
                            <a:srgbClr val="8D863D"/>
                          </a:solidFill>
                          <a:latin typeface="Arial"/>
                          <a:cs typeface="Arial"/>
                        </a:rPr>
                        <a:t>italicized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24130" marB="0">
                    <a:lnL w="12700">
                      <a:solidFill>
                        <a:srgbClr val="F4EBDF"/>
                      </a:solidFill>
                      <a:prstDash val="solid"/>
                    </a:lnL>
                    <a:lnR w="28575">
                      <a:solidFill>
                        <a:srgbClr val="F4EBDF"/>
                      </a:solidFill>
                      <a:prstDash val="solid"/>
                    </a:lnR>
                    <a:lnT w="12700">
                      <a:solidFill>
                        <a:srgbClr val="F4EBDF"/>
                      </a:solidFill>
                      <a:prstDash val="solid"/>
                    </a:lnT>
                    <a:lnB w="12700">
                      <a:solidFill>
                        <a:srgbClr val="F4EBD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sz="2000" b="1" dirty="0">
                          <a:solidFill>
                            <a:srgbClr val="8D863D"/>
                          </a:solidFill>
                          <a:latin typeface="Consolas"/>
                          <a:cs typeface="Consolas"/>
                        </a:rPr>
                        <a:t>&lt;u&gt;&lt;/u&gt;</a:t>
                      </a:r>
                      <a:endParaRPr sz="2000">
                        <a:latin typeface="Consolas"/>
                        <a:cs typeface="Consolas"/>
                      </a:endParaRPr>
                    </a:p>
                  </a:txBody>
                  <a:tcPr marL="0" marR="0" marT="16510" marB="0">
                    <a:lnL w="28575">
                      <a:solidFill>
                        <a:srgbClr val="F4EBDF"/>
                      </a:solidFill>
                      <a:prstDash val="solid"/>
                    </a:lnL>
                    <a:lnR w="12700">
                      <a:solidFill>
                        <a:srgbClr val="F4EBDF"/>
                      </a:solidFill>
                      <a:prstDash val="solid"/>
                    </a:lnR>
                    <a:lnT w="12700">
                      <a:solidFill>
                        <a:srgbClr val="F4EBDF"/>
                      </a:solidFill>
                      <a:prstDash val="solid"/>
                    </a:lnT>
                    <a:lnB w="12700">
                      <a:solidFill>
                        <a:srgbClr val="F4EBD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2000" u="heavy" dirty="0">
                          <a:solidFill>
                            <a:srgbClr val="8D863D"/>
                          </a:solidFill>
                          <a:uFill>
                            <a:solidFill>
                              <a:srgbClr val="8D863D"/>
                            </a:solidFill>
                          </a:uFill>
                          <a:latin typeface="Arial"/>
                          <a:cs typeface="Arial"/>
                        </a:rPr>
                        <a:t>underlined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24130" marB="0">
                    <a:lnL w="12700">
                      <a:solidFill>
                        <a:srgbClr val="F4EBDF"/>
                      </a:solidFill>
                      <a:prstDash val="solid"/>
                    </a:lnL>
                    <a:lnR w="28575">
                      <a:solidFill>
                        <a:srgbClr val="F4EBDF"/>
                      </a:solidFill>
                      <a:prstDash val="solid"/>
                    </a:lnR>
                    <a:lnT w="12700">
                      <a:solidFill>
                        <a:srgbClr val="F4EBDF"/>
                      </a:solidFill>
                      <a:prstDash val="solid"/>
                    </a:lnT>
                    <a:lnB w="12700">
                      <a:solidFill>
                        <a:srgbClr val="F4EBD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sz="2000" b="1" dirty="0">
                          <a:solidFill>
                            <a:srgbClr val="8D863D"/>
                          </a:solidFill>
                          <a:latin typeface="Consolas"/>
                          <a:cs typeface="Consolas"/>
                        </a:rPr>
                        <a:t>&lt;sup&gt;&lt;/sup&gt;</a:t>
                      </a:r>
                      <a:endParaRPr sz="2000">
                        <a:latin typeface="Consolas"/>
                        <a:cs typeface="Consolas"/>
                      </a:endParaRPr>
                    </a:p>
                  </a:txBody>
                  <a:tcPr marL="0" marR="0" marT="16510" marB="0">
                    <a:lnL w="28575">
                      <a:solidFill>
                        <a:srgbClr val="F4EBDF"/>
                      </a:solidFill>
                      <a:prstDash val="solid"/>
                    </a:lnL>
                    <a:lnR w="12700">
                      <a:solidFill>
                        <a:srgbClr val="F4EBDF"/>
                      </a:solidFill>
                      <a:prstDash val="solid"/>
                    </a:lnR>
                    <a:lnT w="12700">
                      <a:solidFill>
                        <a:srgbClr val="F4EBDF"/>
                      </a:solidFill>
                      <a:prstDash val="solid"/>
                    </a:lnT>
                    <a:lnB w="12700">
                      <a:solidFill>
                        <a:srgbClr val="F4EBD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ts val="1989"/>
                        </a:lnSpc>
                      </a:pPr>
                      <a:r>
                        <a:rPr sz="3000" spc="7" baseline="-16666" dirty="0">
                          <a:solidFill>
                            <a:srgbClr val="8D863D"/>
                          </a:solidFill>
                          <a:latin typeface="Arial"/>
                          <a:cs typeface="Arial"/>
                        </a:rPr>
                        <a:t>Sample</a:t>
                      </a:r>
                      <a:r>
                        <a:rPr sz="1300" spc="5" dirty="0">
                          <a:solidFill>
                            <a:srgbClr val="8D863D"/>
                          </a:solidFill>
                          <a:latin typeface="Arial"/>
                          <a:cs typeface="Arial"/>
                        </a:rPr>
                        <a:t>superscript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F4EBDF"/>
                      </a:solidFill>
                      <a:prstDash val="solid"/>
                    </a:lnL>
                    <a:lnR w="28575">
                      <a:solidFill>
                        <a:srgbClr val="F4EBDF"/>
                      </a:solidFill>
                      <a:prstDash val="solid"/>
                    </a:lnR>
                    <a:lnT w="12700">
                      <a:solidFill>
                        <a:srgbClr val="F4EBDF"/>
                      </a:solidFill>
                      <a:prstDash val="solid"/>
                    </a:lnT>
                    <a:lnB w="12700">
                      <a:solidFill>
                        <a:srgbClr val="F4EBD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sz="2000" b="1" spc="-5" dirty="0">
                          <a:solidFill>
                            <a:srgbClr val="8D863D"/>
                          </a:solidFill>
                          <a:latin typeface="Consolas"/>
                          <a:cs typeface="Consolas"/>
                        </a:rPr>
                        <a:t>&lt;sub&gt;&lt;/sub&gt;</a:t>
                      </a:r>
                      <a:endParaRPr sz="2000">
                        <a:latin typeface="Consolas"/>
                        <a:cs typeface="Consolas"/>
                      </a:endParaRPr>
                    </a:p>
                  </a:txBody>
                  <a:tcPr marL="0" marR="0" marT="16510" marB="0">
                    <a:lnL w="28575">
                      <a:solidFill>
                        <a:srgbClr val="F4EBDF"/>
                      </a:solidFill>
                      <a:prstDash val="solid"/>
                    </a:lnL>
                    <a:lnR w="12700">
                      <a:solidFill>
                        <a:srgbClr val="F4EBDF"/>
                      </a:solidFill>
                      <a:prstDash val="solid"/>
                    </a:lnR>
                    <a:lnT w="12700">
                      <a:solidFill>
                        <a:srgbClr val="F4EBDF"/>
                      </a:solidFill>
                      <a:prstDash val="solid"/>
                    </a:lnT>
                    <a:lnB w="12700">
                      <a:solidFill>
                        <a:srgbClr val="F4EBD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ts val="2215"/>
                        </a:lnSpc>
                        <a:spcBef>
                          <a:spcPts val="680"/>
                        </a:spcBef>
                      </a:pPr>
                      <a:r>
                        <a:rPr sz="3000" spc="7" baseline="13888" dirty="0">
                          <a:solidFill>
                            <a:srgbClr val="8D863D"/>
                          </a:solidFill>
                          <a:latin typeface="Arial"/>
                          <a:cs typeface="Arial"/>
                        </a:rPr>
                        <a:t>Sample</a:t>
                      </a:r>
                      <a:r>
                        <a:rPr sz="1300" spc="5" dirty="0">
                          <a:solidFill>
                            <a:srgbClr val="8D863D"/>
                          </a:solidFill>
                          <a:latin typeface="Arial"/>
                          <a:cs typeface="Arial"/>
                        </a:rPr>
                        <a:t>subscript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86360" marB="0">
                    <a:lnL w="12700">
                      <a:solidFill>
                        <a:srgbClr val="F4EBDF"/>
                      </a:solidFill>
                      <a:prstDash val="solid"/>
                    </a:lnL>
                    <a:lnR w="28575">
                      <a:solidFill>
                        <a:srgbClr val="F4EBDF"/>
                      </a:solidFill>
                      <a:prstDash val="solid"/>
                    </a:lnR>
                    <a:lnT w="12700">
                      <a:solidFill>
                        <a:srgbClr val="F4EBDF"/>
                      </a:solidFill>
                      <a:prstDash val="solid"/>
                    </a:lnT>
                    <a:lnB w="12700">
                      <a:solidFill>
                        <a:srgbClr val="F4EBD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sz="2000" b="1" dirty="0">
                          <a:solidFill>
                            <a:srgbClr val="8D863D"/>
                          </a:solidFill>
                          <a:latin typeface="Consolas"/>
                          <a:cs typeface="Consolas"/>
                        </a:rPr>
                        <a:t>&lt;strong&gt;&lt;/strong&gt;</a:t>
                      </a:r>
                      <a:endParaRPr sz="2000">
                        <a:latin typeface="Consolas"/>
                        <a:cs typeface="Consolas"/>
                      </a:endParaRPr>
                    </a:p>
                  </a:txBody>
                  <a:tcPr marL="0" marR="0" marT="16510" marB="0">
                    <a:lnL w="28575">
                      <a:solidFill>
                        <a:srgbClr val="F4EBDF"/>
                      </a:solidFill>
                      <a:prstDash val="solid"/>
                    </a:lnL>
                    <a:lnR w="12700">
                      <a:solidFill>
                        <a:srgbClr val="F4EBDF"/>
                      </a:solidFill>
                      <a:prstDash val="solid"/>
                    </a:lnR>
                    <a:lnT w="12700">
                      <a:solidFill>
                        <a:srgbClr val="F4EBDF"/>
                      </a:solidFill>
                      <a:prstDash val="solid"/>
                    </a:lnT>
                    <a:lnB w="12700">
                      <a:solidFill>
                        <a:srgbClr val="F4EBD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2000" b="1" dirty="0">
                          <a:solidFill>
                            <a:srgbClr val="8D863D"/>
                          </a:solidFill>
                          <a:latin typeface="Arial"/>
                          <a:cs typeface="Arial"/>
                        </a:rPr>
                        <a:t>strong</a:t>
                      </a:r>
                      <a:endParaRPr sz="2000" b="0" dirty="0">
                        <a:latin typeface="Arial"/>
                        <a:cs typeface="Arial"/>
                      </a:endParaRPr>
                    </a:p>
                  </a:txBody>
                  <a:tcPr marL="0" marR="0" marT="24130" marB="0">
                    <a:lnL w="12700">
                      <a:solidFill>
                        <a:srgbClr val="F4EBDF"/>
                      </a:solidFill>
                      <a:prstDash val="solid"/>
                    </a:lnL>
                    <a:lnR w="28575">
                      <a:solidFill>
                        <a:srgbClr val="F4EBDF"/>
                      </a:solidFill>
                      <a:prstDash val="solid"/>
                    </a:lnR>
                    <a:lnT w="12700">
                      <a:solidFill>
                        <a:srgbClr val="F4EBDF"/>
                      </a:solidFill>
                      <a:prstDash val="solid"/>
                    </a:lnT>
                    <a:lnB w="12700">
                      <a:solidFill>
                        <a:srgbClr val="F4EBD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sz="2000" b="1" dirty="0">
                          <a:solidFill>
                            <a:srgbClr val="8D863D"/>
                          </a:solidFill>
                          <a:latin typeface="Consolas"/>
                          <a:cs typeface="Consolas"/>
                        </a:rPr>
                        <a:t>&lt;em&gt;&lt;/em&gt;</a:t>
                      </a:r>
                      <a:endParaRPr sz="2000">
                        <a:latin typeface="Consolas"/>
                        <a:cs typeface="Consolas"/>
                      </a:endParaRPr>
                    </a:p>
                  </a:txBody>
                  <a:tcPr marL="0" marR="0" marT="16510" marB="0">
                    <a:lnL w="28575">
                      <a:solidFill>
                        <a:srgbClr val="F4EBDF"/>
                      </a:solidFill>
                      <a:prstDash val="solid"/>
                    </a:lnL>
                    <a:lnR w="12700">
                      <a:solidFill>
                        <a:srgbClr val="F4EBDF"/>
                      </a:solidFill>
                      <a:prstDash val="solid"/>
                    </a:lnR>
                    <a:lnT w="12700">
                      <a:solidFill>
                        <a:srgbClr val="F4EBDF"/>
                      </a:solidFill>
                      <a:prstDash val="solid"/>
                    </a:lnT>
                    <a:lnB w="12700">
                      <a:solidFill>
                        <a:srgbClr val="F4EBD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2000" i="1" dirty="0">
                          <a:solidFill>
                            <a:srgbClr val="8D863D"/>
                          </a:solidFill>
                          <a:latin typeface="Arial"/>
                          <a:cs typeface="Arial"/>
                        </a:rPr>
                        <a:t>emphasized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24130" marB="0">
                    <a:lnL w="12700">
                      <a:solidFill>
                        <a:srgbClr val="F4EBDF"/>
                      </a:solidFill>
                      <a:prstDash val="solid"/>
                    </a:lnL>
                    <a:lnR w="28575">
                      <a:solidFill>
                        <a:srgbClr val="F4EBDF"/>
                      </a:solidFill>
                      <a:prstDash val="solid"/>
                    </a:lnR>
                    <a:lnT w="12700">
                      <a:solidFill>
                        <a:srgbClr val="F4EBDF"/>
                      </a:solidFill>
                      <a:prstDash val="solid"/>
                    </a:lnT>
                    <a:lnB w="12700">
                      <a:solidFill>
                        <a:srgbClr val="F4EBD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sz="2000" b="1" dirty="0">
                          <a:solidFill>
                            <a:srgbClr val="8D863D"/>
                          </a:solidFill>
                          <a:latin typeface="Consolas"/>
                          <a:cs typeface="Consolas"/>
                        </a:rPr>
                        <a:t>&lt;pre&gt;&lt;/pre&gt;</a:t>
                      </a:r>
                      <a:endParaRPr sz="2000" dirty="0">
                        <a:latin typeface="Consolas"/>
                        <a:cs typeface="Consolas"/>
                      </a:endParaRPr>
                    </a:p>
                  </a:txBody>
                  <a:tcPr marL="0" marR="0" marT="16510" marB="0">
                    <a:lnL w="28575">
                      <a:solidFill>
                        <a:srgbClr val="F4EBDF"/>
                      </a:solidFill>
                      <a:prstDash val="solid"/>
                    </a:lnL>
                    <a:lnR w="12700">
                      <a:solidFill>
                        <a:srgbClr val="F4EBDF"/>
                      </a:solidFill>
                      <a:prstDash val="solid"/>
                    </a:lnR>
                    <a:lnT w="12700">
                      <a:solidFill>
                        <a:srgbClr val="F4EBDF"/>
                      </a:solidFill>
                      <a:prstDash val="solid"/>
                    </a:lnT>
                    <a:lnB w="12700">
                      <a:solidFill>
                        <a:srgbClr val="F4EBD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lang="en-US" sz="2000" spc="-5" dirty="0">
                          <a:solidFill>
                            <a:srgbClr val="8D863D"/>
                          </a:solidFill>
                          <a:latin typeface="Courier New"/>
                          <a:cs typeface="Courier New"/>
                        </a:rPr>
                        <a:t>Displays</a:t>
                      </a:r>
                      <a:r>
                        <a:rPr lang="en-US" sz="2000" spc="-5" baseline="0" dirty="0">
                          <a:solidFill>
                            <a:srgbClr val="8D863D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</a:p>
                    <a:p>
                      <a:pPr marL="92075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lang="en-US" sz="2000" spc="-5" dirty="0" err="1">
                          <a:solidFill>
                            <a:srgbClr val="8D863D"/>
                          </a:solidFill>
                          <a:latin typeface="Courier New"/>
                          <a:cs typeface="Courier New"/>
                        </a:rPr>
                        <a:t>HTMLtext</a:t>
                      </a:r>
                      <a:r>
                        <a:rPr lang="en-US" sz="2000" spc="-5" dirty="0">
                          <a:solidFill>
                            <a:srgbClr val="8D863D"/>
                          </a:solidFill>
                          <a:latin typeface="Courier New"/>
                          <a:cs typeface="Courier New"/>
                        </a:rPr>
                        <a:t> as it is</a:t>
                      </a:r>
                      <a:endParaRPr sz="2000" dirty="0">
                        <a:latin typeface="Courier New"/>
                        <a:cs typeface="Courier New"/>
                      </a:endParaRPr>
                    </a:p>
                  </a:txBody>
                  <a:tcPr marL="0" marR="0" marT="6350" marB="0">
                    <a:lnL w="12700">
                      <a:solidFill>
                        <a:srgbClr val="F4EBDF"/>
                      </a:solidFill>
                      <a:prstDash val="solid"/>
                    </a:lnL>
                    <a:lnR w="28575">
                      <a:solidFill>
                        <a:srgbClr val="F4EBDF"/>
                      </a:solidFill>
                      <a:prstDash val="solid"/>
                    </a:lnR>
                    <a:lnT w="12700">
                      <a:solidFill>
                        <a:srgbClr val="F4EBDF"/>
                      </a:solidFill>
                      <a:prstDash val="solid"/>
                    </a:lnT>
                    <a:lnB w="12700">
                      <a:solidFill>
                        <a:srgbClr val="F4EBD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sz="2000" b="1" spc="-5" dirty="0">
                          <a:solidFill>
                            <a:srgbClr val="8D863D"/>
                          </a:solidFill>
                          <a:latin typeface="Consolas"/>
                          <a:cs typeface="Consolas"/>
                        </a:rPr>
                        <a:t>&lt;</a:t>
                      </a:r>
                      <a:r>
                        <a:rPr sz="2000" b="1" spc="-5" dirty="0" err="1">
                          <a:solidFill>
                            <a:srgbClr val="8D863D"/>
                          </a:solidFill>
                          <a:latin typeface="Consolas"/>
                          <a:cs typeface="Consolas"/>
                        </a:rPr>
                        <a:t>blockquote</a:t>
                      </a:r>
                      <a:r>
                        <a:rPr lang="en-US" sz="2000" b="1" spc="-5" dirty="0">
                          <a:solidFill>
                            <a:srgbClr val="8D863D"/>
                          </a:solidFill>
                          <a:latin typeface="Consolas"/>
                          <a:cs typeface="Consolas"/>
                        </a:rPr>
                        <a:t> cite=“ ”</a:t>
                      </a:r>
                      <a:r>
                        <a:rPr sz="2000" b="1" spc="-5" dirty="0">
                          <a:solidFill>
                            <a:srgbClr val="8D863D"/>
                          </a:solidFill>
                          <a:latin typeface="Consolas"/>
                          <a:cs typeface="Consolas"/>
                        </a:rPr>
                        <a:t>&gt;</a:t>
                      </a:r>
                      <a:r>
                        <a:rPr lang="en-US" sz="2000" b="1" spc="-5" dirty="0">
                          <a:solidFill>
                            <a:srgbClr val="8D863D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2000" b="1" spc="-5" dirty="0">
                          <a:solidFill>
                            <a:srgbClr val="8D863D"/>
                          </a:solidFill>
                          <a:latin typeface="Consolas"/>
                          <a:cs typeface="Consolas"/>
                        </a:rPr>
                        <a:t>&lt;/blockquote&gt;</a:t>
                      </a:r>
                      <a:endParaRPr sz="2000" dirty="0">
                        <a:latin typeface="Consolas"/>
                        <a:cs typeface="Consolas"/>
                      </a:endParaRPr>
                    </a:p>
                  </a:txBody>
                  <a:tcPr marL="0" marR="0" marT="16510" marB="0">
                    <a:lnL w="28575">
                      <a:solidFill>
                        <a:srgbClr val="F4EBDF"/>
                      </a:solidFill>
                      <a:prstDash val="solid"/>
                    </a:lnL>
                    <a:lnR w="12700">
                      <a:solidFill>
                        <a:srgbClr val="F4EBDF"/>
                      </a:solidFill>
                      <a:prstDash val="solid"/>
                    </a:lnR>
                    <a:lnT w="12700">
                      <a:solidFill>
                        <a:srgbClr val="F4EBDF"/>
                      </a:solidFill>
                      <a:prstDash val="solid"/>
                    </a:lnT>
                    <a:lnB w="12700">
                      <a:solidFill>
                        <a:srgbClr val="F4EBD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2000" spc="-5" dirty="0">
                          <a:solidFill>
                            <a:srgbClr val="8D863D"/>
                          </a:solidFill>
                          <a:latin typeface="Courier New"/>
                          <a:cs typeface="Courier New"/>
                        </a:rPr>
                        <a:t>Quoted text</a:t>
                      </a:r>
                      <a:r>
                        <a:rPr sz="2000" spc="-15" dirty="0">
                          <a:solidFill>
                            <a:srgbClr val="8D863D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000" spc="-5" dirty="0">
                          <a:solidFill>
                            <a:srgbClr val="8D863D"/>
                          </a:solidFill>
                          <a:latin typeface="Courier New"/>
                          <a:cs typeface="Courier New"/>
                        </a:rPr>
                        <a:t>block</a:t>
                      </a:r>
                      <a:r>
                        <a:rPr lang="en-US" sz="2000" spc="-5" dirty="0">
                          <a:solidFill>
                            <a:srgbClr val="8D863D"/>
                          </a:solidFill>
                          <a:latin typeface="Courier New"/>
                          <a:cs typeface="Courier New"/>
                        </a:rPr>
                        <a:t> from other source</a:t>
                      </a:r>
                      <a:endParaRPr sz="2000" dirty="0">
                        <a:latin typeface="Courier New"/>
                        <a:cs typeface="Courier New"/>
                      </a:endParaRPr>
                    </a:p>
                  </a:txBody>
                  <a:tcPr marL="0" marR="0" marT="6350" marB="0">
                    <a:lnL w="12700">
                      <a:solidFill>
                        <a:srgbClr val="F4EBDF"/>
                      </a:solidFill>
                      <a:prstDash val="solid"/>
                    </a:lnL>
                    <a:lnR w="28575">
                      <a:solidFill>
                        <a:srgbClr val="F4EBDF"/>
                      </a:solidFill>
                      <a:prstDash val="solid"/>
                    </a:lnR>
                    <a:lnT w="12700">
                      <a:solidFill>
                        <a:srgbClr val="F4EBDF"/>
                      </a:solidFill>
                      <a:prstDash val="solid"/>
                    </a:lnT>
                    <a:lnB w="12700">
                      <a:solidFill>
                        <a:srgbClr val="F4EBD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sz="2000" b="1" spc="-5" dirty="0">
                          <a:solidFill>
                            <a:srgbClr val="8D863D"/>
                          </a:solidFill>
                          <a:latin typeface="Consolas"/>
                          <a:cs typeface="Consolas"/>
                        </a:rPr>
                        <a:t>&lt;del&gt;&lt;/del&gt;</a:t>
                      </a:r>
                      <a:endParaRPr sz="2000" dirty="0">
                        <a:latin typeface="Consolas"/>
                        <a:cs typeface="Consolas"/>
                      </a:endParaRPr>
                    </a:p>
                  </a:txBody>
                  <a:tcPr marL="0" marR="0" marT="16510" marB="0">
                    <a:lnL w="28575">
                      <a:solidFill>
                        <a:srgbClr val="F4EBDF"/>
                      </a:solidFill>
                      <a:prstDash val="solid"/>
                    </a:lnL>
                    <a:lnR w="12700">
                      <a:solidFill>
                        <a:srgbClr val="F4EBDF"/>
                      </a:solidFill>
                      <a:prstDash val="solid"/>
                    </a:lnR>
                    <a:lnT w="12700">
                      <a:solidFill>
                        <a:srgbClr val="F4EBDF"/>
                      </a:solidFill>
                      <a:prstDash val="solid"/>
                    </a:lnT>
                    <a:lnB w="28575">
                      <a:solidFill>
                        <a:srgbClr val="F4EBD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2000" dirty="0">
                          <a:solidFill>
                            <a:srgbClr val="8D863D"/>
                          </a:solidFill>
                          <a:latin typeface="Arial"/>
                          <a:cs typeface="Arial"/>
                        </a:rPr>
                        <a:t>Deleted </a:t>
                      </a:r>
                      <a:r>
                        <a:rPr sz="2000" spc="-5" dirty="0">
                          <a:solidFill>
                            <a:srgbClr val="8D863D"/>
                          </a:solidFill>
                          <a:latin typeface="Arial"/>
                          <a:cs typeface="Arial"/>
                        </a:rPr>
                        <a:t>text </a:t>
                      </a:r>
                      <a:r>
                        <a:rPr sz="2000" dirty="0">
                          <a:solidFill>
                            <a:srgbClr val="8D863D"/>
                          </a:solidFill>
                          <a:latin typeface="Arial"/>
                          <a:cs typeface="Arial"/>
                        </a:rPr>
                        <a:t>– </a:t>
                      </a:r>
                      <a:r>
                        <a:rPr sz="2000" strike="sngStrike" dirty="0">
                          <a:solidFill>
                            <a:srgbClr val="8D863D"/>
                          </a:solidFill>
                          <a:latin typeface="Arial"/>
                          <a:cs typeface="Arial"/>
                        </a:rPr>
                        <a:t>strike</a:t>
                      </a:r>
                      <a:r>
                        <a:rPr sz="2000" strike="sngStrike" spc="-80" dirty="0">
                          <a:solidFill>
                            <a:srgbClr val="8D863D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000" strike="sngStrike" dirty="0">
                          <a:solidFill>
                            <a:srgbClr val="8D863D"/>
                          </a:solidFill>
                          <a:latin typeface="Arial"/>
                          <a:cs typeface="Arial"/>
                        </a:rPr>
                        <a:t>through</a:t>
                      </a:r>
                      <a:r>
                        <a:rPr lang="en-US" sz="2000" strike="sngStrike" dirty="0">
                          <a:solidFill>
                            <a:srgbClr val="8D863D"/>
                          </a:solidFill>
                          <a:latin typeface="Arial"/>
                          <a:cs typeface="Arial"/>
                        </a:rPr>
                        <a:t> effect</a:t>
                      </a:r>
                      <a:endParaRPr sz="2000" dirty="0">
                        <a:latin typeface="Arial"/>
                        <a:cs typeface="Arial"/>
                      </a:endParaRPr>
                    </a:p>
                  </a:txBody>
                  <a:tcPr marL="0" marR="0" marT="24130" marB="0">
                    <a:lnL w="12700">
                      <a:solidFill>
                        <a:srgbClr val="F4EBDF"/>
                      </a:solidFill>
                      <a:prstDash val="solid"/>
                    </a:lnL>
                    <a:lnR w="28575">
                      <a:solidFill>
                        <a:srgbClr val="F4EBDF"/>
                      </a:solidFill>
                      <a:prstDash val="solid"/>
                    </a:lnR>
                    <a:lnT w="12700">
                      <a:solidFill>
                        <a:srgbClr val="F4EBDF"/>
                      </a:solidFill>
                      <a:prstDash val="solid"/>
                    </a:lnT>
                    <a:lnB w="28575">
                      <a:solidFill>
                        <a:srgbClr val="F4EBD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8" name="object 8"/>
          <p:cNvSpPr txBox="1"/>
          <p:nvPr/>
        </p:nvSpPr>
        <p:spPr>
          <a:xfrm>
            <a:off x="8839200" y="6578295"/>
            <a:ext cx="151130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1100" dirty="0">
                <a:solidFill>
                  <a:srgbClr val="EBFFC2"/>
                </a:solidFill>
                <a:latin typeface="Corbel"/>
                <a:cs typeface="Corbel"/>
              </a:rPr>
              <a:t>39</a:t>
            </a:r>
            <a:endParaRPr sz="1100">
              <a:latin typeface="Corbel"/>
              <a:cs typeface="Corbe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64592" y="286511"/>
            <a:ext cx="7047230" cy="1424940"/>
            <a:chOff x="164592" y="286511"/>
            <a:chExt cx="7047230" cy="1424940"/>
          </a:xfrm>
        </p:grpSpPr>
        <p:sp>
          <p:nvSpPr>
            <p:cNvPr id="3" name="object 3"/>
            <p:cNvSpPr/>
            <p:nvPr/>
          </p:nvSpPr>
          <p:spPr>
            <a:xfrm>
              <a:off x="164592" y="1080515"/>
              <a:ext cx="1984248" cy="63093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72212" y="286511"/>
              <a:ext cx="1967483" cy="134111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338072" y="1080515"/>
              <a:ext cx="5873496" cy="63093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347216" y="286511"/>
              <a:ext cx="5855208" cy="134111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/>
          <p:nvPr/>
        </p:nvSpPr>
        <p:spPr>
          <a:xfrm>
            <a:off x="685800" y="2362200"/>
            <a:ext cx="4038600" cy="36576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548764" y="1731390"/>
            <a:ext cx="51663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246880" algn="l"/>
              </a:tabLst>
            </a:pPr>
            <a:r>
              <a:rPr sz="2400" b="1" dirty="0">
                <a:solidFill>
                  <a:srgbClr val="675E46"/>
                </a:solidFill>
                <a:latin typeface="Calibri"/>
                <a:cs typeface="Calibri"/>
              </a:rPr>
              <a:t>HTML</a:t>
            </a:r>
            <a:r>
              <a:rPr sz="2400" b="1" spc="-10" dirty="0">
                <a:solidFill>
                  <a:srgbClr val="675E46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675E46"/>
                </a:solidFill>
                <a:latin typeface="Calibri"/>
                <a:cs typeface="Calibri"/>
              </a:rPr>
              <a:t>C</a:t>
            </a:r>
            <a:r>
              <a:rPr sz="2400" b="1" dirty="0">
                <a:solidFill>
                  <a:srgbClr val="675E46"/>
                </a:solidFill>
                <a:latin typeface="Calibri"/>
                <a:cs typeface="Calibri"/>
              </a:rPr>
              <a:t>ode	</a:t>
            </a:r>
            <a:r>
              <a:rPr sz="2400" b="1" spc="-5" dirty="0">
                <a:solidFill>
                  <a:srgbClr val="675E46"/>
                </a:solidFill>
                <a:latin typeface="Calibri"/>
                <a:cs typeface="Calibri"/>
              </a:rPr>
              <a:t>O</a:t>
            </a:r>
            <a:r>
              <a:rPr sz="2400" b="1" spc="-10" dirty="0">
                <a:solidFill>
                  <a:srgbClr val="675E46"/>
                </a:solidFill>
                <a:latin typeface="Calibri"/>
                <a:cs typeface="Calibri"/>
              </a:rPr>
              <a:t>u</a:t>
            </a:r>
            <a:r>
              <a:rPr sz="2400" b="1" dirty="0">
                <a:solidFill>
                  <a:srgbClr val="675E46"/>
                </a:solidFill>
                <a:latin typeface="Calibri"/>
                <a:cs typeface="Calibri"/>
              </a:rPr>
              <a:t>t</a:t>
            </a:r>
            <a:r>
              <a:rPr sz="2400" b="1" spc="-10" dirty="0">
                <a:solidFill>
                  <a:srgbClr val="675E46"/>
                </a:solidFill>
                <a:latin typeface="Calibri"/>
                <a:cs typeface="Calibri"/>
              </a:rPr>
              <a:t>p</a:t>
            </a:r>
            <a:r>
              <a:rPr sz="2400" b="1" dirty="0">
                <a:solidFill>
                  <a:srgbClr val="675E46"/>
                </a:solidFill>
                <a:latin typeface="Calibri"/>
                <a:cs typeface="Calibri"/>
              </a:rPr>
              <a:t>ut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562600" y="2514600"/>
            <a:ext cx="2209800" cy="175983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&lt;pre&gt; tag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1600200"/>
            <a:ext cx="8077200" cy="3668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3735" y="4038599"/>
            <a:ext cx="7545070" cy="553998"/>
          </a:xfrm>
        </p:spPr>
        <p:txBody>
          <a:bodyPr/>
          <a:lstStyle/>
          <a:p>
            <a:r>
              <a:rPr lang="en-US" dirty="0"/>
              <a:t>Also can be used to display other contents as it is, </a:t>
            </a:r>
            <a:r>
              <a:rPr lang="en-US" dirty="0" err="1"/>
              <a:t>Eg.any</a:t>
            </a:r>
            <a:r>
              <a:rPr lang="en-US" dirty="0"/>
              <a:t> application or mail contents, etc.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" y="457200"/>
            <a:ext cx="7556500" cy="3422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192989"/>
            <a:ext cx="4761865" cy="726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0" dirty="0"/>
              <a:t>Hyperlinks: </a:t>
            </a:r>
            <a:r>
              <a:rPr spc="-70" dirty="0"/>
              <a:t>&lt;a&gt;</a:t>
            </a:r>
            <a:r>
              <a:rPr spc="-355" dirty="0"/>
              <a:t> </a:t>
            </a:r>
            <a:r>
              <a:rPr spc="-190" dirty="0"/>
              <a:t>Tag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84454" y="3869816"/>
            <a:ext cx="7404734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95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Link </a:t>
            </a:r>
            <a:r>
              <a:rPr sz="2200" spc="-15" dirty="0">
                <a:solidFill>
                  <a:srgbClr val="2E2B1F"/>
                </a:solidFill>
                <a:latin typeface="Calibri"/>
                <a:cs typeface="Calibri"/>
              </a:rPr>
              <a:t>to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a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document called </a:t>
            </a:r>
            <a:r>
              <a:rPr sz="2200" spc="-5" dirty="0">
                <a:solidFill>
                  <a:srgbClr val="8D863D"/>
                </a:solidFill>
                <a:latin typeface="Consolas"/>
                <a:cs typeface="Consolas"/>
              </a:rPr>
              <a:t>cat.html</a:t>
            </a:r>
            <a:r>
              <a:rPr sz="2200" spc="-560" dirty="0">
                <a:solidFill>
                  <a:srgbClr val="8D863D"/>
                </a:solidFill>
                <a:latin typeface="Consolas"/>
                <a:cs typeface="Consolas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on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the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same server in the 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subdirectory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8D863D"/>
                </a:solidFill>
                <a:latin typeface="Consolas"/>
                <a:cs typeface="Consolas"/>
              </a:rPr>
              <a:t>stuff</a:t>
            </a:r>
            <a:r>
              <a:rPr sz="2200" spc="-5" dirty="0">
                <a:solidFill>
                  <a:srgbClr val="8D863D"/>
                </a:solidFill>
                <a:latin typeface="Calibri"/>
                <a:cs typeface="Calibri"/>
              </a:rPr>
              <a:t>:</a:t>
            </a:r>
            <a:endParaRPr sz="2200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696731" y="2789047"/>
            <a:ext cx="178435" cy="18097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dirty="0">
                <a:solidFill>
                  <a:srgbClr val="DFDCB7"/>
                </a:solidFill>
                <a:latin typeface="Calibri"/>
                <a:cs typeface="Calibri"/>
              </a:rPr>
              <a:t>41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592836" y="1997964"/>
            <a:ext cx="7663815" cy="680085"/>
            <a:chOff x="592836" y="1997964"/>
            <a:chExt cx="7663815" cy="680085"/>
          </a:xfrm>
        </p:grpSpPr>
        <p:sp>
          <p:nvSpPr>
            <p:cNvPr id="6" name="object 6"/>
            <p:cNvSpPr/>
            <p:nvPr/>
          </p:nvSpPr>
          <p:spPr>
            <a:xfrm>
              <a:off x="692048" y="2037867"/>
              <a:ext cx="7558405" cy="476250"/>
            </a:xfrm>
            <a:custGeom>
              <a:avLst/>
              <a:gdLst/>
              <a:ahLst/>
              <a:cxnLst/>
              <a:rect l="l" t="t" r="r" b="b"/>
              <a:pathLst>
                <a:path w="7558405" h="476250">
                  <a:moveTo>
                    <a:pt x="7558151" y="0"/>
                  </a:moveTo>
                  <a:lnTo>
                    <a:pt x="0" y="0"/>
                  </a:lnTo>
                  <a:lnTo>
                    <a:pt x="0" y="476224"/>
                  </a:lnTo>
                  <a:lnTo>
                    <a:pt x="7558151" y="476224"/>
                  </a:lnTo>
                  <a:lnTo>
                    <a:pt x="7558151" y="0"/>
                  </a:lnTo>
                  <a:close/>
                </a:path>
              </a:pathLst>
            </a:custGeom>
            <a:solidFill>
              <a:srgbClr val="E9D9BD">
                <a:alpha val="14901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92048" y="2037867"/>
              <a:ext cx="7558405" cy="476250"/>
            </a:xfrm>
            <a:custGeom>
              <a:avLst/>
              <a:gdLst/>
              <a:ahLst/>
              <a:cxnLst/>
              <a:rect l="l" t="t" r="r" b="b"/>
              <a:pathLst>
                <a:path w="7558405" h="476250">
                  <a:moveTo>
                    <a:pt x="0" y="476224"/>
                  </a:moveTo>
                  <a:lnTo>
                    <a:pt x="7558151" y="476224"/>
                  </a:lnTo>
                  <a:lnTo>
                    <a:pt x="7558151" y="0"/>
                  </a:lnTo>
                  <a:lnTo>
                    <a:pt x="0" y="0"/>
                  </a:lnTo>
                  <a:lnTo>
                    <a:pt x="0" y="476224"/>
                  </a:lnTo>
                  <a:close/>
                </a:path>
              </a:pathLst>
            </a:custGeom>
            <a:ln w="12700">
              <a:solidFill>
                <a:srgbClr val="DEC5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92836" y="1997964"/>
              <a:ext cx="3435096" cy="67970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622547" y="1997964"/>
              <a:ext cx="3265932" cy="67970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483095" y="1997964"/>
              <a:ext cx="742188" cy="679703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384454" y="1247902"/>
            <a:ext cx="7866380" cy="2006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Link </a:t>
            </a:r>
            <a:r>
              <a:rPr sz="2200" spc="-15" dirty="0">
                <a:solidFill>
                  <a:srgbClr val="2E2B1F"/>
                </a:solidFill>
                <a:latin typeface="Calibri"/>
                <a:cs typeface="Calibri"/>
              </a:rPr>
              <a:t>to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a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document called </a:t>
            </a:r>
            <a:r>
              <a:rPr sz="2200" spc="-5" dirty="0">
                <a:solidFill>
                  <a:srgbClr val="8D863D"/>
                </a:solidFill>
                <a:latin typeface="Consolas"/>
                <a:cs typeface="Consolas"/>
              </a:rPr>
              <a:t>form.html</a:t>
            </a:r>
            <a:r>
              <a:rPr sz="2200" spc="-565" dirty="0">
                <a:solidFill>
                  <a:srgbClr val="8D863D"/>
                </a:solidFill>
                <a:latin typeface="Consolas"/>
                <a:cs typeface="Consolas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on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the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same server in the</a:t>
            </a:r>
            <a:endParaRPr sz="2200" dirty="0">
              <a:latin typeface="Calibri"/>
              <a:cs typeface="Calibri"/>
            </a:endParaRPr>
          </a:p>
          <a:p>
            <a:pPr marL="241300">
              <a:lnSpc>
                <a:spcPct val="100000"/>
              </a:lnSpc>
            </a:pP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same</a:t>
            </a:r>
            <a:r>
              <a:rPr sz="2200" spc="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directory:</a:t>
            </a:r>
            <a:endParaRPr sz="2200" dirty="0">
              <a:latin typeface="Calibri"/>
              <a:cs typeface="Calibri"/>
            </a:endParaRPr>
          </a:p>
          <a:p>
            <a:pPr marL="398780">
              <a:lnSpc>
                <a:spcPct val="100000"/>
              </a:lnSpc>
              <a:spcBef>
                <a:spcPts val="1185"/>
              </a:spcBef>
            </a:pPr>
            <a:r>
              <a:rPr sz="2400" b="1" dirty="0">
                <a:solidFill>
                  <a:srgbClr val="006FC0"/>
                </a:solidFill>
                <a:latin typeface="Consolas"/>
                <a:cs typeface="Consolas"/>
              </a:rPr>
              <a:t>&lt;a href="form.html"&gt;Fill </a:t>
            </a:r>
            <a:r>
              <a:rPr sz="2400" b="1" spc="5" dirty="0">
                <a:solidFill>
                  <a:srgbClr val="006FC0"/>
                </a:solidFill>
                <a:latin typeface="Consolas"/>
                <a:cs typeface="Consolas"/>
              </a:rPr>
              <a:t>Our</a:t>
            </a:r>
            <a:r>
              <a:rPr sz="2400" b="1" spc="25" dirty="0">
                <a:solidFill>
                  <a:srgbClr val="006FC0"/>
                </a:solidFill>
                <a:latin typeface="Consolas"/>
                <a:cs typeface="Consolas"/>
              </a:rPr>
              <a:t> </a:t>
            </a:r>
            <a:r>
              <a:rPr sz="2400" b="1" spc="5" dirty="0">
                <a:solidFill>
                  <a:srgbClr val="006FC0"/>
                </a:solidFill>
                <a:latin typeface="Consolas"/>
                <a:cs typeface="Consolas"/>
              </a:rPr>
              <a:t>Form&lt;/a&gt;</a:t>
            </a:r>
            <a:endParaRPr sz="2400" dirty="0">
              <a:latin typeface="Consolas"/>
              <a:cs typeface="Consolas"/>
            </a:endParaRPr>
          </a:p>
          <a:p>
            <a:pPr marL="241300" marR="5080" indent="-228600">
              <a:lnSpc>
                <a:spcPct val="100000"/>
              </a:lnSpc>
              <a:spcBef>
                <a:spcPts val="980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Link </a:t>
            </a:r>
            <a:r>
              <a:rPr sz="2200" spc="-15" dirty="0">
                <a:solidFill>
                  <a:srgbClr val="2E2B1F"/>
                </a:solidFill>
                <a:latin typeface="Calibri"/>
                <a:cs typeface="Calibri"/>
              </a:rPr>
              <a:t>to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a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document called </a:t>
            </a:r>
            <a:r>
              <a:rPr sz="2200" spc="-5" dirty="0">
                <a:solidFill>
                  <a:srgbClr val="8D863D"/>
                </a:solidFill>
                <a:latin typeface="Consolas"/>
                <a:cs typeface="Consolas"/>
              </a:rPr>
              <a:t>parent.html</a:t>
            </a:r>
            <a:r>
              <a:rPr sz="2200" spc="-555" dirty="0">
                <a:solidFill>
                  <a:srgbClr val="8D863D"/>
                </a:solidFill>
                <a:latin typeface="Consolas"/>
                <a:cs typeface="Consolas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on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the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same server in the  </a:t>
            </a:r>
            <a:r>
              <a:rPr sz="2200" spc="-15" dirty="0">
                <a:solidFill>
                  <a:srgbClr val="2E2B1F"/>
                </a:solidFill>
                <a:latin typeface="Calibri"/>
                <a:cs typeface="Calibri"/>
              </a:rPr>
              <a:t>parent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directory:</a:t>
            </a:r>
            <a:endParaRPr sz="2200" dirty="0">
              <a:latin typeface="Calibri"/>
              <a:cs typeface="Calibri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656844" y="3258311"/>
            <a:ext cx="7657465" cy="680085"/>
            <a:chOff x="656844" y="3258311"/>
            <a:chExt cx="7657465" cy="680085"/>
          </a:xfrm>
        </p:grpSpPr>
        <p:sp>
          <p:nvSpPr>
            <p:cNvPr id="13" name="object 13"/>
            <p:cNvSpPr/>
            <p:nvPr/>
          </p:nvSpPr>
          <p:spPr>
            <a:xfrm>
              <a:off x="755650" y="3297326"/>
              <a:ext cx="7558405" cy="476250"/>
            </a:xfrm>
            <a:custGeom>
              <a:avLst/>
              <a:gdLst/>
              <a:ahLst/>
              <a:cxnLst/>
              <a:rect l="l" t="t" r="r" b="b"/>
              <a:pathLst>
                <a:path w="7558405" h="476250">
                  <a:moveTo>
                    <a:pt x="7558151" y="0"/>
                  </a:moveTo>
                  <a:lnTo>
                    <a:pt x="0" y="0"/>
                  </a:lnTo>
                  <a:lnTo>
                    <a:pt x="0" y="476224"/>
                  </a:lnTo>
                  <a:lnTo>
                    <a:pt x="7558151" y="476224"/>
                  </a:lnTo>
                  <a:lnTo>
                    <a:pt x="7558151" y="0"/>
                  </a:lnTo>
                  <a:close/>
                </a:path>
              </a:pathLst>
            </a:custGeom>
            <a:solidFill>
              <a:srgbClr val="E9D9BD">
                <a:alpha val="14901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656844" y="3258311"/>
              <a:ext cx="6295644" cy="67970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755650" y="3297326"/>
            <a:ext cx="7558405" cy="476250"/>
          </a:xfrm>
          <a:prstGeom prst="rect">
            <a:avLst/>
          </a:prstGeom>
          <a:ln w="12700">
            <a:solidFill>
              <a:srgbClr val="DEC59E"/>
            </a:solidFill>
          </a:ln>
        </p:spPr>
        <p:txBody>
          <a:bodyPr vert="horz" wrap="square" lIns="0" tIns="4318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340"/>
              </a:spcBef>
            </a:pPr>
            <a:r>
              <a:rPr sz="2400" b="1" dirty="0">
                <a:solidFill>
                  <a:srgbClr val="006FC0"/>
                </a:solidFill>
                <a:latin typeface="Consolas"/>
                <a:cs typeface="Consolas"/>
              </a:rPr>
              <a:t>&lt;a</a:t>
            </a:r>
            <a:r>
              <a:rPr sz="2400" b="1" spc="10" dirty="0">
                <a:solidFill>
                  <a:srgbClr val="006FC0"/>
                </a:solidFill>
                <a:latin typeface="Consolas"/>
                <a:cs typeface="Consolas"/>
              </a:rPr>
              <a:t> </a:t>
            </a:r>
            <a:r>
              <a:rPr sz="2400" b="1" dirty="0">
                <a:solidFill>
                  <a:srgbClr val="006FC0"/>
                </a:solidFill>
                <a:latin typeface="Consolas"/>
                <a:cs typeface="Consolas"/>
              </a:rPr>
              <a:t>href="../parent.html"&gt;Parent&lt;/a&gt;</a:t>
            </a:r>
            <a:endParaRPr sz="2400" dirty="0">
              <a:latin typeface="Consolas"/>
              <a:cs typeface="Consolas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592836" y="4629911"/>
            <a:ext cx="7657465" cy="680085"/>
            <a:chOff x="592836" y="4629911"/>
            <a:chExt cx="7657465" cy="680085"/>
          </a:xfrm>
        </p:grpSpPr>
        <p:sp>
          <p:nvSpPr>
            <p:cNvPr id="17" name="object 17"/>
            <p:cNvSpPr/>
            <p:nvPr/>
          </p:nvSpPr>
          <p:spPr>
            <a:xfrm>
              <a:off x="692048" y="4668926"/>
              <a:ext cx="7558405" cy="476250"/>
            </a:xfrm>
            <a:custGeom>
              <a:avLst/>
              <a:gdLst/>
              <a:ahLst/>
              <a:cxnLst/>
              <a:rect l="l" t="t" r="r" b="b"/>
              <a:pathLst>
                <a:path w="7558405" h="476250">
                  <a:moveTo>
                    <a:pt x="7558151" y="0"/>
                  </a:moveTo>
                  <a:lnTo>
                    <a:pt x="0" y="0"/>
                  </a:lnTo>
                  <a:lnTo>
                    <a:pt x="0" y="476224"/>
                  </a:lnTo>
                  <a:lnTo>
                    <a:pt x="7558151" y="476224"/>
                  </a:lnTo>
                  <a:lnTo>
                    <a:pt x="7558151" y="0"/>
                  </a:lnTo>
                  <a:close/>
                </a:path>
              </a:pathLst>
            </a:custGeom>
            <a:solidFill>
              <a:srgbClr val="E9D9BD">
                <a:alpha val="14901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592836" y="4629911"/>
              <a:ext cx="6464808" cy="67970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692048" y="4668926"/>
            <a:ext cx="7558405" cy="476250"/>
          </a:xfrm>
          <a:prstGeom prst="rect">
            <a:avLst/>
          </a:prstGeom>
          <a:ln w="12700">
            <a:solidFill>
              <a:srgbClr val="DEC59E"/>
            </a:solidFill>
          </a:ln>
        </p:spPr>
        <p:txBody>
          <a:bodyPr vert="horz" wrap="square" lIns="0" tIns="4318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340"/>
              </a:spcBef>
            </a:pPr>
            <a:r>
              <a:rPr sz="2400" b="1" dirty="0">
                <a:solidFill>
                  <a:srgbClr val="006FC0"/>
                </a:solidFill>
                <a:latin typeface="Consolas"/>
                <a:cs typeface="Consolas"/>
              </a:rPr>
              <a:t>&lt;a</a:t>
            </a:r>
            <a:r>
              <a:rPr sz="2400" b="1" spc="10" dirty="0">
                <a:solidFill>
                  <a:srgbClr val="006FC0"/>
                </a:solidFill>
                <a:latin typeface="Consolas"/>
                <a:cs typeface="Consolas"/>
              </a:rPr>
              <a:t> </a:t>
            </a:r>
            <a:r>
              <a:rPr sz="2400" b="1" dirty="0">
                <a:solidFill>
                  <a:srgbClr val="006FC0"/>
                </a:solidFill>
                <a:latin typeface="Consolas"/>
                <a:cs typeface="Consolas"/>
              </a:rPr>
              <a:t>href="stuff/cat.html"&gt;Catalog&lt;/a&gt;</a:t>
            </a:r>
            <a:endParaRPr sz="2400" dirty="0">
              <a:latin typeface="Consolas"/>
              <a:cs typeface="Consolas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228600" y="5232400"/>
            <a:ext cx="8076565" cy="1016000"/>
          </a:xfrm>
          <a:prstGeom prst="rect">
            <a:avLst/>
          </a:prstGeom>
        </p:spPr>
        <p:txBody>
          <a:bodyPr vert="horz" wrap="square" lIns="0" tIns="18923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490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Link </a:t>
            </a:r>
            <a:r>
              <a:rPr sz="2200" spc="-15" dirty="0">
                <a:solidFill>
                  <a:srgbClr val="2E2B1F"/>
                </a:solidFill>
                <a:latin typeface="Calibri"/>
                <a:cs typeface="Calibri"/>
              </a:rPr>
              <a:t>to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an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external </a:t>
            </a:r>
            <a:r>
              <a:rPr sz="2200" spc="-35" dirty="0">
                <a:solidFill>
                  <a:srgbClr val="2E2B1F"/>
                </a:solidFill>
                <a:latin typeface="Calibri"/>
                <a:cs typeface="Calibri"/>
              </a:rPr>
              <a:t>Web</a:t>
            </a:r>
            <a:r>
              <a:rPr sz="2200" spc="5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site:</a:t>
            </a:r>
            <a:endParaRPr sz="2200" dirty="0">
              <a:latin typeface="Calibri"/>
              <a:cs typeface="Calibri"/>
            </a:endParaRPr>
          </a:p>
          <a:p>
            <a:pPr marL="205740">
              <a:lnSpc>
                <a:spcPct val="100000"/>
              </a:lnSpc>
              <a:spcBef>
                <a:spcPts val="1305"/>
              </a:spcBef>
            </a:pPr>
            <a:r>
              <a:rPr sz="2050" b="1" dirty="0">
                <a:latin typeface="Consolas"/>
                <a:cs typeface="Consolas"/>
              </a:rPr>
              <a:t>&lt;a </a:t>
            </a:r>
            <a:r>
              <a:rPr sz="2050" b="1" spc="-5" dirty="0">
                <a:latin typeface="Consolas"/>
                <a:cs typeface="Consolas"/>
              </a:rPr>
              <a:t>href="</a:t>
            </a:r>
            <a:r>
              <a:rPr sz="2050" b="1" spc="-5" dirty="0">
                <a:solidFill>
                  <a:srgbClr val="006FC0"/>
                </a:solidFill>
                <a:latin typeface="Consolas"/>
                <a:cs typeface="Consolas"/>
                <a:hlinkClick r:id="rId7"/>
              </a:rPr>
              <a:t>http://www.devbg.org</a:t>
            </a:r>
            <a:r>
              <a:rPr sz="2050" b="1" spc="-5" dirty="0">
                <a:solidFill>
                  <a:srgbClr val="006FC0"/>
                </a:solidFill>
                <a:latin typeface="Consolas"/>
                <a:cs typeface="Consolas"/>
              </a:rPr>
              <a:t>"</a:t>
            </a:r>
            <a:r>
              <a:rPr sz="2050" b="1" spc="-15" dirty="0">
                <a:solidFill>
                  <a:srgbClr val="006FC0"/>
                </a:solidFill>
                <a:latin typeface="Consolas"/>
                <a:cs typeface="Consolas"/>
              </a:rPr>
              <a:t> </a:t>
            </a:r>
            <a:r>
              <a:rPr sz="2050" b="1" spc="-5" dirty="0">
                <a:solidFill>
                  <a:srgbClr val="006FC0"/>
                </a:solidFill>
                <a:latin typeface="Consolas"/>
                <a:cs typeface="Consolas"/>
              </a:rPr>
              <a:t>target="_blank"</a:t>
            </a:r>
            <a:r>
              <a:rPr sz="2050" b="1" spc="-5" dirty="0">
                <a:latin typeface="Consolas"/>
                <a:cs typeface="Consolas"/>
              </a:rPr>
              <a:t>&gt;BASD&lt;/a&gt;</a:t>
            </a:r>
            <a:endParaRPr sz="2050" dirty="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4540" y="293573"/>
            <a:ext cx="7679055" cy="6057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800" spc="-85" dirty="0"/>
              <a:t>Links</a:t>
            </a:r>
            <a:r>
              <a:rPr sz="3800" spc="-240" dirty="0"/>
              <a:t> </a:t>
            </a:r>
            <a:r>
              <a:rPr sz="3800" spc="-65" dirty="0"/>
              <a:t>to</a:t>
            </a:r>
            <a:r>
              <a:rPr sz="3800" spc="-210" dirty="0"/>
              <a:t> </a:t>
            </a:r>
            <a:r>
              <a:rPr sz="3800" spc="-65" dirty="0"/>
              <a:t>the</a:t>
            </a:r>
            <a:r>
              <a:rPr sz="3800" spc="-215" dirty="0"/>
              <a:t> </a:t>
            </a:r>
            <a:r>
              <a:rPr sz="3800" spc="-70" dirty="0"/>
              <a:t>Same</a:t>
            </a:r>
            <a:r>
              <a:rPr sz="3800" spc="-240" dirty="0"/>
              <a:t> </a:t>
            </a:r>
            <a:r>
              <a:rPr sz="3800" spc="-85" dirty="0"/>
              <a:t>Document</a:t>
            </a:r>
            <a:r>
              <a:rPr sz="3800" spc="-270" dirty="0"/>
              <a:t> </a:t>
            </a:r>
            <a:r>
              <a:rPr sz="3800" dirty="0"/>
              <a:t>–</a:t>
            </a:r>
            <a:r>
              <a:rPr sz="3800" spc="-210" dirty="0"/>
              <a:t> </a:t>
            </a:r>
            <a:r>
              <a:rPr sz="3800" spc="-90" dirty="0"/>
              <a:t>Example</a:t>
            </a:r>
            <a:endParaRPr sz="3800"/>
          </a:p>
        </p:txBody>
      </p:sp>
      <p:sp>
        <p:nvSpPr>
          <p:cNvPr id="3" name="object 3"/>
          <p:cNvSpPr txBox="1"/>
          <p:nvPr/>
        </p:nvSpPr>
        <p:spPr>
          <a:xfrm>
            <a:off x="8696731" y="2789047"/>
            <a:ext cx="178435" cy="18097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dirty="0">
                <a:solidFill>
                  <a:srgbClr val="DFDCB7"/>
                </a:solidFill>
                <a:latin typeface="Calibri"/>
                <a:cs typeface="Calibri"/>
              </a:rPr>
              <a:t>42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12140" y="1107693"/>
            <a:ext cx="6668770" cy="41158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90170">
              <a:lnSpc>
                <a:spcPct val="100000"/>
              </a:lnSpc>
              <a:spcBef>
                <a:spcPts val="1614"/>
              </a:spcBef>
            </a:pPr>
            <a:r>
              <a:rPr sz="2000" b="1" dirty="0">
                <a:solidFill>
                  <a:srgbClr val="006FC0"/>
                </a:solidFill>
                <a:latin typeface="Consolas"/>
                <a:cs typeface="Consolas"/>
              </a:rPr>
              <a:t>&lt;h1&gt;Table </a:t>
            </a:r>
            <a:r>
              <a:rPr sz="2000" b="1" spc="-5" dirty="0">
                <a:solidFill>
                  <a:srgbClr val="006FC0"/>
                </a:solidFill>
                <a:latin typeface="Consolas"/>
                <a:cs typeface="Consolas"/>
              </a:rPr>
              <a:t>of</a:t>
            </a:r>
            <a:r>
              <a:rPr sz="2000" b="1" spc="-10" dirty="0">
                <a:solidFill>
                  <a:srgbClr val="006FC0"/>
                </a:solidFill>
                <a:latin typeface="Consolas"/>
                <a:cs typeface="Consolas"/>
              </a:rPr>
              <a:t> </a:t>
            </a:r>
            <a:r>
              <a:rPr sz="2000" b="1" spc="-5" dirty="0">
                <a:solidFill>
                  <a:srgbClr val="006FC0"/>
                </a:solidFill>
                <a:latin typeface="Consolas"/>
                <a:cs typeface="Consolas"/>
              </a:rPr>
              <a:t>Contents&lt;/h1&gt;</a:t>
            </a:r>
            <a:endParaRPr sz="2000" dirty="0">
              <a:latin typeface="Consolas"/>
              <a:cs typeface="Consolas"/>
            </a:endParaRPr>
          </a:p>
          <a:p>
            <a:pPr marL="90170">
              <a:lnSpc>
                <a:spcPct val="100000"/>
              </a:lnSpc>
              <a:spcBef>
                <a:spcPts val="1440"/>
              </a:spcBef>
            </a:pPr>
            <a:r>
              <a:rPr sz="2000" b="1" dirty="0">
                <a:solidFill>
                  <a:srgbClr val="006FC0"/>
                </a:solidFill>
                <a:latin typeface="Consolas"/>
                <a:cs typeface="Consolas"/>
              </a:rPr>
              <a:t>&lt;p&gt;&lt;a </a:t>
            </a:r>
            <a:r>
              <a:rPr sz="2000" b="1" spc="-5" dirty="0">
                <a:solidFill>
                  <a:srgbClr val="006FC0"/>
                </a:solidFill>
                <a:latin typeface="Consolas"/>
                <a:cs typeface="Consolas"/>
              </a:rPr>
              <a:t>href="#section1"&gt;Introduction&lt;/a&gt;&lt;br</a:t>
            </a:r>
            <a:r>
              <a:rPr sz="2000" b="1" spc="45" dirty="0">
                <a:solidFill>
                  <a:srgbClr val="006FC0"/>
                </a:solidFill>
                <a:latin typeface="Consolas"/>
                <a:cs typeface="Consolas"/>
              </a:rPr>
              <a:t> </a:t>
            </a:r>
            <a:r>
              <a:rPr sz="2000" b="1" spc="-5" dirty="0">
                <a:solidFill>
                  <a:srgbClr val="006FC0"/>
                </a:solidFill>
                <a:latin typeface="Consolas"/>
                <a:cs typeface="Consolas"/>
              </a:rPr>
              <a:t>/&gt;</a:t>
            </a:r>
            <a:endParaRPr sz="2000" dirty="0">
              <a:latin typeface="Consolas"/>
              <a:cs typeface="Consolas"/>
            </a:endParaRPr>
          </a:p>
          <a:p>
            <a:pPr marL="90170">
              <a:lnSpc>
                <a:spcPct val="100000"/>
              </a:lnSpc>
              <a:spcBef>
                <a:spcPts val="240"/>
              </a:spcBef>
            </a:pPr>
            <a:r>
              <a:rPr sz="2000" b="1" dirty="0">
                <a:solidFill>
                  <a:srgbClr val="006FC0"/>
                </a:solidFill>
                <a:latin typeface="Consolas"/>
                <a:cs typeface="Consolas"/>
              </a:rPr>
              <a:t>&lt;a </a:t>
            </a:r>
            <a:r>
              <a:rPr sz="2000" b="1" spc="-5" dirty="0">
                <a:solidFill>
                  <a:srgbClr val="006FC0"/>
                </a:solidFill>
                <a:latin typeface="Consolas"/>
                <a:cs typeface="Consolas"/>
              </a:rPr>
              <a:t>href="#section2"&gt;Some background&lt;/A&gt;&lt;br</a:t>
            </a:r>
            <a:r>
              <a:rPr sz="2000" b="1" spc="60" dirty="0">
                <a:solidFill>
                  <a:srgbClr val="006FC0"/>
                </a:solidFill>
                <a:latin typeface="Consolas"/>
                <a:cs typeface="Consolas"/>
              </a:rPr>
              <a:t> </a:t>
            </a:r>
            <a:r>
              <a:rPr sz="2000" b="1" spc="-5" dirty="0">
                <a:solidFill>
                  <a:srgbClr val="006FC0"/>
                </a:solidFill>
                <a:latin typeface="Consolas"/>
                <a:cs typeface="Consolas"/>
              </a:rPr>
              <a:t>/&gt;</a:t>
            </a:r>
            <a:endParaRPr sz="2000" dirty="0">
              <a:latin typeface="Consolas"/>
              <a:cs typeface="Consolas"/>
            </a:endParaRPr>
          </a:p>
          <a:p>
            <a:pPr marL="90170">
              <a:lnSpc>
                <a:spcPct val="100000"/>
              </a:lnSpc>
              <a:spcBef>
                <a:spcPts val="240"/>
              </a:spcBef>
            </a:pPr>
            <a:r>
              <a:rPr sz="2000" b="1" dirty="0">
                <a:solidFill>
                  <a:srgbClr val="006FC0"/>
                </a:solidFill>
                <a:latin typeface="Consolas"/>
                <a:cs typeface="Consolas"/>
              </a:rPr>
              <a:t>&lt;a </a:t>
            </a:r>
            <a:r>
              <a:rPr sz="2000" b="1" spc="-5" dirty="0">
                <a:solidFill>
                  <a:srgbClr val="006FC0"/>
                </a:solidFill>
                <a:latin typeface="Consolas"/>
                <a:cs typeface="Consolas"/>
              </a:rPr>
              <a:t>href="#section2.1"&gt;Project History&lt;/a&gt;&lt;br</a:t>
            </a:r>
            <a:r>
              <a:rPr sz="2000" b="1" spc="60" dirty="0">
                <a:solidFill>
                  <a:srgbClr val="006FC0"/>
                </a:solidFill>
                <a:latin typeface="Consolas"/>
                <a:cs typeface="Consolas"/>
              </a:rPr>
              <a:t> </a:t>
            </a:r>
            <a:r>
              <a:rPr sz="2000" b="1" dirty="0">
                <a:solidFill>
                  <a:srgbClr val="006FC0"/>
                </a:solidFill>
                <a:latin typeface="Consolas"/>
                <a:cs typeface="Consolas"/>
              </a:rPr>
              <a:t>/&gt;</a:t>
            </a:r>
            <a:endParaRPr sz="2000" dirty="0">
              <a:latin typeface="Consolas"/>
              <a:cs typeface="Consolas"/>
            </a:endParaRPr>
          </a:p>
          <a:p>
            <a:pPr marL="90170">
              <a:lnSpc>
                <a:spcPct val="100000"/>
              </a:lnSpc>
              <a:spcBef>
                <a:spcPts val="1440"/>
              </a:spcBef>
            </a:pPr>
            <a:r>
              <a:rPr sz="2000" b="1" dirty="0">
                <a:solidFill>
                  <a:srgbClr val="FF0000"/>
                </a:solidFill>
                <a:latin typeface="Consolas"/>
                <a:cs typeface="Consolas"/>
              </a:rPr>
              <a:t>&lt;!-- </a:t>
            </a:r>
            <a:r>
              <a:rPr sz="2000" b="1" spc="-5" dirty="0">
                <a:solidFill>
                  <a:srgbClr val="FF0000"/>
                </a:solidFill>
                <a:latin typeface="Consolas"/>
                <a:cs typeface="Consolas"/>
              </a:rPr>
              <a:t>The document text </a:t>
            </a:r>
            <a:r>
              <a:rPr sz="2000" b="1" dirty="0">
                <a:solidFill>
                  <a:srgbClr val="FF0000"/>
                </a:solidFill>
                <a:latin typeface="Consolas"/>
                <a:cs typeface="Consolas"/>
              </a:rPr>
              <a:t>follows </a:t>
            </a:r>
            <a:r>
              <a:rPr sz="2000" b="1" spc="-5" dirty="0">
                <a:solidFill>
                  <a:srgbClr val="FF0000"/>
                </a:solidFill>
                <a:latin typeface="Consolas"/>
                <a:cs typeface="Consolas"/>
              </a:rPr>
              <a:t>here</a:t>
            </a:r>
            <a:r>
              <a:rPr sz="2000" b="1" spc="-15" dirty="0">
                <a:solidFill>
                  <a:srgbClr val="FF0000"/>
                </a:solidFill>
                <a:latin typeface="Consolas"/>
                <a:cs typeface="Consolas"/>
              </a:rPr>
              <a:t> </a:t>
            </a:r>
            <a:r>
              <a:rPr sz="2000" b="1" spc="-5" dirty="0">
                <a:solidFill>
                  <a:srgbClr val="FF0000"/>
                </a:solidFill>
                <a:latin typeface="Consolas"/>
                <a:cs typeface="Consolas"/>
              </a:rPr>
              <a:t>--&gt;</a:t>
            </a:r>
            <a:endParaRPr sz="2000" dirty="0">
              <a:solidFill>
                <a:srgbClr val="FF0000"/>
              </a:solidFill>
              <a:latin typeface="Consolas"/>
              <a:cs typeface="Consolas"/>
            </a:endParaRPr>
          </a:p>
          <a:p>
            <a:pPr marL="90170">
              <a:lnSpc>
                <a:spcPct val="100000"/>
              </a:lnSpc>
              <a:spcBef>
                <a:spcPts val="1445"/>
              </a:spcBef>
            </a:pPr>
            <a:r>
              <a:rPr sz="2000" b="1" dirty="0">
                <a:solidFill>
                  <a:srgbClr val="FF0000"/>
                </a:solidFill>
                <a:latin typeface="Consolas"/>
                <a:cs typeface="Consolas"/>
              </a:rPr>
              <a:t>&lt;h2 </a:t>
            </a:r>
            <a:r>
              <a:rPr sz="2000" b="1" spc="-5" dirty="0">
                <a:solidFill>
                  <a:srgbClr val="FF0000"/>
                </a:solidFill>
                <a:latin typeface="Consolas"/>
                <a:cs typeface="Consolas"/>
              </a:rPr>
              <a:t>id="section1"&gt;Introduction&lt;/h2&gt;</a:t>
            </a:r>
            <a:endParaRPr sz="2000" dirty="0">
              <a:solidFill>
                <a:srgbClr val="FF0000"/>
              </a:solidFill>
              <a:latin typeface="Consolas"/>
              <a:cs typeface="Consolas"/>
            </a:endParaRPr>
          </a:p>
          <a:p>
            <a:pPr marL="90170">
              <a:lnSpc>
                <a:spcPct val="100000"/>
              </a:lnSpc>
              <a:spcBef>
                <a:spcPts val="240"/>
              </a:spcBef>
            </a:pPr>
            <a:r>
              <a:rPr sz="2000" b="1" dirty="0">
                <a:solidFill>
                  <a:srgbClr val="FF0000"/>
                </a:solidFill>
                <a:latin typeface="Consolas"/>
                <a:cs typeface="Consolas"/>
              </a:rPr>
              <a:t>... </a:t>
            </a:r>
            <a:r>
              <a:rPr sz="2000" b="1" spc="-5" dirty="0">
                <a:solidFill>
                  <a:srgbClr val="FF0000"/>
                </a:solidFill>
                <a:latin typeface="Consolas"/>
                <a:cs typeface="Consolas"/>
              </a:rPr>
              <a:t>Section </a:t>
            </a:r>
            <a:r>
              <a:rPr sz="2000" b="1" dirty="0">
                <a:solidFill>
                  <a:srgbClr val="FF0000"/>
                </a:solidFill>
                <a:latin typeface="Consolas"/>
                <a:cs typeface="Consolas"/>
              </a:rPr>
              <a:t>1 follows here</a:t>
            </a:r>
            <a:r>
              <a:rPr sz="2000" b="1" spc="-35" dirty="0">
                <a:solidFill>
                  <a:srgbClr val="FF0000"/>
                </a:solidFill>
                <a:latin typeface="Consolas"/>
                <a:cs typeface="Consolas"/>
              </a:rPr>
              <a:t> </a:t>
            </a:r>
            <a:r>
              <a:rPr sz="2000" b="1" spc="-5" dirty="0">
                <a:solidFill>
                  <a:srgbClr val="FF0000"/>
                </a:solidFill>
                <a:latin typeface="Consolas"/>
                <a:cs typeface="Consolas"/>
              </a:rPr>
              <a:t>...</a:t>
            </a:r>
            <a:endParaRPr sz="2000" dirty="0">
              <a:solidFill>
                <a:srgbClr val="FF0000"/>
              </a:solidFill>
              <a:latin typeface="Consolas"/>
              <a:cs typeface="Consolas"/>
            </a:endParaRPr>
          </a:p>
          <a:p>
            <a:pPr marL="90170">
              <a:lnSpc>
                <a:spcPct val="100000"/>
              </a:lnSpc>
              <a:spcBef>
                <a:spcPts val="240"/>
              </a:spcBef>
            </a:pPr>
            <a:r>
              <a:rPr sz="2000" b="1" dirty="0">
                <a:solidFill>
                  <a:srgbClr val="FF0000"/>
                </a:solidFill>
                <a:latin typeface="Consolas"/>
                <a:cs typeface="Consolas"/>
              </a:rPr>
              <a:t>&lt;h2 </a:t>
            </a:r>
            <a:r>
              <a:rPr sz="2000" b="1" spc="-5" dirty="0">
                <a:solidFill>
                  <a:srgbClr val="FF0000"/>
                </a:solidFill>
                <a:latin typeface="Consolas"/>
                <a:cs typeface="Consolas"/>
              </a:rPr>
              <a:t>id="section2"&gt;Some background&lt;/h2&gt;</a:t>
            </a:r>
            <a:endParaRPr sz="2000" dirty="0">
              <a:solidFill>
                <a:srgbClr val="FF0000"/>
              </a:solidFill>
              <a:latin typeface="Consolas"/>
              <a:cs typeface="Consolas"/>
            </a:endParaRPr>
          </a:p>
          <a:p>
            <a:pPr marL="90170">
              <a:lnSpc>
                <a:spcPct val="100000"/>
              </a:lnSpc>
              <a:spcBef>
                <a:spcPts val="240"/>
              </a:spcBef>
            </a:pPr>
            <a:r>
              <a:rPr sz="2000" b="1" dirty="0">
                <a:solidFill>
                  <a:srgbClr val="FF0000"/>
                </a:solidFill>
                <a:latin typeface="Consolas"/>
                <a:cs typeface="Consolas"/>
              </a:rPr>
              <a:t>... </a:t>
            </a:r>
            <a:r>
              <a:rPr sz="2000" b="1" spc="-5" dirty="0">
                <a:solidFill>
                  <a:srgbClr val="FF0000"/>
                </a:solidFill>
                <a:latin typeface="Consolas"/>
                <a:cs typeface="Consolas"/>
              </a:rPr>
              <a:t>Section </a:t>
            </a:r>
            <a:r>
              <a:rPr sz="2000" b="1" dirty="0">
                <a:solidFill>
                  <a:srgbClr val="FF0000"/>
                </a:solidFill>
                <a:latin typeface="Consolas"/>
                <a:cs typeface="Consolas"/>
              </a:rPr>
              <a:t>2 follows here</a:t>
            </a:r>
            <a:r>
              <a:rPr sz="2000" b="1" spc="-35" dirty="0">
                <a:solidFill>
                  <a:srgbClr val="FF0000"/>
                </a:solidFill>
                <a:latin typeface="Consolas"/>
                <a:cs typeface="Consolas"/>
              </a:rPr>
              <a:t> </a:t>
            </a:r>
            <a:r>
              <a:rPr sz="2000" b="1" spc="-5" dirty="0">
                <a:solidFill>
                  <a:srgbClr val="FF0000"/>
                </a:solidFill>
                <a:latin typeface="Consolas"/>
                <a:cs typeface="Consolas"/>
              </a:rPr>
              <a:t>...</a:t>
            </a:r>
            <a:endParaRPr sz="2000" dirty="0">
              <a:solidFill>
                <a:srgbClr val="FF0000"/>
              </a:solidFill>
              <a:latin typeface="Consolas"/>
              <a:cs typeface="Consolas"/>
            </a:endParaRPr>
          </a:p>
          <a:p>
            <a:pPr marL="90170">
              <a:lnSpc>
                <a:spcPct val="100000"/>
              </a:lnSpc>
              <a:spcBef>
                <a:spcPts val="240"/>
              </a:spcBef>
            </a:pPr>
            <a:r>
              <a:rPr sz="2000" b="1" dirty="0">
                <a:solidFill>
                  <a:srgbClr val="FF0000"/>
                </a:solidFill>
                <a:latin typeface="Consolas"/>
                <a:cs typeface="Consolas"/>
              </a:rPr>
              <a:t>&lt;h3 </a:t>
            </a:r>
            <a:r>
              <a:rPr sz="2000" b="1" spc="-5" dirty="0">
                <a:solidFill>
                  <a:srgbClr val="FF0000"/>
                </a:solidFill>
                <a:latin typeface="Consolas"/>
                <a:cs typeface="Consolas"/>
              </a:rPr>
              <a:t>id="section2.1"&gt;Project</a:t>
            </a:r>
            <a:r>
              <a:rPr sz="2000" b="1" spc="10" dirty="0">
                <a:solidFill>
                  <a:srgbClr val="FF0000"/>
                </a:solidFill>
                <a:latin typeface="Consolas"/>
                <a:cs typeface="Consolas"/>
              </a:rPr>
              <a:t> </a:t>
            </a:r>
            <a:r>
              <a:rPr sz="2000" b="1" spc="-5" dirty="0">
                <a:solidFill>
                  <a:srgbClr val="FF0000"/>
                </a:solidFill>
                <a:latin typeface="Consolas"/>
                <a:cs typeface="Consolas"/>
              </a:rPr>
              <a:t>History&lt;/h3&gt;</a:t>
            </a:r>
            <a:endParaRPr sz="2000" dirty="0">
              <a:solidFill>
                <a:srgbClr val="FF0000"/>
              </a:solidFill>
              <a:latin typeface="Consolas"/>
              <a:cs typeface="Consolas"/>
            </a:endParaRPr>
          </a:p>
          <a:p>
            <a:pPr marL="90170">
              <a:lnSpc>
                <a:spcPct val="100000"/>
              </a:lnSpc>
              <a:spcBef>
                <a:spcPts val="240"/>
              </a:spcBef>
            </a:pPr>
            <a:r>
              <a:rPr sz="2000" b="1" dirty="0">
                <a:solidFill>
                  <a:srgbClr val="FF0000"/>
                </a:solidFill>
                <a:latin typeface="Consolas"/>
                <a:cs typeface="Consolas"/>
              </a:rPr>
              <a:t>... </a:t>
            </a:r>
            <a:r>
              <a:rPr sz="2000" b="1" spc="-5" dirty="0">
                <a:solidFill>
                  <a:srgbClr val="FF0000"/>
                </a:solidFill>
                <a:latin typeface="Consolas"/>
                <a:cs typeface="Consolas"/>
              </a:rPr>
              <a:t>Section </a:t>
            </a:r>
            <a:r>
              <a:rPr sz="2000" b="1" dirty="0">
                <a:solidFill>
                  <a:srgbClr val="FF0000"/>
                </a:solidFill>
                <a:latin typeface="Consolas"/>
                <a:cs typeface="Consolas"/>
              </a:rPr>
              <a:t>2.1 </a:t>
            </a:r>
            <a:r>
              <a:rPr sz="2000" b="1" spc="-5" dirty="0">
                <a:solidFill>
                  <a:srgbClr val="FF0000"/>
                </a:solidFill>
                <a:latin typeface="Consolas"/>
                <a:cs typeface="Consolas"/>
              </a:rPr>
              <a:t>follows </a:t>
            </a:r>
            <a:r>
              <a:rPr sz="2000" b="1" dirty="0">
                <a:solidFill>
                  <a:srgbClr val="FF0000"/>
                </a:solidFill>
                <a:latin typeface="Consolas"/>
                <a:cs typeface="Consolas"/>
              </a:rPr>
              <a:t>here</a:t>
            </a:r>
            <a:r>
              <a:rPr sz="2000" b="1" spc="-20" dirty="0">
                <a:solidFill>
                  <a:srgbClr val="FF0000"/>
                </a:solidFill>
                <a:latin typeface="Consolas"/>
                <a:cs typeface="Consolas"/>
              </a:rPr>
              <a:t> </a:t>
            </a:r>
            <a:r>
              <a:rPr sz="2000" b="1" dirty="0">
                <a:solidFill>
                  <a:srgbClr val="FF0000"/>
                </a:solidFill>
                <a:latin typeface="Consolas"/>
                <a:cs typeface="Consolas"/>
              </a:rPr>
              <a:t>...</a:t>
            </a:r>
            <a:endParaRPr sz="2000" dirty="0">
              <a:solidFill>
                <a:srgbClr val="FF0000"/>
              </a:solidFill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71524" y="1467990"/>
            <a:ext cx="1776095" cy="4854575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675"/>
              </a:spcBef>
              <a:buSzPct val="50000"/>
              <a:buFont typeface="Wingdings"/>
              <a:buChar char=""/>
              <a:tabLst>
                <a:tab pos="241300" algn="l"/>
              </a:tabLst>
            </a:pPr>
            <a:r>
              <a:rPr sz="2400" dirty="0">
                <a:solidFill>
                  <a:srgbClr val="675E46"/>
                </a:solidFill>
                <a:latin typeface="Arial"/>
                <a:cs typeface="Arial"/>
              </a:rPr>
              <a:t>HTML</a:t>
            </a:r>
            <a:endParaRPr sz="24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580"/>
              </a:spcBef>
              <a:buSzPct val="50000"/>
              <a:buFont typeface="Wingdings"/>
              <a:buChar char=""/>
              <a:tabLst>
                <a:tab pos="241300" algn="l"/>
              </a:tabLst>
            </a:pPr>
            <a:r>
              <a:rPr sz="2400" spc="-5" dirty="0">
                <a:solidFill>
                  <a:srgbClr val="675E46"/>
                </a:solidFill>
                <a:latin typeface="Arial"/>
                <a:cs typeface="Arial"/>
              </a:rPr>
              <a:t>XHTML</a:t>
            </a:r>
            <a:endParaRPr sz="24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575"/>
              </a:spcBef>
              <a:buSzPct val="50000"/>
              <a:buFont typeface="Wingdings"/>
              <a:buChar char=""/>
              <a:tabLst>
                <a:tab pos="241300" algn="l"/>
              </a:tabLst>
            </a:pPr>
            <a:r>
              <a:rPr sz="2400" spc="-5" dirty="0">
                <a:solidFill>
                  <a:srgbClr val="675E46"/>
                </a:solidFill>
                <a:latin typeface="Arial"/>
                <a:cs typeface="Arial"/>
              </a:rPr>
              <a:t>CSS</a:t>
            </a:r>
            <a:endParaRPr sz="24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575"/>
              </a:spcBef>
              <a:buSzPct val="50000"/>
              <a:buFont typeface="Wingdings"/>
              <a:buChar char=""/>
              <a:tabLst>
                <a:tab pos="241300" algn="l"/>
              </a:tabLst>
            </a:pPr>
            <a:r>
              <a:rPr sz="2400" dirty="0">
                <a:solidFill>
                  <a:srgbClr val="675E46"/>
                </a:solidFill>
                <a:latin typeface="Arial"/>
                <a:cs typeface="Arial"/>
              </a:rPr>
              <a:t>XML</a:t>
            </a:r>
            <a:endParaRPr sz="24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580"/>
              </a:spcBef>
              <a:buSzPct val="50000"/>
              <a:buFont typeface="Wingdings"/>
              <a:buChar char=""/>
              <a:tabLst>
                <a:tab pos="241300" algn="l"/>
              </a:tabLst>
            </a:pPr>
            <a:r>
              <a:rPr sz="2400" spc="-5" dirty="0">
                <a:solidFill>
                  <a:srgbClr val="675E46"/>
                </a:solidFill>
                <a:latin typeface="Arial"/>
                <a:cs typeface="Arial"/>
              </a:rPr>
              <a:t>JavaScript</a:t>
            </a:r>
            <a:endParaRPr sz="24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575"/>
              </a:spcBef>
              <a:buSzPct val="50000"/>
              <a:buFont typeface="Wingdings"/>
              <a:buChar char=""/>
              <a:tabLst>
                <a:tab pos="241300" algn="l"/>
              </a:tabLst>
            </a:pPr>
            <a:r>
              <a:rPr sz="2400" dirty="0">
                <a:solidFill>
                  <a:srgbClr val="675E46"/>
                </a:solidFill>
                <a:latin typeface="Arial"/>
                <a:cs typeface="Arial"/>
              </a:rPr>
              <a:t>V</a:t>
            </a:r>
            <a:r>
              <a:rPr sz="2400" spc="-10" dirty="0">
                <a:solidFill>
                  <a:srgbClr val="675E46"/>
                </a:solidFill>
                <a:latin typeface="Arial"/>
                <a:cs typeface="Arial"/>
              </a:rPr>
              <a:t>B</a:t>
            </a:r>
            <a:r>
              <a:rPr sz="2400" spc="-5" dirty="0">
                <a:solidFill>
                  <a:srgbClr val="675E46"/>
                </a:solidFill>
                <a:latin typeface="Arial"/>
                <a:cs typeface="Arial"/>
              </a:rPr>
              <a:t>S</a:t>
            </a:r>
            <a:r>
              <a:rPr sz="2400" spc="-15" dirty="0">
                <a:solidFill>
                  <a:srgbClr val="675E46"/>
                </a:solidFill>
                <a:latin typeface="Arial"/>
                <a:cs typeface="Arial"/>
              </a:rPr>
              <a:t>C</a:t>
            </a:r>
            <a:r>
              <a:rPr sz="2400" dirty="0">
                <a:solidFill>
                  <a:srgbClr val="675E46"/>
                </a:solidFill>
                <a:latin typeface="Arial"/>
                <a:cs typeface="Arial"/>
              </a:rPr>
              <a:t>RIPT</a:t>
            </a:r>
            <a:endParaRPr sz="24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575"/>
              </a:spcBef>
              <a:buSzPct val="50000"/>
              <a:buFont typeface="Wingdings"/>
              <a:buChar char=""/>
              <a:tabLst>
                <a:tab pos="241300" algn="l"/>
              </a:tabLst>
            </a:pPr>
            <a:r>
              <a:rPr sz="2400" dirty="0">
                <a:solidFill>
                  <a:srgbClr val="675E46"/>
                </a:solidFill>
                <a:latin typeface="Arial"/>
                <a:cs typeface="Arial"/>
              </a:rPr>
              <a:t>DOM</a:t>
            </a:r>
            <a:endParaRPr sz="24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575"/>
              </a:spcBef>
              <a:buSzPct val="50000"/>
              <a:buFont typeface="Wingdings"/>
              <a:buChar char=""/>
              <a:tabLst>
                <a:tab pos="241300" algn="l"/>
              </a:tabLst>
            </a:pPr>
            <a:r>
              <a:rPr sz="2400" spc="-5" dirty="0">
                <a:solidFill>
                  <a:srgbClr val="675E46"/>
                </a:solidFill>
                <a:latin typeface="Arial"/>
                <a:cs typeface="Arial"/>
              </a:rPr>
              <a:t>DHTML</a:t>
            </a:r>
            <a:endParaRPr sz="24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580"/>
              </a:spcBef>
              <a:buSzPct val="50000"/>
              <a:buFont typeface="Wingdings"/>
              <a:buChar char=""/>
              <a:tabLst>
                <a:tab pos="241300" algn="l"/>
              </a:tabLst>
            </a:pPr>
            <a:r>
              <a:rPr sz="2400" spc="-5" dirty="0">
                <a:solidFill>
                  <a:srgbClr val="675E46"/>
                </a:solidFill>
                <a:latin typeface="Arial"/>
                <a:cs typeface="Arial"/>
              </a:rPr>
              <a:t>AJAX</a:t>
            </a:r>
            <a:endParaRPr sz="24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575"/>
              </a:spcBef>
              <a:buSzPct val="50000"/>
              <a:buFont typeface="Wingdings"/>
              <a:buChar char=""/>
              <a:tabLst>
                <a:tab pos="241300" algn="l"/>
              </a:tabLst>
            </a:pPr>
            <a:r>
              <a:rPr sz="2400" spc="-5" dirty="0">
                <a:solidFill>
                  <a:srgbClr val="675E46"/>
                </a:solidFill>
                <a:latin typeface="Arial"/>
                <a:cs typeface="Arial"/>
              </a:rPr>
              <a:t>E4X</a:t>
            </a:r>
            <a:endParaRPr sz="24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575"/>
              </a:spcBef>
              <a:buSzPct val="50000"/>
              <a:buFont typeface="Wingdings"/>
              <a:buChar char=""/>
              <a:tabLst>
                <a:tab pos="241300" algn="l"/>
              </a:tabLst>
            </a:pPr>
            <a:r>
              <a:rPr sz="2400" spc="-5" dirty="0">
                <a:solidFill>
                  <a:srgbClr val="675E46"/>
                </a:solidFill>
                <a:latin typeface="Arial"/>
                <a:cs typeface="Arial"/>
              </a:rPr>
              <a:t>WMLScript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5940" y="467690"/>
            <a:ext cx="4664710" cy="726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b="1" spc="-170" dirty="0">
                <a:latin typeface="Cambria"/>
                <a:cs typeface="Cambria"/>
              </a:rPr>
              <a:t>Web</a:t>
            </a:r>
            <a:r>
              <a:rPr b="1" spc="-245" dirty="0">
                <a:latin typeface="Cambria"/>
                <a:cs typeface="Cambria"/>
              </a:rPr>
              <a:t> </a:t>
            </a:r>
            <a:r>
              <a:rPr b="1" spc="-130" dirty="0">
                <a:latin typeface="Cambria"/>
                <a:cs typeface="Cambria"/>
              </a:rPr>
              <a:t>Technologies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800091" y="1493647"/>
            <a:ext cx="2676525" cy="4854575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675"/>
              </a:spcBef>
              <a:buSzPct val="50000"/>
              <a:buFont typeface="Wingdings"/>
              <a:buChar char=""/>
              <a:tabLst>
                <a:tab pos="241300" algn="l"/>
              </a:tabLst>
            </a:pPr>
            <a:r>
              <a:rPr sz="2400" dirty="0">
                <a:solidFill>
                  <a:srgbClr val="675E46"/>
                </a:solidFill>
                <a:latin typeface="Arial"/>
                <a:cs typeface="Arial"/>
              </a:rPr>
              <a:t>SQL</a:t>
            </a:r>
            <a:endParaRPr sz="2400" dirty="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575"/>
              </a:spcBef>
              <a:buSzPct val="50000"/>
              <a:buFont typeface="Wingdings"/>
              <a:buChar char=""/>
              <a:tabLst>
                <a:tab pos="241300" algn="l"/>
              </a:tabLst>
            </a:pPr>
            <a:r>
              <a:rPr sz="2400" spc="-5" dirty="0">
                <a:solidFill>
                  <a:srgbClr val="675E46"/>
                </a:solidFill>
                <a:latin typeface="Arial"/>
                <a:cs typeface="Arial"/>
              </a:rPr>
              <a:t>ASP</a:t>
            </a:r>
            <a:endParaRPr sz="2400" dirty="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580"/>
              </a:spcBef>
              <a:buSzPct val="50000"/>
              <a:buFont typeface="Wingdings"/>
              <a:buChar char=""/>
              <a:tabLst>
                <a:tab pos="241300" algn="l"/>
              </a:tabLst>
            </a:pPr>
            <a:r>
              <a:rPr sz="2400" spc="-5" dirty="0">
                <a:solidFill>
                  <a:srgbClr val="675E46"/>
                </a:solidFill>
                <a:latin typeface="Arial"/>
                <a:cs typeface="Arial"/>
              </a:rPr>
              <a:t>ADO</a:t>
            </a:r>
            <a:endParaRPr sz="2400" dirty="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575"/>
              </a:spcBef>
              <a:buSzPct val="50000"/>
              <a:buFont typeface="Wingdings"/>
              <a:buChar char=""/>
              <a:tabLst>
                <a:tab pos="241300" algn="l"/>
              </a:tabLst>
            </a:pPr>
            <a:r>
              <a:rPr sz="2400" spc="-5" dirty="0">
                <a:solidFill>
                  <a:srgbClr val="675E46"/>
                </a:solidFill>
                <a:latin typeface="Arial"/>
                <a:cs typeface="Arial"/>
              </a:rPr>
              <a:t>PHP</a:t>
            </a:r>
            <a:endParaRPr sz="2400" dirty="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575"/>
              </a:spcBef>
              <a:buSzPct val="50000"/>
              <a:buFont typeface="Wingdings"/>
              <a:buChar char=""/>
              <a:tabLst>
                <a:tab pos="241300" algn="l"/>
              </a:tabLst>
            </a:pPr>
            <a:r>
              <a:rPr sz="2400" dirty="0">
                <a:solidFill>
                  <a:srgbClr val="675E46"/>
                </a:solidFill>
                <a:latin typeface="Arial"/>
                <a:cs typeface="Arial"/>
              </a:rPr>
              <a:t>.NET</a:t>
            </a:r>
            <a:endParaRPr sz="2400" dirty="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575"/>
              </a:spcBef>
              <a:buSzPct val="50000"/>
              <a:buFont typeface="Wingdings"/>
              <a:buChar char=""/>
              <a:tabLst>
                <a:tab pos="241300" algn="l"/>
              </a:tabLst>
            </a:pPr>
            <a:r>
              <a:rPr sz="2400" dirty="0">
                <a:solidFill>
                  <a:srgbClr val="675E46"/>
                </a:solidFill>
                <a:latin typeface="Arial"/>
                <a:cs typeface="Arial"/>
              </a:rPr>
              <a:t>SMIL</a:t>
            </a:r>
            <a:endParaRPr sz="2400" dirty="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580"/>
              </a:spcBef>
              <a:buSzPct val="50000"/>
              <a:buFont typeface="Wingdings"/>
              <a:buChar char=""/>
              <a:tabLst>
                <a:tab pos="241300" algn="l"/>
              </a:tabLst>
            </a:pPr>
            <a:r>
              <a:rPr sz="2400" spc="-5" dirty="0">
                <a:solidFill>
                  <a:srgbClr val="675E46"/>
                </a:solidFill>
                <a:latin typeface="Arial"/>
                <a:cs typeface="Arial"/>
              </a:rPr>
              <a:t>SVG</a:t>
            </a:r>
            <a:endParaRPr sz="2400" dirty="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575"/>
              </a:spcBef>
              <a:buSzPct val="50000"/>
              <a:buFont typeface="Wingdings"/>
              <a:buChar char=""/>
              <a:tabLst>
                <a:tab pos="241300" algn="l"/>
              </a:tabLst>
            </a:pPr>
            <a:r>
              <a:rPr sz="2400" spc="-5" dirty="0">
                <a:solidFill>
                  <a:srgbClr val="675E46"/>
                </a:solidFill>
                <a:latin typeface="Arial"/>
                <a:cs typeface="Arial"/>
              </a:rPr>
              <a:t>FLASH</a:t>
            </a:r>
            <a:endParaRPr sz="2400" dirty="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580"/>
              </a:spcBef>
              <a:buSzPct val="50000"/>
              <a:buFont typeface="Wingdings"/>
              <a:buChar char=""/>
              <a:tabLst>
                <a:tab pos="241300" algn="l"/>
              </a:tabLst>
            </a:pPr>
            <a:r>
              <a:rPr sz="2400" spc="-5" dirty="0">
                <a:solidFill>
                  <a:srgbClr val="675E46"/>
                </a:solidFill>
                <a:latin typeface="Arial"/>
                <a:cs typeface="Arial"/>
              </a:rPr>
              <a:t>Java</a:t>
            </a:r>
            <a:r>
              <a:rPr sz="2400" spc="-10" dirty="0">
                <a:solidFill>
                  <a:srgbClr val="675E46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675E46"/>
                </a:solidFill>
                <a:latin typeface="Arial"/>
                <a:cs typeface="Arial"/>
              </a:rPr>
              <a:t>applets</a:t>
            </a:r>
            <a:endParaRPr sz="2400" dirty="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575"/>
              </a:spcBef>
              <a:buSzPct val="50000"/>
              <a:buFont typeface="Wingdings"/>
              <a:buChar char=""/>
              <a:tabLst>
                <a:tab pos="241300" algn="l"/>
              </a:tabLst>
            </a:pPr>
            <a:r>
              <a:rPr sz="2400" dirty="0">
                <a:solidFill>
                  <a:srgbClr val="675E46"/>
                </a:solidFill>
                <a:latin typeface="Arial"/>
                <a:cs typeface="Arial"/>
              </a:rPr>
              <a:t>Java</a:t>
            </a:r>
            <a:r>
              <a:rPr sz="2400" spc="-20" dirty="0">
                <a:solidFill>
                  <a:srgbClr val="675E46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675E46"/>
                </a:solidFill>
                <a:latin typeface="Arial"/>
                <a:cs typeface="Arial"/>
              </a:rPr>
              <a:t>servlets</a:t>
            </a:r>
            <a:endParaRPr sz="2400" dirty="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575"/>
              </a:spcBef>
              <a:buSzPct val="50000"/>
              <a:buFont typeface="Wingdings"/>
              <a:buChar char=""/>
              <a:tabLst>
                <a:tab pos="241300" algn="l"/>
              </a:tabLst>
            </a:pPr>
            <a:r>
              <a:rPr sz="2400" spc="-5" dirty="0">
                <a:solidFill>
                  <a:srgbClr val="675E46"/>
                </a:solidFill>
                <a:latin typeface="Arial"/>
                <a:cs typeface="Arial"/>
              </a:rPr>
              <a:t>Java Server</a:t>
            </a:r>
            <a:r>
              <a:rPr sz="2400" spc="-30" dirty="0">
                <a:solidFill>
                  <a:srgbClr val="675E46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675E46"/>
                </a:solidFill>
                <a:latin typeface="Arial"/>
                <a:cs typeface="Arial"/>
              </a:rPr>
              <a:t>Page</a:t>
            </a:r>
            <a:endParaRPr sz="24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27075" y="54864"/>
            <a:ext cx="4421505" cy="1187450"/>
            <a:chOff x="227075" y="54864"/>
            <a:chExt cx="4421505" cy="1187450"/>
          </a:xfrm>
        </p:grpSpPr>
        <p:sp>
          <p:nvSpPr>
            <p:cNvPr id="3" name="object 3"/>
            <p:cNvSpPr/>
            <p:nvPr/>
          </p:nvSpPr>
          <p:spPr>
            <a:xfrm>
              <a:off x="227075" y="714755"/>
              <a:ext cx="2375916" cy="52730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234695" y="54864"/>
              <a:ext cx="2360676" cy="112166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923287" y="714755"/>
              <a:ext cx="1994915" cy="527303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930908" y="54864"/>
              <a:ext cx="1979675" cy="112166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334511" y="714755"/>
              <a:ext cx="1313688" cy="527303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342131" y="54864"/>
              <a:ext cx="1299972" cy="112166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535940" y="190627"/>
            <a:ext cx="376872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90" dirty="0"/>
              <a:t>Images: </a:t>
            </a:r>
            <a:r>
              <a:rPr sz="4000" spc="-85" dirty="0"/>
              <a:t>&lt;img&gt;</a:t>
            </a:r>
            <a:r>
              <a:rPr sz="4000" spc="-390" dirty="0"/>
              <a:t> </a:t>
            </a:r>
            <a:r>
              <a:rPr sz="4000" spc="-100" dirty="0"/>
              <a:t>tag</a:t>
            </a:r>
            <a:endParaRPr sz="4000"/>
          </a:p>
        </p:txBody>
      </p:sp>
      <p:graphicFrame>
        <p:nvGraphicFramePr>
          <p:cNvPr id="10" name="object 10"/>
          <p:cNvGraphicFramePr>
            <a:graphicFrameLocks noGrp="1"/>
          </p:cNvGraphicFramePr>
          <p:nvPr/>
        </p:nvGraphicFramePr>
        <p:xfrm>
          <a:off x="595312" y="2805112"/>
          <a:ext cx="7467600" cy="190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982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693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2000" b="1" spc="-5" dirty="0">
                          <a:solidFill>
                            <a:srgbClr val="2E2B1F"/>
                          </a:solidFill>
                          <a:latin typeface="Cambria"/>
                          <a:cs typeface="Cambria"/>
                        </a:rPr>
                        <a:t>src</a:t>
                      </a:r>
                      <a:endParaRPr sz="2000">
                        <a:latin typeface="Cambria"/>
                        <a:cs typeface="Cambria"/>
                      </a:endParaRPr>
                    </a:p>
                  </a:txBody>
                  <a:tcPr marL="0" marR="0" marT="24130" marB="0">
                    <a:lnL w="28575">
                      <a:solidFill>
                        <a:srgbClr val="F4EBDF"/>
                      </a:solidFill>
                      <a:prstDash val="solid"/>
                    </a:lnL>
                    <a:lnR w="12700">
                      <a:solidFill>
                        <a:srgbClr val="F4EBDF"/>
                      </a:solidFill>
                      <a:prstDash val="solid"/>
                    </a:lnR>
                    <a:lnT w="28575">
                      <a:solidFill>
                        <a:srgbClr val="F4EBDF"/>
                      </a:solidFill>
                      <a:prstDash val="solid"/>
                    </a:lnT>
                    <a:lnB w="12700">
                      <a:solidFill>
                        <a:srgbClr val="F4EBD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2000" b="1" dirty="0">
                          <a:solidFill>
                            <a:srgbClr val="2E2B1F"/>
                          </a:solidFill>
                          <a:latin typeface="Cambria"/>
                          <a:cs typeface="Cambria"/>
                        </a:rPr>
                        <a:t>Location </a:t>
                      </a:r>
                      <a:r>
                        <a:rPr sz="2000" b="1" spc="-5" dirty="0">
                          <a:solidFill>
                            <a:srgbClr val="2E2B1F"/>
                          </a:solidFill>
                          <a:latin typeface="Cambria"/>
                          <a:cs typeface="Cambria"/>
                        </a:rPr>
                        <a:t>of image file </a:t>
                      </a:r>
                      <a:r>
                        <a:rPr sz="2000" b="1" spc="-15" dirty="0">
                          <a:solidFill>
                            <a:srgbClr val="2E2B1F"/>
                          </a:solidFill>
                          <a:latin typeface="Cambria"/>
                          <a:cs typeface="Cambria"/>
                        </a:rPr>
                        <a:t>(relative </a:t>
                      </a:r>
                      <a:r>
                        <a:rPr sz="2000" b="1" spc="-5" dirty="0">
                          <a:solidFill>
                            <a:srgbClr val="2E2B1F"/>
                          </a:solidFill>
                          <a:latin typeface="Cambria"/>
                          <a:cs typeface="Cambria"/>
                        </a:rPr>
                        <a:t>or</a:t>
                      </a:r>
                      <a:r>
                        <a:rPr sz="2000" b="1" spc="-95" dirty="0">
                          <a:solidFill>
                            <a:srgbClr val="2E2B1F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000" b="1" spc="-5" dirty="0">
                          <a:solidFill>
                            <a:srgbClr val="2E2B1F"/>
                          </a:solidFill>
                          <a:latin typeface="Cambria"/>
                          <a:cs typeface="Cambria"/>
                        </a:rPr>
                        <a:t>absolute)</a:t>
                      </a:r>
                      <a:endParaRPr sz="2000">
                        <a:latin typeface="Cambria"/>
                        <a:cs typeface="Cambria"/>
                      </a:endParaRPr>
                    </a:p>
                  </a:txBody>
                  <a:tcPr marL="0" marR="0" marT="24130" marB="0">
                    <a:lnL w="12700">
                      <a:solidFill>
                        <a:srgbClr val="F4EBDF"/>
                      </a:solidFill>
                      <a:prstDash val="solid"/>
                    </a:lnL>
                    <a:lnR w="28575">
                      <a:solidFill>
                        <a:srgbClr val="F4EBDF"/>
                      </a:solidFill>
                      <a:prstDash val="solid"/>
                    </a:lnR>
                    <a:lnT w="28575">
                      <a:solidFill>
                        <a:srgbClr val="F4EBDF"/>
                      </a:solidFill>
                      <a:prstDash val="solid"/>
                    </a:lnT>
                    <a:lnB w="12700">
                      <a:solidFill>
                        <a:srgbClr val="F4EBD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2000" b="1" spc="-10" dirty="0">
                          <a:solidFill>
                            <a:srgbClr val="2E2B1F"/>
                          </a:solidFill>
                          <a:latin typeface="Cambria"/>
                          <a:cs typeface="Cambria"/>
                        </a:rPr>
                        <a:t>alt</a:t>
                      </a:r>
                      <a:endParaRPr sz="2000">
                        <a:latin typeface="Cambria"/>
                        <a:cs typeface="Cambria"/>
                      </a:endParaRPr>
                    </a:p>
                  </a:txBody>
                  <a:tcPr marL="0" marR="0" marT="24130" marB="0">
                    <a:lnL w="28575">
                      <a:solidFill>
                        <a:srgbClr val="F4EBDF"/>
                      </a:solidFill>
                      <a:prstDash val="solid"/>
                    </a:lnL>
                    <a:lnR w="12700">
                      <a:solidFill>
                        <a:srgbClr val="F4EBDF"/>
                      </a:solidFill>
                      <a:prstDash val="solid"/>
                    </a:lnR>
                    <a:lnT w="12700">
                      <a:solidFill>
                        <a:srgbClr val="F4EBDF"/>
                      </a:solidFill>
                      <a:prstDash val="solid"/>
                    </a:lnT>
                    <a:lnB w="12700">
                      <a:solidFill>
                        <a:srgbClr val="F4EBD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2000" b="1" spc="-5" dirty="0">
                          <a:solidFill>
                            <a:srgbClr val="2E2B1F"/>
                          </a:solidFill>
                          <a:latin typeface="Cambria"/>
                          <a:cs typeface="Cambria"/>
                        </a:rPr>
                        <a:t>Substitute </a:t>
                      </a:r>
                      <a:r>
                        <a:rPr sz="2000" b="1" spc="-15" dirty="0">
                          <a:solidFill>
                            <a:srgbClr val="2E2B1F"/>
                          </a:solidFill>
                          <a:latin typeface="Cambria"/>
                          <a:cs typeface="Cambria"/>
                        </a:rPr>
                        <a:t>text </a:t>
                      </a:r>
                      <a:r>
                        <a:rPr sz="2000" b="1" spc="-5" dirty="0">
                          <a:solidFill>
                            <a:srgbClr val="2E2B1F"/>
                          </a:solidFill>
                          <a:latin typeface="Cambria"/>
                          <a:cs typeface="Cambria"/>
                        </a:rPr>
                        <a:t>for </a:t>
                      </a:r>
                      <a:r>
                        <a:rPr sz="2000" b="1" spc="-10" dirty="0">
                          <a:solidFill>
                            <a:srgbClr val="2E2B1F"/>
                          </a:solidFill>
                          <a:latin typeface="Cambria"/>
                          <a:cs typeface="Cambria"/>
                        </a:rPr>
                        <a:t>display </a:t>
                      </a:r>
                      <a:r>
                        <a:rPr sz="2000" b="1" dirty="0">
                          <a:solidFill>
                            <a:srgbClr val="2E2B1F"/>
                          </a:solidFill>
                          <a:latin typeface="Cambria"/>
                          <a:cs typeface="Cambria"/>
                        </a:rPr>
                        <a:t>(e.g. in </a:t>
                      </a:r>
                      <a:r>
                        <a:rPr sz="2000" b="1" spc="-15" dirty="0">
                          <a:solidFill>
                            <a:srgbClr val="2E2B1F"/>
                          </a:solidFill>
                          <a:latin typeface="Cambria"/>
                          <a:cs typeface="Cambria"/>
                        </a:rPr>
                        <a:t>text</a:t>
                      </a:r>
                      <a:r>
                        <a:rPr sz="2000" b="1" spc="-135" dirty="0">
                          <a:solidFill>
                            <a:srgbClr val="2E2B1F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000" b="1" dirty="0">
                          <a:solidFill>
                            <a:srgbClr val="2E2B1F"/>
                          </a:solidFill>
                          <a:latin typeface="Cambria"/>
                          <a:cs typeface="Cambria"/>
                        </a:rPr>
                        <a:t>mode)</a:t>
                      </a:r>
                      <a:endParaRPr sz="2000">
                        <a:latin typeface="Cambria"/>
                        <a:cs typeface="Cambria"/>
                      </a:endParaRPr>
                    </a:p>
                  </a:txBody>
                  <a:tcPr marL="0" marR="0" marT="24130" marB="0">
                    <a:lnL w="12700">
                      <a:solidFill>
                        <a:srgbClr val="F4EBDF"/>
                      </a:solidFill>
                      <a:prstDash val="solid"/>
                    </a:lnL>
                    <a:lnR w="28575">
                      <a:solidFill>
                        <a:srgbClr val="F4EBDF"/>
                      </a:solidFill>
                      <a:prstDash val="solid"/>
                    </a:lnR>
                    <a:lnT w="12700">
                      <a:solidFill>
                        <a:srgbClr val="F4EBDF"/>
                      </a:solidFill>
                      <a:prstDash val="solid"/>
                    </a:lnT>
                    <a:lnB w="12700">
                      <a:solidFill>
                        <a:srgbClr val="F4EBD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2000" b="1" spc="-5" dirty="0">
                          <a:solidFill>
                            <a:srgbClr val="2E2B1F"/>
                          </a:solidFill>
                          <a:latin typeface="Cambria"/>
                          <a:cs typeface="Cambria"/>
                        </a:rPr>
                        <a:t>height</a:t>
                      </a:r>
                      <a:endParaRPr sz="2000">
                        <a:latin typeface="Cambria"/>
                        <a:cs typeface="Cambria"/>
                      </a:endParaRPr>
                    </a:p>
                  </a:txBody>
                  <a:tcPr marL="0" marR="0" marT="24130" marB="0">
                    <a:lnL w="28575">
                      <a:solidFill>
                        <a:srgbClr val="F4EBDF"/>
                      </a:solidFill>
                      <a:prstDash val="solid"/>
                    </a:lnL>
                    <a:lnR w="12700">
                      <a:solidFill>
                        <a:srgbClr val="F4EBDF"/>
                      </a:solidFill>
                      <a:prstDash val="solid"/>
                    </a:lnR>
                    <a:lnT w="12700">
                      <a:solidFill>
                        <a:srgbClr val="F4EBDF"/>
                      </a:solidFill>
                      <a:prstDash val="solid"/>
                    </a:lnT>
                    <a:lnB w="12700">
                      <a:solidFill>
                        <a:srgbClr val="F4EBD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2000" b="1" dirty="0">
                          <a:solidFill>
                            <a:srgbClr val="2E2B1F"/>
                          </a:solidFill>
                          <a:latin typeface="Cambria"/>
                          <a:cs typeface="Cambria"/>
                        </a:rPr>
                        <a:t>Number of </a:t>
                      </a:r>
                      <a:r>
                        <a:rPr sz="2000" b="1" spc="-10" dirty="0">
                          <a:solidFill>
                            <a:srgbClr val="2E2B1F"/>
                          </a:solidFill>
                          <a:latin typeface="Cambria"/>
                          <a:cs typeface="Cambria"/>
                        </a:rPr>
                        <a:t>pixels </a:t>
                      </a:r>
                      <a:r>
                        <a:rPr sz="2000" b="1" dirty="0">
                          <a:solidFill>
                            <a:srgbClr val="2E2B1F"/>
                          </a:solidFill>
                          <a:latin typeface="Cambria"/>
                          <a:cs typeface="Cambria"/>
                        </a:rPr>
                        <a:t>of </a:t>
                      </a:r>
                      <a:r>
                        <a:rPr sz="2000" b="1" spc="-5" dirty="0">
                          <a:solidFill>
                            <a:srgbClr val="2E2B1F"/>
                          </a:solidFill>
                          <a:latin typeface="Cambria"/>
                          <a:cs typeface="Cambria"/>
                        </a:rPr>
                        <a:t>the</a:t>
                      </a:r>
                      <a:r>
                        <a:rPr sz="2000" b="1" spc="-110" dirty="0">
                          <a:solidFill>
                            <a:srgbClr val="2E2B1F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000" b="1" spc="-5" dirty="0">
                          <a:solidFill>
                            <a:srgbClr val="2E2B1F"/>
                          </a:solidFill>
                          <a:latin typeface="Cambria"/>
                          <a:cs typeface="Cambria"/>
                        </a:rPr>
                        <a:t>height</a:t>
                      </a:r>
                      <a:endParaRPr sz="2000">
                        <a:latin typeface="Cambria"/>
                        <a:cs typeface="Cambria"/>
                      </a:endParaRPr>
                    </a:p>
                  </a:txBody>
                  <a:tcPr marL="0" marR="0" marT="24130" marB="0">
                    <a:lnL w="12700">
                      <a:solidFill>
                        <a:srgbClr val="F4EBDF"/>
                      </a:solidFill>
                      <a:prstDash val="solid"/>
                    </a:lnL>
                    <a:lnR w="28575">
                      <a:solidFill>
                        <a:srgbClr val="F4EBDF"/>
                      </a:solidFill>
                      <a:prstDash val="solid"/>
                    </a:lnR>
                    <a:lnT w="12700">
                      <a:solidFill>
                        <a:srgbClr val="F4EBDF"/>
                      </a:solidFill>
                      <a:prstDash val="solid"/>
                    </a:lnT>
                    <a:lnB w="12700">
                      <a:solidFill>
                        <a:srgbClr val="F4EBD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2000" b="1" spc="-5" dirty="0">
                          <a:solidFill>
                            <a:srgbClr val="2E2B1F"/>
                          </a:solidFill>
                          <a:latin typeface="Cambria"/>
                          <a:cs typeface="Cambria"/>
                        </a:rPr>
                        <a:t>width</a:t>
                      </a:r>
                      <a:endParaRPr sz="2000">
                        <a:latin typeface="Cambria"/>
                        <a:cs typeface="Cambria"/>
                      </a:endParaRPr>
                    </a:p>
                  </a:txBody>
                  <a:tcPr marL="0" marR="0" marT="24130" marB="0">
                    <a:lnL w="28575">
                      <a:solidFill>
                        <a:srgbClr val="F4EBDF"/>
                      </a:solidFill>
                      <a:prstDash val="solid"/>
                    </a:lnL>
                    <a:lnR w="12700">
                      <a:solidFill>
                        <a:srgbClr val="F4EBDF"/>
                      </a:solidFill>
                      <a:prstDash val="solid"/>
                    </a:lnR>
                    <a:lnT w="12700">
                      <a:solidFill>
                        <a:srgbClr val="F4EBDF"/>
                      </a:solidFill>
                      <a:prstDash val="solid"/>
                    </a:lnT>
                    <a:lnB w="12700">
                      <a:solidFill>
                        <a:srgbClr val="F4EBD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2000" b="1" dirty="0">
                          <a:solidFill>
                            <a:srgbClr val="2E2B1F"/>
                          </a:solidFill>
                          <a:latin typeface="Cambria"/>
                          <a:cs typeface="Cambria"/>
                        </a:rPr>
                        <a:t>Number </a:t>
                      </a:r>
                      <a:r>
                        <a:rPr sz="2000" b="1" spc="-5" dirty="0">
                          <a:solidFill>
                            <a:srgbClr val="2E2B1F"/>
                          </a:solidFill>
                          <a:latin typeface="Cambria"/>
                          <a:cs typeface="Cambria"/>
                        </a:rPr>
                        <a:t>of </a:t>
                      </a:r>
                      <a:r>
                        <a:rPr sz="2000" b="1" spc="-10" dirty="0">
                          <a:solidFill>
                            <a:srgbClr val="2E2B1F"/>
                          </a:solidFill>
                          <a:latin typeface="Cambria"/>
                          <a:cs typeface="Cambria"/>
                        </a:rPr>
                        <a:t>pixels </a:t>
                      </a:r>
                      <a:r>
                        <a:rPr sz="2000" b="1" spc="-5" dirty="0">
                          <a:solidFill>
                            <a:srgbClr val="2E2B1F"/>
                          </a:solidFill>
                          <a:latin typeface="Cambria"/>
                          <a:cs typeface="Cambria"/>
                        </a:rPr>
                        <a:t>of the</a:t>
                      </a:r>
                      <a:r>
                        <a:rPr sz="2000" b="1" spc="-85" dirty="0">
                          <a:solidFill>
                            <a:srgbClr val="2E2B1F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000" b="1" spc="-5" dirty="0">
                          <a:solidFill>
                            <a:srgbClr val="2E2B1F"/>
                          </a:solidFill>
                          <a:latin typeface="Cambria"/>
                          <a:cs typeface="Cambria"/>
                        </a:rPr>
                        <a:t>width</a:t>
                      </a:r>
                      <a:endParaRPr sz="2000">
                        <a:latin typeface="Cambria"/>
                        <a:cs typeface="Cambria"/>
                      </a:endParaRPr>
                    </a:p>
                  </a:txBody>
                  <a:tcPr marL="0" marR="0" marT="24130" marB="0">
                    <a:lnL w="12700">
                      <a:solidFill>
                        <a:srgbClr val="F4EBDF"/>
                      </a:solidFill>
                      <a:prstDash val="solid"/>
                    </a:lnL>
                    <a:lnR w="28575">
                      <a:solidFill>
                        <a:srgbClr val="F4EBDF"/>
                      </a:solidFill>
                      <a:prstDash val="solid"/>
                    </a:lnR>
                    <a:lnT w="12700">
                      <a:solidFill>
                        <a:srgbClr val="F4EBDF"/>
                      </a:solidFill>
                      <a:prstDash val="solid"/>
                    </a:lnT>
                    <a:lnB w="12700">
                      <a:solidFill>
                        <a:srgbClr val="F4EBD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2000" b="1" spc="-5" dirty="0">
                          <a:solidFill>
                            <a:srgbClr val="2E2B1F"/>
                          </a:solidFill>
                          <a:latin typeface="Cambria"/>
                          <a:cs typeface="Cambria"/>
                        </a:rPr>
                        <a:t>border</a:t>
                      </a:r>
                      <a:endParaRPr sz="2000">
                        <a:latin typeface="Cambria"/>
                        <a:cs typeface="Cambria"/>
                      </a:endParaRPr>
                    </a:p>
                  </a:txBody>
                  <a:tcPr marL="0" marR="0" marT="24130" marB="0">
                    <a:lnL w="28575">
                      <a:solidFill>
                        <a:srgbClr val="F4EBDF"/>
                      </a:solidFill>
                      <a:prstDash val="solid"/>
                    </a:lnL>
                    <a:lnR w="12700">
                      <a:solidFill>
                        <a:srgbClr val="F4EBDF"/>
                      </a:solidFill>
                      <a:prstDash val="solid"/>
                    </a:lnR>
                    <a:lnT w="12700">
                      <a:solidFill>
                        <a:srgbClr val="F4EBDF"/>
                      </a:solidFill>
                      <a:prstDash val="solid"/>
                    </a:lnT>
                    <a:lnB w="28575">
                      <a:solidFill>
                        <a:srgbClr val="F4EBD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2000" b="1" dirty="0">
                          <a:solidFill>
                            <a:srgbClr val="2E2B1F"/>
                          </a:solidFill>
                          <a:latin typeface="Cambria"/>
                          <a:cs typeface="Cambria"/>
                        </a:rPr>
                        <a:t>Size </a:t>
                      </a:r>
                      <a:r>
                        <a:rPr sz="2000" b="1" spc="-5" dirty="0">
                          <a:solidFill>
                            <a:srgbClr val="2E2B1F"/>
                          </a:solidFill>
                          <a:latin typeface="Cambria"/>
                          <a:cs typeface="Cambria"/>
                        </a:rPr>
                        <a:t>of </a:t>
                      </a:r>
                      <a:r>
                        <a:rPr sz="2000" b="1" spc="-35" dirty="0">
                          <a:solidFill>
                            <a:srgbClr val="2E2B1F"/>
                          </a:solidFill>
                          <a:latin typeface="Cambria"/>
                          <a:cs typeface="Cambria"/>
                        </a:rPr>
                        <a:t>border, </a:t>
                      </a:r>
                      <a:r>
                        <a:rPr sz="2000" b="1" dirty="0">
                          <a:solidFill>
                            <a:srgbClr val="2E2B1F"/>
                          </a:solidFill>
                          <a:latin typeface="Cambria"/>
                          <a:cs typeface="Cambria"/>
                        </a:rPr>
                        <a:t>0 </a:t>
                      </a:r>
                      <a:r>
                        <a:rPr sz="2000" b="1" spc="-5" dirty="0">
                          <a:solidFill>
                            <a:srgbClr val="2E2B1F"/>
                          </a:solidFill>
                          <a:latin typeface="Cambria"/>
                          <a:cs typeface="Cambria"/>
                        </a:rPr>
                        <a:t>for </a:t>
                      </a:r>
                      <a:r>
                        <a:rPr sz="2000" b="1" dirty="0">
                          <a:solidFill>
                            <a:srgbClr val="2E2B1F"/>
                          </a:solidFill>
                          <a:latin typeface="Cambria"/>
                          <a:cs typeface="Cambria"/>
                        </a:rPr>
                        <a:t>no</a:t>
                      </a:r>
                      <a:r>
                        <a:rPr sz="2000" b="1" spc="-40" dirty="0">
                          <a:solidFill>
                            <a:srgbClr val="2E2B1F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000" b="1" spc="-5" dirty="0">
                          <a:solidFill>
                            <a:srgbClr val="2E2B1F"/>
                          </a:solidFill>
                          <a:latin typeface="Cambria"/>
                          <a:cs typeface="Cambria"/>
                        </a:rPr>
                        <a:t>border</a:t>
                      </a:r>
                      <a:endParaRPr sz="2000">
                        <a:latin typeface="Cambria"/>
                        <a:cs typeface="Cambria"/>
                      </a:endParaRPr>
                    </a:p>
                  </a:txBody>
                  <a:tcPr marL="0" marR="0" marT="24130" marB="0">
                    <a:lnL w="12700">
                      <a:solidFill>
                        <a:srgbClr val="F4EBDF"/>
                      </a:solidFill>
                      <a:prstDash val="solid"/>
                    </a:lnL>
                    <a:lnR w="28575">
                      <a:solidFill>
                        <a:srgbClr val="F4EBDF"/>
                      </a:solidFill>
                      <a:prstDash val="solid"/>
                    </a:lnR>
                    <a:lnT w="12700">
                      <a:solidFill>
                        <a:srgbClr val="F4EBDF"/>
                      </a:solidFill>
                      <a:prstDash val="solid"/>
                    </a:lnT>
                    <a:lnB w="28575">
                      <a:solidFill>
                        <a:srgbClr val="F4EBD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7" name="object 17"/>
          <p:cNvSpPr txBox="1"/>
          <p:nvPr/>
        </p:nvSpPr>
        <p:spPr>
          <a:xfrm>
            <a:off x="457200" y="914400"/>
            <a:ext cx="6096000" cy="174855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4640" indent="-281940">
              <a:lnSpc>
                <a:spcPct val="100000"/>
              </a:lnSpc>
              <a:spcBef>
                <a:spcPts val="95"/>
              </a:spcBef>
              <a:buClr>
                <a:srgbClr val="E9D9BD"/>
              </a:buClr>
              <a:buSzPct val="69642"/>
              <a:buFont typeface="Wingdings 2"/>
              <a:buChar char=""/>
              <a:tabLst>
                <a:tab pos="294640" algn="l"/>
              </a:tabLst>
            </a:pPr>
            <a:r>
              <a:rPr sz="2800" spc="-5" dirty="0">
                <a:solidFill>
                  <a:srgbClr val="484230"/>
                </a:solidFill>
                <a:latin typeface="Calibri"/>
                <a:cs typeface="Calibri"/>
              </a:rPr>
              <a:t>Inserting an </a:t>
            </a:r>
            <a:r>
              <a:rPr sz="2800" spc="-10" dirty="0">
                <a:solidFill>
                  <a:srgbClr val="484230"/>
                </a:solidFill>
                <a:latin typeface="Calibri"/>
                <a:cs typeface="Calibri"/>
              </a:rPr>
              <a:t>image with </a:t>
            </a:r>
            <a:r>
              <a:rPr sz="2800" spc="-10" dirty="0">
                <a:solidFill>
                  <a:srgbClr val="484230"/>
                </a:solidFill>
                <a:latin typeface="Consolas"/>
                <a:cs typeface="Consolas"/>
              </a:rPr>
              <a:t>&lt;img&gt;</a:t>
            </a:r>
            <a:r>
              <a:rPr sz="2800" spc="-850" dirty="0">
                <a:solidFill>
                  <a:srgbClr val="484230"/>
                </a:solidFill>
                <a:latin typeface="Consolas"/>
                <a:cs typeface="Consolas"/>
              </a:rPr>
              <a:t> </a:t>
            </a:r>
            <a:r>
              <a:rPr sz="2800" spc="-15" dirty="0">
                <a:solidFill>
                  <a:srgbClr val="484230"/>
                </a:solidFill>
                <a:latin typeface="Calibri"/>
                <a:cs typeface="Calibri"/>
              </a:rPr>
              <a:t>tag:</a:t>
            </a:r>
            <a:endParaRPr sz="2800" dirty="0">
              <a:latin typeface="Calibri"/>
              <a:cs typeface="Calibri"/>
            </a:endParaRPr>
          </a:p>
          <a:p>
            <a:pPr marL="393700">
              <a:lnSpc>
                <a:spcPct val="100000"/>
              </a:lnSpc>
              <a:spcBef>
                <a:spcPts val="1964"/>
              </a:spcBef>
            </a:pPr>
            <a:r>
              <a:rPr sz="2200" b="1" dirty="0">
                <a:solidFill>
                  <a:srgbClr val="006FC0"/>
                </a:solidFill>
                <a:latin typeface="Consolas"/>
                <a:cs typeface="Consolas"/>
              </a:rPr>
              <a:t>&lt;img</a:t>
            </a:r>
            <a:r>
              <a:rPr sz="2200" b="1" spc="-5" dirty="0">
                <a:solidFill>
                  <a:srgbClr val="006FC0"/>
                </a:solidFill>
                <a:latin typeface="Consolas"/>
                <a:cs typeface="Consolas"/>
              </a:rPr>
              <a:t> src="/</a:t>
            </a:r>
            <a:r>
              <a:rPr sz="2200" b="1" spc="-5" dirty="0" err="1">
                <a:solidFill>
                  <a:srgbClr val="006FC0"/>
                </a:solidFill>
                <a:latin typeface="Consolas"/>
                <a:cs typeface="Consolas"/>
              </a:rPr>
              <a:t>img</a:t>
            </a:r>
            <a:r>
              <a:rPr lang="en-US" sz="2200" b="1" spc="-5" dirty="0" err="1">
                <a:solidFill>
                  <a:srgbClr val="006FC0"/>
                </a:solidFill>
                <a:latin typeface="Consolas"/>
                <a:cs typeface="Consolas"/>
              </a:rPr>
              <a:t>folder</a:t>
            </a:r>
            <a:r>
              <a:rPr sz="2200" b="1" spc="-5" dirty="0">
                <a:solidFill>
                  <a:srgbClr val="006FC0"/>
                </a:solidFill>
                <a:latin typeface="Consolas"/>
                <a:cs typeface="Consolas"/>
              </a:rPr>
              <a:t>/</a:t>
            </a:r>
            <a:r>
              <a:rPr lang="en-US" sz="2200" b="1" spc="-5" dirty="0">
                <a:solidFill>
                  <a:srgbClr val="006FC0"/>
                </a:solidFill>
                <a:latin typeface="Consolas"/>
                <a:cs typeface="Consolas"/>
              </a:rPr>
              <a:t>imagename</a:t>
            </a:r>
            <a:r>
              <a:rPr sz="2200" b="1" spc="-5" dirty="0">
                <a:solidFill>
                  <a:srgbClr val="006FC0"/>
                </a:solidFill>
                <a:latin typeface="Consolas"/>
                <a:cs typeface="Consolas"/>
              </a:rPr>
              <a:t>.png"&gt;</a:t>
            </a:r>
            <a:endParaRPr sz="2200" dirty="0">
              <a:latin typeface="Consolas"/>
              <a:cs typeface="Consolas"/>
            </a:endParaRPr>
          </a:p>
          <a:p>
            <a:pPr marL="294640" indent="-281940">
              <a:lnSpc>
                <a:spcPct val="100000"/>
              </a:lnSpc>
              <a:spcBef>
                <a:spcPts val="1739"/>
              </a:spcBef>
              <a:buClr>
                <a:srgbClr val="E9D9BD"/>
              </a:buClr>
              <a:buSzPct val="70312"/>
              <a:buFont typeface="Wingdings 2"/>
              <a:buChar char=""/>
              <a:tabLst>
                <a:tab pos="294640" algn="l"/>
              </a:tabLst>
            </a:pPr>
            <a:r>
              <a:rPr sz="3200" spc="-5" dirty="0">
                <a:solidFill>
                  <a:srgbClr val="484230"/>
                </a:solidFill>
                <a:latin typeface="Calibri"/>
                <a:cs typeface="Calibri"/>
              </a:rPr>
              <a:t>Image</a:t>
            </a:r>
            <a:r>
              <a:rPr sz="3200" spc="5" dirty="0">
                <a:solidFill>
                  <a:srgbClr val="484230"/>
                </a:solidFill>
                <a:latin typeface="Calibri"/>
                <a:cs typeface="Calibri"/>
              </a:rPr>
              <a:t> </a:t>
            </a:r>
            <a:r>
              <a:rPr sz="3200" spc="-15" dirty="0">
                <a:solidFill>
                  <a:srgbClr val="484230"/>
                </a:solidFill>
                <a:latin typeface="Calibri"/>
                <a:cs typeface="Calibri"/>
              </a:rPr>
              <a:t>attributes:</a:t>
            </a:r>
            <a:endParaRPr sz="3200" dirty="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85800" y="5105400"/>
            <a:ext cx="6257290" cy="10052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4640" indent="-281940">
              <a:lnSpc>
                <a:spcPct val="100000"/>
              </a:lnSpc>
              <a:spcBef>
                <a:spcPts val="95"/>
              </a:spcBef>
              <a:buClr>
                <a:srgbClr val="E9D9BD"/>
              </a:buClr>
              <a:buSzPct val="69642"/>
              <a:buFont typeface="Wingdings 2"/>
              <a:buChar char=""/>
              <a:tabLst>
                <a:tab pos="294640" algn="l"/>
              </a:tabLst>
            </a:pPr>
            <a:r>
              <a:rPr sz="2800" spc="-10" dirty="0">
                <a:solidFill>
                  <a:srgbClr val="484230"/>
                </a:solidFill>
                <a:latin typeface="Calibri"/>
                <a:cs typeface="Calibri"/>
              </a:rPr>
              <a:t>Example:</a:t>
            </a:r>
            <a:endParaRPr sz="2800" dirty="0">
              <a:latin typeface="Calibri"/>
              <a:cs typeface="Calibri"/>
            </a:endParaRPr>
          </a:p>
          <a:p>
            <a:pPr marL="393700">
              <a:lnSpc>
                <a:spcPct val="100000"/>
              </a:lnSpc>
              <a:spcBef>
                <a:spcPts val="1714"/>
              </a:spcBef>
            </a:pPr>
            <a:r>
              <a:rPr sz="2200" b="1" dirty="0">
                <a:solidFill>
                  <a:srgbClr val="006FC0"/>
                </a:solidFill>
                <a:latin typeface="Consolas"/>
                <a:cs typeface="Consolas"/>
              </a:rPr>
              <a:t>&lt;img </a:t>
            </a:r>
            <a:r>
              <a:rPr sz="2200" b="1" dirty="0" err="1">
                <a:solidFill>
                  <a:srgbClr val="006FC0"/>
                </a:solidFill>
                <a:latin typeface="Consolas"/>
                <a:cs typeface="Consolas"/>
              </a:rPr>
              <a:t>src</a:t>
            </a:r>
            <a:r>
              <a:rPr sz="2200" b="1" dirty="0">
                <a:solidFill>
                  <a:srgbClr val="006FC0"/>
                </a:solidFill>
                <a:latin typeface="Consolas"/>
                <a:cs typeface="Consolas"/>
              </a:rPr>
              <a:t>="php.png" alt</a:t>
            </a:r>
            <a:r>
              <a:rPr sz="2200" b="1">
                <a:solidFill>
                  <a:srgbClr val="006FC0"/>
                </a:solidFill>
                <a:latin typeface="Consolas"/>
                <a:cs typeface="Consolas"/>
              </a:rPr>
              <a:t>="PHP</a:t>
            </a:r>
            <a:r>
              <a:rPr lang="en-US" sz="2200" b="1">
                <a:solidFill>
                  <a:srgbClr val="006FC0"/>
                </a:solidFill>
                <a:latin typeface="Consolas"/>
                <a:cs typeface="Consolas"/>
              </a:rPr>
              <a:t> </a:t>
            </a:r>
            <a:r>
              <a:rPr sz="2200" b="1">
                <a:solidFill>
                  <a:srgbClr val="006FC0"/>
                </a:solidFill>
                <a:latin typeface="Consolas"/>
                <a:cs typeface="Consolas"/>
              </a:rPr>
              <a:t>Logo</a:t>
            </a:r>
            <a:r>
              <a:rPr sz="2200" b="1" dirty="0">
                <a:solidFill>
                  <a:srgbClr val="006FC0"/>
                </a:solidFill>
                <a:latin typeface="Consolas"/>
                <a:cs typeface="Consolas"/>
              </a:rPr>
              <a:t>"</a:t>
            </a:r>
            <a:r>
              <a:rPr sz="2200" b="1" spc="-55" dirty="0">
                <a:solidFill>
                  <a:srgbClr val="006FC0"/>
                </a:solidFill>
                <a:latin typeface="Consolas"/>
                <a:cs typeface="Consolas"/>
              </a:rPr>
              <a:t> </a:t>
            </a:r>
            <a:r>
              <a:rPr sz="2200" b="1" spc="-5" dirty="0">
                <a:solidFill>
                  <a:srgbClr val="006FC0"/>
                </a:solidFill>
                <a:latin typeface="Consolas"/>
                <a:cs typeface="Consolas"/>
              </a:rPr>
              <a:t>/&gt;</a:t>
            </a:r>
            <a:endParaRPr sz="2200" dirty="0">
              <a:latin typeface="Consolas"/>
              <a:cs typeface="Consolas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8839200" y="6578295"/>
            <a:ext cx="150495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1100" dirty="0">
                <a:solidFill>
                  <a:srgbClr val="EBFFC2"/>
                </a:solidFill>
                <a:latin typeface="Corbel"/>
                <a:cs typeface="Corbel"/>
              </a:rPr>
              <a:t>43</a:t>
            </a:r>
            <a:endParaRPr sz="1100">
              <a:latin typeface="Corbel"/>
              <a:cs typeface="Corbel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571747" y="4951221"/>
            <a:ext cx="1792605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100"/>
              </a:spcBef>
              <a:buAutoNum type="alphaLcPeriod"/>
              <a:tabLst>
                <a:tab pos="469265" algn="l"/>
                <a:tab pos="469900" algn="l"/>
              </a:tabLst>
            </a:pPr>
            <a:r>
              <a:rPr sz="2400" b="1" spc="-5" dirty="0">
                <a:solidFill>
                  <a:srgbClr val="958866"/>
                </a:solidFill>
                <a:latin typeface="Calibri"/>
                <a:cs typeface="Calibri"/>
              </a:rPr>
              <a:t>Apple</a:t>
            </a:r>
            <a:endParaRPr sz="2400">
              <a:latin typeface="Calibri"/>
              <a:cs typeface="Calibri"/>
            </a:endParaRPr>
          </a:p>
          <a:p>
            <a:pPr marL="469900" indent="-457200">
              <a:lnSpc>
                <a:spcPct val="100000"/>
              </a:lnSpc>
              <a:buAutoNum type="alphaLcPeriod"/>
              <a:tabLst>
                <a:tab pos="469265" algn="l"/>
                <a:tab pos="469900" algn="l"/>
              </a:tabLst>
            </a:pPr>
            <a:r>
              <a:rPr sz="2400" b="1" spc="-15" dirty="0">
                <a:solidFill>
                  <a:srgbClr val="958866"/>
                </a:solidFill>
                <a:latin typeface="Calibri"/>
                <a:cs typeface="Calibri"/>
              </a:rPr>
              <a:t>Orange</a:t>
            </a:r>
            <a:endParaRPr sz="2400">
              <a:latin typeface="Calibri"/>
              <a:cs typeface="Calibri"/>
            </a:endParaRPr>
          </a:p>
          <a:p>
            <a:pPr marL="469900" indent="-457200">
              <a:lnSpc>
                <a:spcPct val="100000"/>
              </a:lnSpc>
              <a:buAutoNum type="alphaLcPeriod"/>
              <a:tabLst>
                <a:tab pos="469265" algn="l"/>
                <a:tab pos="469900" algn="l"/>
              </a:tabLst>
            </a:pPr>
            <a:r>
              <a:rPr sz="2400" b="1" spc="-5" dirty="0">
                <a:solidFill>
                  <a:srgbClr val="958866"/>
                </a:solidFill>
                <a:latin typeface="Calibri"/>
                <a:cs typeface="Calibri"/>
              </a:rPr>
              <a:t>G</a:t>
            </a:r>
            <a:r>
              <a:rPr sz="2400" b="1" spc="-55" dirty="0">
                <a:solidFill>
                  <a:srgbClr val="958866"/>
                </a:solidFill>
                <a:latin typeface="Calibri"/>
                <a:cs typeface="Calibri"/>
              </a:rPr>
              <a:t>r</a:t>
            </a:r>
            <a:r>
              <a:rPr sz="2400" b="1" dirty="0">
                <a:solidFill>
                  <a:srgbClr val="958866"/>
                </a:solidFill>
                <a:latin typeface="Calibri"/>
                <a:cs typeface="Calibri"/>
              </a:rPr>
              <a:t>ap</a:t>
            </a:r>
            <a:r>
              <a:rPr sz="2400" b="1" spc="-10" dirty="0">
                <a:solidFill>
                  <a:srgbClr val="958866"/>
                </a:solidFill>
                <a:latin typeface="Calibri"/>
                <a:cs typeface="Calibri"/>
              </a:rPr>
              <a:t>e</a:t>
            </a:r>
            <a:r>
              <a:rPr sz="2400" b="1" spc="-5" dirty="0">
                <a:solidFill>
                  <a:srgbClr val="958866"/>
                </a:solidFill>
                <a:latin typeface="Calibri"/>
                <a:cs typeface="Calibri"/>
              </a:rPr>
              <a:t>fru</a:t>
            </a:r>
            <a:r>
              <a:rPr sz="2400" b="1" spc="-15" dirty="0">
                <a:solidFill>
                  <a:srgbClr val="958866"/>
                </a:solidFill>
                <a:latin typeface="Calibri"/>
                <a:cs typeface="Calibri"/>
              </a:rPr>
              <a:t>i</a:t>
            </a:r>
            <a:r>
              <a:rPr sz="2400" b="1" dirty="0">
                <a:solidFill>
                  <a:srgbClr val="958866"/>
                </a:solidFill>
                <a:latin typeface="Calibri"/>
                <a:cs typeface="Calibri"/>
              </a:rPr>
              <a:t>t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5940" y="192989"/>
            <a:ext cx="5518150" cy="726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10" dirty="0"/>
              <a:t>Ordered </a:t>
            </a:r>
            <a:r>
              <a:rPr spc="-85" dirty="0"/>
              <a:t>Lists: </a:t>
            </a:r>
            <a:r>
              <a:rPr spc="-80" dirty="0"/>
              <a:t>&lt;ol&gt;</a:t>
            </a:r>
            <a:r>
              <a:rPr spc="-480" dirty="0"/>
              <a:t> </a:t>
            </a:r>
            <a:r>
              <a:rPr spc="-190" dirty="0"/>
              <a:t>Tag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533400" y="914400"/>
            <a:ext cx="668210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Clr>
                <a:srgbClr val="A9A47B"/>
              </a:buClr>
              <a:buFont typeface="Arial"/>
              <a:buChar char="•"/>
              <a:tabLst>
                <a:tab pos="241300" algn="l"/>
              </a:tabLst>
            </a:pPr>
            <a:r>
              <a:rPr sz="3000" spc="-20" dirty="0">
                <a:solidFill>
                  <a:srgbClr val="2E2B1F"/>
                </a:solidFill>
                <a:latin typeface="Calibri"/>
                <a:cs typeface="Calibri"/>
              </a:rPr>
              <a:t>Create </a:t>
            </a:r>
            <a:r>
              <a:rPr sz="3000" spc="-10" dirty="0">
                <a:solidFill>
                  <a:srgbClr val="2E2B1F"/>
                </a:solidFill>
                <a:latin typeface="Calibri"/>
                <a:cs typeface="Calibri"/>
              </a:rPr>
              <a:t>an Ordered List using</a:t>
            </a:r>
            <a:r>
              <a:rPr sz="3000" spc="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3000" spc="-10" dirty="0">
                <a:solidFill>
                  <a:srgbClr val="484230"/>
                </a:solidFill>
                <a:latin typeface="Consolas"/>
                <a:cs typeface="Consolas"/>
              </a:rPr>
              <a:t>&lt;ol&gt;&lt;/ol&gt;</a:t>
            </a:r>
            <a:r>
              <a:rPr sz="3000" spc="-10" dirty="0">
                <a:solidFill>
                  <a:srgbClr val="484230"/>
                </a:solidFill>
                <a:latin typeface="Calibri"/>
                <a:cs typeface="Calibri"/>
              </a:rPr>
              <a:t>:</a:t>
            </a:r>
            <a:endParaRPr sz="3000" dirty="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21640" y="3666820"/>
            <a:ext cx="7023100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Clr>
                <a:srgbClr val="A9A47B"/>
              </a:buClr>
              <a:buFont typeface="Arial"/>
              <a:buChar char="•"/>
              <a:tabLst>
                <a:tab pos="241300" algn="l"/>
              </a:tabLst>
            </a:pPr>
            <a:r>
              <a:rPr sz="3000" spc="-20" dirty="0">
                <a:solidFill>
                  <a:srgbClr val="484230"/>
                </a:solidFill>
                <a:latin typeface="Calibri"/>
                <a:cs typeface="Calibri"/>
              </a:rPr>
              <a:t>Attribute </a:t>
            </a:r>
            <a:r>
              <a:rPr sz="3000" spc="-10" dirty="0">
                <a:solidFill>
                  <a:srgbClr val="484230"/>
                </a:solidFill>
                <a:latin typeface="Calibri"/>
                <a:cs typeface="Calibri"/>
              </a:rPr>
              <a:t>values </a:t>
            </a:r>
            <a:r>
              <a:rPr sz="3000" spc="-25" dirty="0">
                <a:solidFill>
                  <a:srgbClr val="484230"/>
                </a:solidFill>
                <a:latin typeface="Calibri"/>
                <a:cs typeface="Calibri"/>
              </a:rPr>
              <a:t>for </a:t>
            </a:r>
            <a:r>
              <a:rPr sz="3000" b="1" spc="-10" dirty="0">
                <a:solidFill>
                  <a:srgbClr val="484230"/>
                </a:solidFill>
                <a:latin typeface="Consolas"/>
                <a:cs typeface="Consolas"/>
              </a:rPr>
              <a:t>type</a:t>
            </a:r>
            <a:r>
              <a:rPr sz="3000" spc="-919" dirty="0">
                <a:solidFill>
                  <a:srgbClr val="484230"/>
                </a:solidFill>
                <a:latin typeface="Consolas"/>
                <a:cs typeface="Consolas"/>
              </a:rPr>
              <a:t> </a:t>
            </a:r>
            <a:r>
              <a:rPr sz="3000" spc="-15" dirty="0">
                <a:solidFill>
                  <a:srgbClr val="484230"/>
                </a:solidFill>
                <a:latin typeface="Calibri"/>
                <a:cs typeface="Calibri"/>
              </a:rPr>
              <a:t>are </a:t>
            </a:r>
            <a:r>
              <a:rPr sz="3000" spc="-5" dirty="0">
                <a:solidFill>
                  <a:srgbClr val="FF0000"/>
                </a:solidFill>
                <a:latin typeface="Consolas"/>
                <a:cs typeface="Consolas"/>
              </a:rPr>
              <a:t>1</a:t>
            </a:r>
            <a:r>
              <a:rPr sz="3000" spc="-5" dirty="0">
                <a:solidFill>
                  <a:srgbClr val="FF0000"/>
                </a:solidFill>
                <a:latin typeface="Calibri"/>
                <a:cs typeface="Calibri"/>
              </a:rPr>
              <a:t>, </a:t>
            </a:r>
            <a:r>
              <a:rPr sz="3000" spc="-5" dirty="0">
                <a:solidFill>
                  <a:srgbClr val="FF0000"/>
                </a:solidFill>
                <a:latin typeface="Consolas"/>
                <a:cs typeface="Consolas"/>
              </a:rPr>
              <a:t>A</a:t>
            </a:r>
            <a:r>
              <a:rPr sz="3000" spc="-5" dirty="0">
                <a:solidFill>
                  <a:srgbClr val="FF0000"/>
                </a:solidFill>
                <a:latin typeface="Calibri"/>
                <a:cs typeface="Calibri"/>
              </a:rPr>
              <a:t>, </a:t>
            </a:r>
            <a:r>
              <a:rPr sz="3000" spc="-5" dirty="0">
                <a:solidFill>
                  <a:srgbClr val="FF0000"/>
                </a:solidFill>
                <a:latin typeface="Consolas"/>
                <a:cs typeface="Consolas"/>
              </a:rPr>
              <a:t>a</a:t>
            </a:r>
            <a:r>
              <a:rPr sz="3000" spc="-5" dirty="0">
                <a:solidFill>
                  <a:srgbClr val="FF0000"/>
                </a:solidFill>
                <a:latin typeface="Calibri"/>
                <a:cs typeface="Calibri"/>
              </a:rPr>
              <a:t>, </a:t>
            </a:r>
            <a:r>
              <a:rPr sz="3000" spc="-5" dirty="0">
                <a:solidFill>
                  <a:srgbClr val="FF0000"/>
                </a:solidFill>
                <a:latin typeface="Consolas"/>
                <a:cs typeface="Consolas"/>
              </a:rPr>
              <a:t>I</a:t>
            </a:r>
            <a:r>
              <a:rPr sz="3000" spc="-5" dirty="0">
                <a:solidFill>
                  <a:srgbClr val="FF0000"/>
                </a:solidFill>
                <a:latin typeface="Calibri"/>
                <a:cs typeface="Calibri"/>
              </a:rPr>
              <a:t>, or </a:t>
            </a:r>
            <a:r>
              <a:rPr sz="3000" dirty="0">
                <a:solidFill>
                  <a:srgbClr val="FF0000"/>
                </a:solidFill>
                <a:latin typeface="Consolas"/>
                <a:cs typeface="Consolas"/>
              </a:rPr>
              <a:t>i</a:t>
            </a:r>
            <a:endParaRPr sz="3000" dirty="0">
              <a:latin typeface="Consolas"/>
              <a:cs typeface="Consola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35940" y="4055745"/>
            <a:ext cx="12230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69900" algn="l"/>
              </a:tabLst>
            </a:pPr>
            <a:r>
              <a:rPr sz="2400" b="1" spc="-5" dirty="0">
                <a:solidFill>
                  <a:srgbClr val="958866"/>
                </a:solidFill>
                <a:latin typeface="Calibri"/>
                <a:cs typeface="Calibri"/>
              </a:rPr>
              <a:t>1</a:t>
            </a:r>
            <a:r>
              <a:rPr sz="2400" b="1" dirty="0">
                <a:solidFill>
                  <a:srgbClr val="958866"/>
                </a:solidFill>
                <a:latin typeface="Calibri"/>
                <a:cs typeface="Calibri"/>
              </a:rPr>
              <a:t>.	A</a:t>
            </a:r>
            <a:r>
              <a:rPr sz="2400" b="1" spc="-10" dirty="0">
                <a:solidFill>
                  <a:srgbClr val="958866"/>
                </a:solidFill>
                <a:latin typeface="Calibri"/>
                <a:cs typeface="Calibri"/>
              </a:rPr>
              <a:t>p</a:t>
            </a:r>
            <a:r>
              <a:rPr sz="2400" b="1" dirty="0">
                <a:solidFill>
                  <a:srgbClr val="958866"/>
                </a:solidFill>
                <a:latin typeface="Calibri"/>
                <a:cs typeface="Calibri"/>
              </a:rPr>
              <a:t>ple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35940" y="4421581"/>
            <a:ext cx="179260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indent="-457834">
              <a:lnSpc>
                <a:spcPct val="100000"/>
              </a:lnSpc>
              <a:spcBef>
                <a:spcPts val="100"/>
              </a:spcBef>
              <a:buAutoNum type="arabicPeriod" startAt="2"/>
              <a:tabLst>
                <a:tab pos="469900" algn="l"/>
                <a:tab pos="470534" algn="l"/>
              </a:tabLst>
            </a:pPr>
            <a:r>
              <a:rPr sz="2400" b="1" spc="-15" dirty="0">
                <a:solidFill>
                  <a:srgbClr val="958866"/>
                </a:solidFill>
                <a:latin typeface="Calibri"/>
                <a:cs typeface="Calibri"/>
              </a:rPr>
              <a:t>Orange</a:t>
            </a:r>
            <a:endParaRPr sz="2400">
              <a:latin typeface="Calibri"/>
              <a:cs typeface="Calibri"/>
            </a:endParaRPr>
          </a:p>
          <a:p>
            <a:pPr marL="469900" indent="-457834">
              <a:lnSpc>
                <a:spcPct val="100000"/>
              </a:lnSpc>
              <a:buAutoNum type="arabicPeriod" startAt="2"/>
              <a:tabLst>
                <a:tab pos="469900" algn="l"/>
                <a:tab pos="470534" algn="l"/>
              </a:tabLst>
            </a:pPr>
            <a:r>
              <a:rPr sz="2400" b="1" spc="-5" dirty="0">
                <a:solidFill>
                  <a:srgbClr val="958866"/>
                </a:solidFill>
                <a:latin typeface="Calibri"/>
                <a:cs typeface="Calibri"/>
              </a:rPr>
              <a:t>G</a:t>
            </a:r>
            <a:r>
              <a:rPr sz="2400" b="1" spc="-55" dirty="0">
                <a:solidFill>
                  <a:srgbClr val="958866"/>
                </a:solidFill>
                <a:latin typeface="Calibri"/>
                <a:cs typeface="Calibri"/>
              </a:rPr>
              <a:t>r</a:t>
            </a:r>
            <a:r>
              <a:rPr sz="2400" b="1" dirty="0">
                <a:solidFill>
                  <a:srgbClr val="958866"/>
                </a:solidFill>
                <a:latin typeface="Calibri"/>
                <a:cs typeface="Calibri"/>
              </a:rPr>
              <a:t>ap</a:t>
            </a:r>
            <a:r>
              <a:rPr sz="2400" b="1" spc="-10" dirty="0">
                <a:solidFill>
                  <a:srgbClr val="958866"/>
                </a:solidFill>
                <a:latin typeface="Calibri"/>
                <a:cs typeface="Calibri"/>
              </a:rPr>
              <a:t>e</a:t>
            </a:r>
            <a:r>
              <a:rPr sz="2400" b="1" spc="-5" dirty="0">
                <a:solidFill>
                  <a:srgbClr val="958866"/>
                </a:solidFill>
                <a:latin typeface="Calibri"/>
                <a:cs typeface="Calibri"/>
              </a:rPr>
              <a:t>fru</a:t>
            </a:r>
            <a:r>
              <a:rPr sz="2400" b="1" spc="-15" dirty="0">
                <a:solidFill>
                  <a:srgbClr val="958866"/>
                </a:solidFill>
                <a:latin typeface="Calibri"/>
                <a:cs typeface="Calibri"/>
              </a:rPr>
              <a:t>i</a:t>
            </a:r>
            <a:r>
              <a:rPr sz="2400" b="1" dirty="0">
                <a:solidFill>
                  <a:srgbClr val="958866"/>
                </a:solidFill>
                <a:latin typeface="Calibri"/>
                <a:cs typeface="Calibri"/>
              </a:rPr>
              <a:t>t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558544" y="5384698"/>
            <a:ext cx="1792605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100"/>
              </a:spcBef>
              <a:buAutoNum type="alphaUcPeriod"/>
              <a:tabLst>
                <a:tab pos="469265" algn="l"/>
                <a:tab pos="469900" algn="l"/>
              </a:tabLst>
            </a:pPr>
            <a:r>
              <a:rPr sz="2400" b="1" spc="-5" dirty="0">
                <a:solidFill>
                  <a:srgbClr val="958866"/>
                </a:solidFill>
                <a:latin typeface="Calibri"/>
                <a:cs typeface="Calibri"/>
              </a:rPr>
              <a:t>Apple</a:t>
            </a:r>
            <a:endParaRPr sz="2400">
              <a:latin typeface="Calibri"/>
              <a:cs typeface="Calibri"/>
            </a:endParaRPr>
          </a:p>
          <a:p>
            <a:pPr marL="469900" indent="-457200">
              <a:lnSpc>
                <a:spcPct val="100000"/>
              </a:lnSpc>
              <a:buAutoNum type="alphaUcPeriod"/>
              <a:tabLst>
                <a:tab pos="469265" algn="l"/>
                <a:tab pos="469900" algn="l"/>
              </a:tabLst>
            </a:pPr>
            <a:r>
              <a:rPr sz="2400" b="1" spc="-15" dirty="0">
                <a:solidFill>
                  <a:srgbClr val="958866"/>
                </a:solidFill>
                <a:latin typeface="Calibri"/>
                <a:cs typeface="Calibri"/>
              </a:rPr>
              <a:t>Orange</a:t>
            </a:r>
            <a:endParaRPr sz="2400">
              <a:latin typeface="Calibri"/>
              <a:cs typeface="Calibri"/>
            </a:endParaRPr>
          </a:p>
          <a:p>
            <a:pPr marL="469900" indent="-457200">
              <a:lnSpc>
                <a:spcPct val="100000"/>
              </a:lnSpc>
              <a:buAutoNum type="alphaUcPeriod"/>
              <a:tabLst>
                <a:tab pos="469265" algn="l"/>
                <a:tab pos="469900" algn="l"/>
              </a:tabLst>
            </a:pPr>
            <a:r>
              <a:rPr sz="2400" b="1" spc="-5" dirty="0">
                <a:solidFill>
                  <a:srgbClr val="958866"/>
                </a:solidFill>
                <a:latin typeface="Calibri"/>
                <a:cs typeface="Calibri"/>
              </a:rPr>
              <a:t>G</a:t>
            </a:r>
            <a:r>
              <a:rPr sz="2400" b="1" spc="-55" dirty="0">
                <a:solidFill>
                  <a:srgbClr val="958866"/>
                </a:solidFill>
                <a:latin typeface="Calibri"/>
                <a:cs typeface="Calibri"/>
              </a:rPr>
              <a:t>r</a:t>
            </a:r>
            <a:r>
              <a:rPr sz="2400" b="1" dirty="0">
                <a:solidFill>
                  <a:srgbClr val="958866"/>
                </a:solidFill>
                <a:latin typeface="Calibri"/>
                <a:cs typeface="Calibri"/>
              </a:rPr>
              <a:t>ap</a:t>
            </a:r>
            <a:r>
              <a:rPr sz="2400" b="1" spc="-10" dirty="0">
                <a:solidFill>
                  <a:srgbClr val="958866"/>
                </a:solidFill>
                <a:latin typeface="Calibri"/>
                <a:cs typeface="Calibri"/>
              </a:rPr>
              <a:t>e</a:t>
            </a:r>
            <a:r>
              <a:rPr sz="2400" b="1" spc="-5" dirty="0">
                <a:solidFill>
                  <a:srgbClr val="958866"/>
                </a:solidFill>
                <a:latin typeface="Calibri"/>
                <a:cs typeface="Calibri"/>
              </a:rPr>
              <a:t>fru</a:t>
            </a:r>
            <a:r>
              <a:rPr sz="2400" b="1" spc="-15" dirty="0">
                <a:solidFill>
                  <a:srgbClr val="958866"/>
                </a:solidFill>
                <a:latin typeface="Calibri"/>
                <a:cs typeface="Calibri"/>
              </a:rPr>
              <a:t>i</a:t>
            </a:r>
            <a:r>
              <a:rPr sz="2400" b="1" dirty="0">
                <a:solidFill>
                  <a:srgbClr val="958866"/>
                </a:solidFill>
                <a:latin typeface="Calibri"/>
                <a:cs typeface="Calibri"/>
              </a:rPr>
              <a:t>t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290817" y="6043371"/>
            <a:ext cx="133604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958866"/>
                </a:solidFill>
                <a:latin typeface="Calibri"/>
                <a:cs typeface="Calibri"/>
              </a:rPr>
              <a:t>G</a:t>
            </a:r>
            <a:r>
              <a:rPr sz="2400" b="1" spc="-60" dirty="0">
                <a:solidFill>
                  <a:srgbClr val="958866"/>
                </a:solidFill>
                <a:latin typeface="Calibri"/>
                <a:cs typeface="Calibri"/>
              </a:rPr>
              <a:t>r</a:t>
            </a:r>
            <a:r>
              <a:rPr sz="2400" b="1" dirty="0">
                <a:solidFill>
                  <a:srgbClr val="958866"/>
                </a:solidFill>
                <a:latin typeface="Calibri"/>
                <a:cs typeface="Calibri"/>
              </a:rPr>
              <a:t>ap</a:t>
            </a:r>
            <a:r>
              <a:rPr sz="2400" b="1" spc="-15" dirty="0">
                <a:solidFill>
                  <a:srgbClr val="958866"/>
                </a:solidFill>
                <a:latin typeface="Calibri"/>
                <a:cs typeface="Calibri"/>
              </a:rPr>
              <a:t>e</a:t>
            </a:r>
            <a:r>
              <a:rPr sz="2400" b="1" spc="-5" dirty="0">
                <a:solidFill>
                  <a:srgbClr val="958866"/>
                </a:solidFill>
                <a:latin typeface="Calibri"/>
                <a:cs typeface="Calibri"/>
              </a:rPr>
              <a:t>fr</a:t>
            </a:r>
            <a:r>
              <a:rPr sz="2400" b="1" spc="-15" dirty="0">
                <a:solidFill>
                  <a:srgbClr val="958866"/>
                </a:solidFill>
                <a:latin typeface="Calibri"/>
                <a:cs typeface="Calibri"/>
              </a:rPr>
              <a:t>u</a:t>
            </a:r>
            <a:r>
              <a:rPr sz="2400" b="1" dirty="0">
                <a:solidFill>
                  <a:srgbClr val="958866"/>
                </a:solidFill>
                <a:latin typeface="Calibri"/>
                <a:cs typeface="Calibri"/>
              </a:rPr>
              <a:t>it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460742" y="4128896"/>
            <a:ext cx="94297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958866"/>
                </a:solidFill>
                <a:latin typeface="Calibri"/>
                <a:cs typeface="Calibri"/>
              </a:rPr>
              <a:t>Apple  O</a:t>
            </a:r>
            <a:r>
              <a:rPr sz="2400" b="1" spc="-55" dirty="0">
                <a:solidFill>
                  <a:srgbClr val="958866"/>
                </a:solidFill>
                <a:latin typeface="Calibri"/>
                <a:cs typeface="Calibri"/>
              </a:rPr>
              <a:t>r</a:t>
            </a:r>
            <a:r>
              <a:rPr sz="2400" b="1" dirty="0">
                <a:solidFill>
                  <a:srgbClr val="958866"/>
                </a:solidFill>
                <a:latin typeface="Calibri"/>
                <a:cs typeface="Calibri"/>
              </a:rPr>
              <a:t>an</a:t>
            </a:r>
            <a:r>
              <a:rPr sz="2400" b="1" spc="-25" dirty="0">
                <a:solidFill>
                  <a:srgbClr val="958866"/>
                </a:solidFill>
                <a:latin typeface="Calibri"/>
                <a:cs typeface="Calibri"/>
              </a:rPr>
              <a:t>g</a:t>
            </a:r>
            <a:r>
              <a:rPr sz="2400" b="1" dirty="0">
                <a:solidFill>
                  <a:srgbClr val="958866"/>
                </a:solidFill>
                <a:latin typeface="Calibri"/>
                <a:cs typeface="Calibri"/>
              </a:rPr>
              <a:t>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681217" y="4128896"/>
            <a:ext cx="1615440" cy="2306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9667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958866"/>
                </a:solidFill>
                <a:latin typeface="Calibri"/>
                <a:cs typeface="Calibri"/>
              </a:rPr>
              <a:t>i.</a:t>
            </a:r>
            <a:endParaRPr sz="2400">
              <a:latin typeface="Calibri"/>
              <a:cs typeface="Calibri"/>
            </a:endParaRPr>
          </a:p>
          <a:p>
            <a:pPr marL="1296670" marR="5080">
              <a:lnSpc>
                <a:spcPct val="100000"/>
              </a:lnSpc>
            </a:pPr>
            <a:r>
              <a:rPr sz="2400" b="1" spc="-5" dirty="0">
                <a:solidFill>
                  <a:srgbClr val="958866"/>
                </a:solidFill>
                <a:latin typeface="Calibri"/>
                <a:cs typeface="Calibri"/>
              </a:rPr>
              <a:t>ii.  iii.</a:t>
            </a:r>
            <a:endParaRPr sz="2400">
              <a:latin typeface="Calibri"/>
              <a:cs typeface="Calibri"/>
            </a:endParaRPr>
          </a:p>
          <a:p>
            <a:pPr marL="622300" indent="-609600">
              <a:lnSpc>
                <a:spcPct val="100000"/>
              </a:lnSpc>
              <a:spcBef>
                <a:spcPts val="675"/>
              </a:spcBef>
              <a:buAutoNum type="romanUcPeriod"/>
              <a:tabLst>
                <a:tab pos="621665" algn="l"/>
                <a:tab pos="622300" algn="l"/>
              </a:tabLst>
            </a:pPr>
            <a:r>
              <a:rPr sz="2400" b="1" spc="-5" dirty="0">
                <a:solidFill>
                  <a:srgbClr val="958866"/>
                </a:solidFill>
                <a:latin typeface="Calibri"/>
                <a:cs typeface="Calibri"/>
              </a:rPr>
              <a:t>Apple</a:t>
            </a:r>
            <a:endParaRPr sz="2400">
              <a:latin typeface="Calibri"/>
              <a:cs typeface="Calibri"/>
            </a:endParaRPr>
          </a:p>
          <a:p>
            <a:pPr marL="12700" marR="67310">
              <a:lnSpc>
                <a:spcPct val="100000"/>
              </a:lnSpc>
              <a:buAutoNum type="romanUcPeriod"/>
              <a:tabLst>
                <a:tab pos="621665" algn="l"/>
                <a:tab pos="622300" algn="l"/>
              </a:tabLst>
            </a:pPr>
            <a:r>
              <a:rPr sz="2400" b="1" spc="-5" dirty="0">
                <a:solidFill>
                  <a:srgbClr val="958866"/>
                </a:solidFill>
                <a:latin typeface="Calibri"/>
                <a:cs typeface="Calibri"/>
              </a:rPr>
              <a:t>O</a:t>
            </a:r>
            <a:r>
              <a:rPr sz="2400" b="1" spc="-55" dirty="0">
                <a:solidFill>
                  <a:srgbClr val="958866"/>
                </a:solidFill>
                <a:latin typeface="Calibri"/>
                <a:cs typeface="Calibri"/>
              </a:rPr>
              <a:t>r</a:t>
            </a:r>
            <a:r>
              <a:rPr sz="2400" b="1" dirty="0">
                <a:solidFill>
                  <a:srgbClr val="958866"/>
                </a:solidFill>
                <a:latin typeface="Calibri"/>
                <a:cs typeface="Calibri"/>
              </a:rPr>
              <a:t>an</a:t>
            </a:r>
            <a:r>
              <a:rPr sz="2400" b="1" spc="-25" dirty="0">
                <a:solidFill>
                  <a:srgbClr val="958866"/>
                </a:solidFill>
                <a:latin typeface="Calibri"/>
                <a:cs typeface="Calibri"/>
              </a:rPr>
              <a:t>g</a:t>
            </a:r>
            <a:r>
              <a:rPr sz="2400" b="1" dirty="0">
                <a:solidFill>
                  <a:srgbClr val="958866"/>
                </a:solidFill>
                <a:latin typeface="Calibri"/>
                <a:cs typeface="Calibri"/>
              </a:rPr>
              <a:t>e  </a:t>
            </a:r>
            <a:r>
              <a:rPr sz="2400" b="1" spc="-5" dirty="0">
                <a:solidFill>
                  <a:srgbClr val="958866"/>
                </a:solidFill>
                <a:latin typeface="Calibri"/>
                <a:cs typeface="Calibri"/>
              </a:rPr>
              <a:t>III.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460742" y="4860493"/>
            <a:ext cx="133604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958866"/>
                </a:solidFill>
                <a:latin typeface="Calibri"/>
                <a:cs typeface="Calibri"/>
              </a:rPr>
              <a:t>G</a:t>
            </a:r>
            <a:r>
              <a:rPr sz="2400" b="1" spc="-60" dirty="0">
                <a:solidFill>
                  <a:srgbClr val="958866"/>
                </a:solidFill>
                <a:latin typeface="Calibri"/>
                <a:cs typeface="Calibri"/>
              </a:rPr>
              <a:t>r</a:t>
            </a:r>
            <a:r>
              <a:rPr sz="2400" b="1" dirty="0">
                <a:solidFill>
                  <a:srgbClr val="958866"/>
                </a:solidFill>
                <a:latin typeface="Calibri"/>
                <a:cs typeface="Calibri"/>
              </a:rPr>
              <a:t>ap</a:t>
            </a:r>
            <a:r>
              <a:rPr sz="2400" b="1" spc="-15" dirty="0">
                <a:solidFill>
                  <a:srgbClr val="958866"/>
                </a:solidFill>
                <a:latin typeface="Calibri"/>
                <a:cs typeface="Calibri"/>
              </a:rPr>
              <a:t>e</a:t>
            </a:r>
            <a:r>
              <a:rPr sz="2400" b="1" spc="-5" dirty="0">
                <a:solidFill>
                  <a:srgbClr val="958866"/>
                </a:solidFill>
                <a:latin typeface="Calibri"/>
                <a:cs typeface="Calibri"/>
              </a:rPr>
              <a:t>fr</a:t>
            </a:r>
            <a:r>
              <a:rPr sz="2400" b="1" spc="-15" dirty="0">
                <a:solidFill>
                  <a:srgbClr val="958866"/>
                </a:solidFill>
                <a:latin typeface="Calibri"/>
                <a:cs typeface="Calibri"/>
              </a:rPr>
              <a:t>u</a:t>
            </a:r>
            <a:r>
              <a:rPr sz="2400" b="1" dirty="0">
                <a:solidFill>
                  <a:srgbClr val="958866"/>
                </a:solidFill>
                <a:latin typeface="Calibri"/>
                <a:cs typeface="Calibri"/>
              </a:rPr>
              <a:t>it</a:t>
            </a:r>
            <a:endParaRPr sz="2400" dirty="0">
              <a:latin typeface="Calibri"/>
              <a:cs typeface="Calibri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328282" y="3981450"/>
            <a:ext cx="6155055" cy="2703830"/>
            <a:chOff x="328282" y="3981450"/>
            <a:chExt cx="6155055" cy="2703830"/>
          </a:xfrm>
        </p:grpSpPr>
        <p:sp>
          <p:nvSpPr>
            <p:cNvPr id="18" name="object 18"/>
            <p:cNvSpPr/>
            <p:nvPr/>
          </p:nvSpPr>
          <p:spPr>
            <a:xfrm>
              <a:off x="914400" y="4035552"/>
              <a:ext cx="4344670" cy="883285"/>
            </a:xfrm>
            <a:custGeom>
              <a:avLst/>
              <a:gdLst/>
              <a:ahLst/>
              <a:cxnLst/>
              <a:rect l="l" t="t" r="r" b="b"/>
              <a:pathLst>
                <a:path w="4344670" h="883285">
                  <a:moveTo>
                    <a:pt x="112661" y="758317"/>
                  </a:moveTo>
                  <a:lnTo>
                    <a:pt x="0" y="844804"/>
                  </a:lnTo>
                  <a:lnTo>
                    <a:pt x="136728" y="883031"/>
                  </a:lnTo>
                  <a:lnTo>
                    <a:pt x="82125" y="836549"/>
                  </a:lnTo>
                  <a:lnTo>
                    <a:pt x="76009" y="836549"/>
                  </a:lnTo>
                  <a:lnTo>
                    <a:pt x="73609" y="824103"/>
                  </a:lnTo>
                  <a:lnTo>
                    <a:pt x="78591" y="823141"/>
                  </a:lnTo>
                  <a:lnTo>
                    <a:pt x="112661" y="758317"/>
                  </a:lnTo>
                  <a:close/>
                </a:path>
                <a:path w="4344670" h="883285">
                  <a:moveTo>
                    <a:pt x="78591" y="823141"/>
                  </a:moveTo>
                  <a:lnTo>
                    <a:pt x="73609" y="824103"/>
                  </a:lnTo>
                  <a:lnTo>
                    <a:pt x="76009" y="836549"/>
                  </a:lnTo>
                  <a:lnTo>
                    <a:pt x="80995" y="835586"/>
                  </a:lnTo>
                  <a:lnTo>
                    <a:pt x="74815" y="830326"/>
                  </a:lnTo>
                  <a:lnTo>
                    <a:pt x="78591" y="823141"/>
                  </a:lnTo>
                  <a:close/>
                </a:path>
                <a:path w="4344670" h="883285">
                  <a:moveTo>
                    <a:pt x="80995" y="835586"/>
                  </a:moveTo>
                  <a:lnTo>
                    <a:pt x="76009" y="836549"/>
                  </a:lnTo>
                  <a:lnTo>
                    <a:pt x="82125" y="836549"/>
                  </a:lnTo>
                  <a:lnTo>
                    <a:pt x="80995" y="835586"/>
                  </a:lnTo>
                  <a:close/>
                </a:path>
                <a:path w="4344670" h="883285">
                  <a:moveTo>
                    <a:pt x="4342257" y="0"/>
                  </a:moveTo>
                  <a:lnTo>
                    <a:pt x="78591" y="823141"/>
                  </a:lnTo>
                  <a:lnTo>
                    <a:pt x="74815" y="830326"/>
                  </a:lnTo>
                  <a:lnTo>
                    <a:pt x="80995" y="835586"/>
                  </a:lnTo>
                  <a:lnTo>
                    <a:pt x="4344543" y="12446"/>
                  </a:lnTo>
                  <a:lnTo>
                    <a:pt x="4342257" y="0"/>
                  </a:lnTo>
                  <a:close/>
                </a:path>
              </a:pathLst>
            </a:custGeom>
            <a:solidFill>
              <a:srgbClr val="2D2A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47332" y="4000500"/>
              <a:ext cx="539750" cy="1333500"/>
            </a:xfrm>
            <a:custGeom>
              <a:avLst/>
              <a:gdLst/>
              <a:ahLst/>
              <a:cxnLst/>
              <a:rect l="l" t="t" r="r" b="b"/>
              <a:pathLst>
                <a:path w="539750" h="1333500">
                  <a:moveTo>
                    <a:pt x="0" y="666750"/>
                  </a:moveTo>
                  <a:lnTo>
                    <a:pt x="1235" y="602527"/>
                  </a:lnTo>
                  <a:lnTo>
                    <a:pt x="4866" y="540034"/>
                  </a:lnTo>
                  <a:lnTo>
                    <a:pt x="10779" y="479549"/>
                  </a:lnTo>
                  <a:lnTo>
                    <a:pt x="18861" y="421352"/>
                  </a:lnTo>
                  <a:lnTo>
                    <a:pt x="29000" y="365722"/>
                  </a:lnTo>
                  <a:lnTo>
                    <a:pt x="41082" y="312938"/>
                  </a:lnTo>
                  <a:lnTo>
                    <a:pt x="54993" y="263280"/>
                  </a:lnTo>
                  <a:lnTo>
                    <a:pt x="70622" y="217025"/>
                  </a:lnTo>
                  <a:lnTo>
                    <a:pt x="87854" y="174455"/>
                  </a:lnTo>
                  <a:lnTo>
                    <a:pt x="106577" y="135847"/>
                  </a:lnTo>
                  <a:lnTo>
                    <a:pt x="126677" y="101481"/>
                  </a:lnTo>
                  <a:lnTo>
                    <a:pt x="170558" y="46591"/>
                  </a:lnTo>
                  <a:lnTo>
                    <a:pt x="218592" y="12020"/>
                  </a:lnTo>
                  <a:lnTo>
                    <a:pt x="269874" y="0"/>
                  </a:lnTo>
                  <a:lnTo>
                    <a:pt x="295865" y="3051"/>
                  </a:lnTo>
                  <a:lnTo>
                    <a:pt x="345636" y="26626"/>
                  </a:lnTo>
                  <a:lnTo>
                    <a:pt x="391707" y="71636"/>
                  </a:lnTo>
                  <a:lnTo>
                    <a:pt x="433172" y="135847"/>
                  </a:lnTo>
                  <a:lnTo>
                    <a:pt x="451895" y="174455"/>
                  </a:lnTo>
                  <a:lnTo>
                    <a:pt x="469127" y="217025"/>
                  </a:lnTo>
                  <a:lnTo>
                    <a:pt x="484756" y="263280"/>
                  </a:lnTo>
                  <a:lnTo>
                    <a:pt x="498667" y="312938"/>
                  </a:lnTo>
                  <a:lnTo>
                    <a:pt x="510749" y="365722"/>
                  </a:lnTo>
                  <a:lnTo>
                    <a:pt x="520888" y="421352"/>
                  </a:lnTo>
                  <a:lnTo>
                    <a:pt x="528970" y="479549"/>
                  </a:lnTo>
                  <a:lnTo>
                    <a:pt x="534883" y="540034"/>
                  </a:lnTo>
                  <a:lnTo>
                    <a:pt x="538514" y="602527"/>
                  </a:lnTo>
                  <a:lnTo>
                    <a:pt x="539750" y="666750"/>
                  </a:lnTo>
                  <a:lnTo>
                    <a:pt x="538514" y="730952"/>
                  </a:lnTo>
                  <a:lnTo>
                    <a:pt x="534883" y="793430"/>
                  </a:lnTo>
                  <a:lnTo>
                    <a:pt x="528970" y="853904"/>
                  </a:lnTo>
                  <a:lnTo>
                    <a:pt x="520888" y="912094"/>
                  </a:lnTo>
                  <a:lnTo>
                    <a:pt x="510749" y="967721"/>
                  </a:lnTo>
                  <a:lnTo>
                    <a:pt x="498667" y="1020504"/>
                  </a:lnTo>
                  <a:lnTo>
                    <a:pt x="484756" y="1070165"/>
                  </a:lnTo>
                  <a:lnTo>
                    <a:pt x="469127" y="1116423"/>
                  </a:lnTo>
                  <a:lnTo>
                    <a:pt x="451895" y="1159000"/>
                  </a:lnTo>
                  <a:lnTo>
                    <a:pt x="433172" y="1197614"/>
                  </a:lnTo>
                  <a:lnTo>
                    <a:pt x="413072" y="1231988"/>
                  </a:lnTo>
                  <a:lnTo>
                    <a:pt x="369191" y="1286892"/>
                  </a:lnTo>
                  <a:lnTo>
                    <a:pt x="321157" y="1321475"/>
                  </a:lnTo>
                  <a:lnTo>
                    <a:pt x="269874" y="1333500"/>
                  </a:lnTo>
                  <a:lnTo>
                    <a:pt x="243884" y="1330447"/>
                  </a:lnTo>
                  <a:lnTo>
                    <a:pt x="194113" y="1306863"/>
                  </a:lnTo>
                  <a:lnTo>
                    <a:pt x="148042" y="1261840"/>
                  </a:lnTo>
                  <a:lnTo>
                    <a:pt x="106577" y="1197614"/>
                  </a:lnTo>
                  <a:lnTo>
                    <a:pt x="87854" y="1159000"/>
                  </a:lnTo>
                  <a:lnTo>
                    <a:pt x="70622" y="1116423"/>
                  </a:lnTo>
                  <a:lnTo>
                    <a:pt x="54993" y="1070165"/>
                  </a:lnTo>
                  <a:lnTo>
                    <a:pt x="41082" y="1020504"/>
                  </a:lnTo>
                  <a:lnTo>
                    <a:pt x="29000" y="967721"/>
                  </a:lnTo>
                  <a:lnTo>
                    <a:pt x="18861" y="912094"/>
                  </a:lnTo>
                  <a:lnTo>
                    <a:pt x="10779" y="853904"/>
                  </a:lnTo>
                  <a:lnTo>
                    <a:pt x="4866" y="793430"/>
                  </a:lnTo>
                  <a:lnTo>
                    <a:pt x="1235" y="730952"/>
                  </a:lnTo>
                  <a:lnTo>
                    <a:pt x="0" y="666750"/>
                  </a:lnTo>
                  <a:close/>
                </a:path>
              </a:pathLst>
            </a:custGeom>
            <a:ln w="38100">
              <a:solidFill>
                <a:srgbClr val="F4EB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889125" y="4108830"/>
              <a:ext cx="3714750" cy="1315720"/>
            </a:xfrm>
            <a:custGeom>
              <a:avLst/>
              <a:gdLst/>
              <a:ahLst/>
              <a:cxnLst/>
              <a:rect l="l" t="t" r="r" b="b"/>
              <a:pathLst>
                <a:path w="3714750" h="1315720">
                  <a:moveTo>
                    <a:pt x="99060" y="1195451"/>
                  </a:moveTo>
                  <a:lnTo>
                    <a:pt x="0" y="1297178"/>
                  </a:lnTo>
                  <a:lnTo>
                    <a:pt x="140716" y="1315466"/>
                  </a:lnTo>
                  <a:lnTo>
                    <a:pt x="81369" y="1278128"/>
                  </a:lnTo>
                  <a:lnTo>
                    <a:pt x="74041" y="1278128"/>
                  </a:lnTo>
                  <a:lnTo>
                    <a:pt x="69850" y="1266190"/>
                  </a:lnTo>
                  <a:lnTo>
                    <a:pt x="74579" y="1264545"/>
                  </a:lnTo>
                  <a:lnTo>
                    <a:pt x="99060" y="1195451"/>
                  </a:lnTo>
                  <a:close/>
                </a:path>
                <a:path w="3714750" h="1315720">
                  <a:moveTo>
                    <a:pt x="71963" y="1272210"/>
                  </a:moveTo>
                  <a:lnTo>
                    <a:pt x="74041" y="1278128"/>
                  </a:lnTo>
                  <a:lnTo>
                    <a:pt x="78760" y="1276486"/>
                  </a:lnTo>
                  <a:lnTo>
                    <a:pt x="71963" y="1272210"/>
                  </a:lnTo>
                  <a:close/>
                </a:path>
                <a:path w="3714750" h="1315720">
                  <a:moveTo>
                    <a:pt x="78760" y="1276486"/>
                  </a:moveTo>
                  <a:lnTo>
                    <a:pt x="74041" y="1278128"/>
                  </a:lnTo>
                  <a:lnTo>
                    <a:pt x="81369" y="1278128"/>
                  </a:lnTo>
                  <a:lnTo>
                    <a:pt x="78760" y="1276486"/>
                  </a:lnTo>
                  <a:close/>
                </a:path>
                <a:path w="3714750" h="1315720">
                  <a:moveTo>
                    <a:pt x="3710432" y="0"/>
                  </a:moveTo>
                  <a:lnTo>
                    <a:pt x="74579" y="1264545"/>
                  </a:lnTo>
                  <a:lnTo>
                    <a:pt x="71913" y="1272068"/>
                  </a:lnTo>
                  <a:lnTo>
                    <a:pt x="71963" y="1272210"/>
                  </a:lnTo>
                  <a:lnTo>
                    <a:pt x="78760" y="1276486"/>
                  </a:lnTo>
                  <a:lnTo>
                    <a:pt x="3714623" y="11938"/>
                  </a:lnTo>
                  <a:lnTo>
                    <a:pt x="3710432" y="0"/>
                  </a:lnTo>
                  <a:close/>
                </a:path>
                <a:path w="3714750" h="1315720">
                  <a:moveTo>
                    <a:pt x="74579" y="1264545"/>
                  </a:moveTo>
                  <a:lnTo>
                    <a:pt x="69850" y="1266190"/>
                  </a:lnTo>
                  <a:lnTo>
                    <a:pt x="71913" y="1272068"/>
                  </a:lnTo>
                  <a:lnTo>
                    <a:pt x="74579" y="1264545"/>
                  </a:lnTo>
                  <a:close/>
                </a:path>
              </a:pathLst>
            </a:custGeom>
            <a:solidFill>
              <a:srgbClr val="2D2A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408684" y="5294375"/>
              <a:ext cx="561340" cy="1371600"/>
            </a:xfrm>
            <a:custGeom>
              <a:avLst/>
              <a:gdLst/>
              <a:ahLst/>
              <a:cxnLst/>
              <a:rect l="l" t="t" r="r" b="b"/>
              <a:pathLst>
                <a:path w="561339" h="1371600">
                  <a:moveTo>
                    <a:pt x="0" y="685736"/>
                  </a:moveTo>
                  <a:lnTo>
                    <a:pt x="1282" y="619690"/>
                  </a:lnTo>
                  <a:lnTo>
                    <a:pt x="5053" y="555422"/>
                  </a:lnTo>
                  <a:lnTo>
                    <a:pt x="11195" y="493218"/>
                  </a:lnTo>
                  <a:lnTo>
                    <a:pt x="19589" y="433366"/>
                  </a:lnTo>
                  <a:lnTo>
                    <a:pt x="30120" y="376152"/>
                  </a:lnTo>
                  <a:lnTo>
                    <a:pt x="42669" y="321865"/>
                  </a:lnTo>
                  <a:lnTo>
                    <a:pt x="57120" y="270792"/>
                  </a:lnTo>
                  <a:lnTo>
                    <a:pt x="73355" y="223219"/>
                  </a:lnTo>
                  <a:lnTo>
                    <a:pt x="91257" y="179435"/>
                  </a:lnTo>
                  <a:lnTo>
                    <a:pt x="110709" y="139726"/>
                  </a:lnTo>
                  <a:lnTo>
                    <a:pt x="131593" y="104379"/>
                  </a:lnTo>
                  <a:lnTo>
                    <a:pt x="177190" y="47922"/>
                  </a:lnTo>
                  <a:lnTo>
                    <a:pt x="227111" y="12363"/>
                  </a:lnTo>
                  <a:lnTo>
                    <a:pt x="280416" y="0"/>
                  </a:lnTo>
                  <a:lnTo>
                    <a:pt x="307413" y="3138"/>
                  </a:lnTo>
                  <a:lnTo>
                    <a:pt x="359117" y="27387"/>
                  </a:lnTo>
                  <a:lnTo>
                    <a:pt x="406982" y="73682"/>
                  </a:lnTo>
                  <a:lnTo>
                    <a:pt x="450068" y="139726"/>
                  </a:lnTo>
                  <a:lnTo>
                    <a:pt x="469524" y="179435"/>
                  </a:lnTo>
                  <a:lnTo>
                    <a:pt x="487431" y="223219"/>
                  </a:lnTo>
                  <a:lnTo>
                    <a:pt x="503673" y="270792"/>
                  </a:lnTo>
                  <a:lnTo>
                    <a:pt x="518131" y="321865"/>
                  </a:lnTo>
                  <a:lnTo>
                    <a:pt x="530688" y="376152"/>
                  </a:lnTo>
                  <a:lnTo>
                    <a:pt x="541226" y="433366"/>
                  </a:lnTo>
                  <a:lnTo>
                    <a:pt x="549627" y="493218"/>
                  </a:lnTo>
                  <a:lnTo>
                    <a:pt x="555773" y="555422"/>
                  </a:lnTo>
                  <a:lnTo>
                    <a:pt x="559547" y="619690"/>
                  </a:lnTo>
                  <a:lnTo>
                    <a:pt x="560832" y="685736"/>
                  </a:lnTo>
                  <a:lnTo>
                    <a:pt x="559547" y="751782"/>
                  </a:lnTo>
                  <a:lnTo>
                    <a:pt x="555773" y="816053"/>
                  </a:lnTo>
                  <a:lnTo>
                    <a:pt x="549627" y="878259"/>
                  </a:lnTo>
                  <a:lnTo>
                    <a:pt x="541226" y="938115"/>
                  </a:lnTo>
                  <a:lnTo>
                    <a:pt x="530688" y="995333"/>
                  </a:lnTo>
                  <a:lnTo>
                    <a:pt x="518131" y="1049625"/>
                  </a:lnTo>
                  <a:lnTo>
                    <a:pt x="503673" y="1100703"/>
                  </a:lnTo>
                  <a:lnTo>
                    <a:pt x="487431" y="1148282"/>
                  </a:lnTo>
                  <a:lnTo>
                    <a:pt x="469524" y="1192072"/>
                  </a:lnTo>
                  <a:lnTo>
                    <a:pt x="450068" y="1231786"/>
                  </a:lnTo>
                  <a:lnTo>
                    <a:pt x="429181" y="1267138"/>
                  </a:lnTo>
                  <a:lnTo>
                    <a:pt x="383588" y="1323604"/>
                  </a:lnTo>
                  <a:lnTo>
                    <a:pt x="333686" y="1359170"/>
                  </a:lnTo>
                  <a:lnTo>
                    <a:pt x="280416" y="1371536"/>
                  </a:lnTo>
                  <a:lnTo>
                    <a:pt x="253399" y="1368397"/>
                  </a:lnTo>
                  <a:lnTo>
                    <a:pt x="201669" y="1344143"/>
                  </a:lnTo>
                  <a:lnTo>
                    <a:pt x="153793" y="1297840"/>
                  </a:lnTo>
                  <a:lnTo>
                    <a:pt x="110709" y="1231786"/>
                  </a:lnTo>
                  <a:lnTo>
                    <a:pt x="91257" y="1192072"/>
                  </a:lnTo>
                  <a:lnTo>
                    <a:pt x="73355" y="1148282"/>
                  </a:lnTo>
                  <a:lnTo>
                    <a:pt x="57120" y="1100703"/>
                  </a:lnTo>
                  <a:lnTo>
                    <a:pt x="42669" y="1049625"/>
                  </a:lnTo>
                  <a:lnTo>
                    <a:pt x="30120" y="995333"/>
                  </a:lnTo>
                  <a:lnTo>
                    <a:pt x="19589" y="938115"/>
                  </a:lnTo>
                  <a:lnTo>
                    <a:pt x="11195" y="878259"/>
                  </a:lnTo>
                  <a:lnTo>
                    <a:pt x="5053" y="816053"/>
                  </a:lnTo>
                  <a:lnTo>
                    <a:pt x="1282" y="751782"/>
                  </a:lnTo>
                  <a:lnTo>
                    <a:pt x="0" y="685736"/>
                  </a:lnTo>
                  <a:close/>
                </a:path>
              </a:pathLst>
            </a:custGeom>
            <a:ln w="38100">
              <a:solidFill>
                <a:srgbClr val="F4EB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3955541" y="4109085"/>
              <a:ext cx="2066925" cy="966469"/>
            </a:xfrm>
            <a:custGeom>
              <a:avLst/>
              <a:gdLst/>
              <a:ahLst/>
              <a:cxnLst/>
              <a:rect l="l" t="t" r="r" b="b"/>
              <a:pathLst>
                <a:path w="2066925" h="966470">
                  <a:moveTo>
                    <a:pt x="88646" y="850772"/>
                  </a:moveTo>
                  <a:lnTo>
                    <a:pt x="0" y="961770"/>
                  </a:lnTo>
                  <a:lnTo>
                    <a:pt x="141986" y="965962"/>
                  </a:lnTo>
                  <a:lnTo>
                    <a:pt x="80705" y="935482"/>
                  </a:lnTo>
                  <a:lnTo>
                    <a:pt x="71882" y="935482"/>
                  </a:lnTo>
                  <a:lnTo>
                    <a:pt x="66548" y="923925"/>
                  </a:lnTo>
                  <a:lnTo>
                    <a:pt x="71179" y="921780"/>
                  </a:lnTo>
                  <a:lnTo>
                    <a:pt x="88646" y="850772"/>
                  </a:lnTo>
                  <a:close/>
                </a:path>
                <a:path w="2066925" h="966470">
                  <a:moveTo>
                    <a:pt x="69253" y="929785"/>
                  </a:moveTo>
                  <a:lnTo>
                    <a:pt x="71882" y="935482"/>
                  </a:lnTo>
                  <a:lnTo>
                    <a:pt x="76450" y="933365"/>
                  </a:lnTo>
                  <a:lnTo>
                    <a:pt x="69253" y="929785"/>
                  </a:lnTo>
                  <a:close/>
                </a:path>
                <a:path w="2066925" h="966470">
                  <a:moveTo>
                    <a:pt x="76450" y="933365"/>
                  </a:moveTo>
                  <a:lnTo>
                    <a:pt x="71882" y="935482"/>
                  </a:lnTo>
                  <a:lnTo>
                    <a:pt x="80705" y="935482"/>
                  </a:lnTo>
                  <a:lnTo>
                    <a:pt x="76450" y="933365"/>
                  </a:lnTo>
                  <a:close/>
                </a:path>
                <a:path w="2066925" h="966470">
                  <a:moveTo>
                    <a:pt x="2061591" y="0"/>
                  </a:moveTo>
                  <a:lnTo>
                    <a:pt x="71179" y="921780"/>
                  </a:lnTo>
                  <a:lnTo>
                    <a:pt x="69225" y="929725"/>
                  </a:lnTo>
                  <a:lnTo>
                    <a:pt x="76450" y="933365"/>
                  </a:lnTo>
                  <a:lnTo>
                    <a:pt x="2066925" y="11429"/>
                  </a:lnTo>
                  <a:lnTo>
                    <a:pt x="2061591" y="0"/>
                  </a:lnTo>
                  <a:close/>
                </a:path>
                <a:path w="2066925" h="966470">
                  <a:moveTo>
                    <a:pt x="71179" y="921780"/>
                  </a:moveTo>
                  <a:lnTo>
                    <a:pt x="66548" y="923925"/>
                  </a:lnTo>
                  <a:lnTo>
                    <a:pt x="69225" y="929725"/>
                  </a:lnTo>
                  <a:lnTo>
                    <a:pt x="71179" y="921780"/>
                  </a:lnTo>
                  <a:close/>
                </a:path>
              </a:pathLst>
            </a:custGeom>
            <a:solidFill>
              <a:srgbClr val="2D2A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3394582" y="4941950"/>
              <a:ext cx="577850" cy="1276350"/>
            </a:xfrm>
            <a:custGeom>
              <a:avLst/>
              <a:gdLst/>
              <a:ahLst/>
              <a:cxnLst/>
              <a:rect l="l" t="t" r="r" b="b"/>
              <a:pathLst>
                <a:path w="577850" h="1276350">
                  <a:moveTo>
                    <a:pt x="0" y="638175"/>
                  </a:moveTo>
                  <a:lnTo>
                    <a:pt x="1492" y="572909"/>
                  </a:lnTo>
                  <a:lnTo>
                    <a:pt x="5872" y="509532"/>
                  </a:lnTo>
                  <a:lnTo>
                    <a:pt x="12994" y="448365"/>
                  </a:lnTo>
                  <a:lnTo>
                    <a:pt x="22713" y="389727"/>
                  </a:lnTo>
                  <a:lnTo>
                    <a:pt x="34883" y="333939"/>
                  </a:lnTo>
                  <a:lnTo>
                    <a:pt x="49358" y="281322"/>
                  </a:lnTo>
                  <a:lnTo>
                    <a:pt x="65994" y="232195"/>
                  </a:lnTo>
                  <a:lnTo>
                    <a:pt x="84645" y="186880"/>
                  </a:lnTo>
                  <a:lnTo>
                    <a:pt x="105165" y="145696"/>
                  </a:lnTo>
                  <a:lnTo>
                    <a:pt x="127409" y="108964"/>
                  </a:lnTo>
                  <a:lnTo>
                    <a:pt x="151231" y="77004"/>
                  </a:lnTo>
                  <a:lnTo>
                    <a:pt x="203028" y="28682"/>
                  </a:lnTo>
                  <a:lnTo>
                    <a:pt x="259393" y="3293"/>
                  </a:lnTo>
                  <a:lnTo>
                    <a:pt x="288925" y="0"/>
                  </a:lnTo>
                  <a:lnTo>
                    <a:pt x="318477" y="3293"/>
                  </a:lnTo>
                  <a:lnTo>
                    <a:pt x="374868" y="28682"/>
                  </a:lnTo>
                  <a:lnTo>
                    <a:pt x="426674" y="77004"/>
                  </a:lnTo>
                  <a:lnTo>
                    <a:pt x="450496" y="108964"/>
                  </a:lnTo>
                  <a:lnTo>
                    <a:pt x="472737" y="145696"/>
                  </a:lnTo>
                  <a:lnTo>
                    <a:pt x="493252" y="186880"/>
                  </a:lnTo>
                  <a:lnTo>
                    <a:pt x="511896" y="232195"/>
                  </a:lnTo>
                  <a:lnTo>
                    <a:pt x="528524" y="281322"/>
                  </a:lnTo>
                  <a:lnTo>
                    <a:pt x="542992" y="333939"/>
                  </a:lnTo>
                  <a:lnTo>
                    <a:pt x="555154" y="389727"/>
                  </a:lnTo>
                  <a:lnTo>
                    <a:pt x="564866" y="448365"/>
                  </a:lnTo>
                  <a:lnTo>
                    <a:pt x="571982" y="509532"/>
                  </a:lnTo>
                  <a:lnTo>
                    <a:pt x="576359" y="572909"/>
                  </a:lnTo>
                  <a:lnTo>
                    <a:pt x="577850" y="638175"/>
                  </a:lnTo>
                  <a:lnTo>
                    <a:pt x="576359" y="703417"/>
                  </a:lnTo>
                  <a:lnTo>
                    <a:pt x="571982" y="766775"/>
                  </a:lnTo>
                  <a:lnTo>
                    <a:pt x="564866" y="827928"/>
                  </a:lnTo>
                  <a:lnTo>
                    <a:pt x="555154" y="886555"/>
                  </a:lnTo>
                  <a:lnTo>
                    <a:pt x="542992" y="942336"/>
                  </a:lnTo>
                  <a:lnTo>
                    <a:pt x="528524" y="994950"/>
                  </a:lnTo>
                  <a:lnTo>
                    <a:pt x="511896" y="1044075"/>
                  </a:lnTo>
                  <a:lnTo>
                    <a:pt x="493252" y="1089391"/>
                  </a:lnTo>
                  <a:lnTo>
                    <a:pt x="472737" y="1130578"/>
                  </a:lnTo>
                  <a:lnTo>
                    <a:pt x="450496" y="1167313"/>
                  </a:lnTo>
                  <a:lnTo>
                    <a:pt x="426674" y="1199278"/>
                  </a:lnTo>
                  <a:lnTo>
                    <a:pt x="374868" y="1247609"/>
                  </a:lnTo>
                  <a:lnTo>
                    <a:pt x="318477" y="1273004"/>
                  </a:lnTo>
                  <a:lnTo>
                    <a:pt x="288925" y="1276299"/>
                  </a:lnTo>
                  <a:lnTo>
                    <a:pt x="259393" y="1273004"/>
                  </a:lnTo>
                  <a:lnTo>
                    <a:pt x="203028" y="1247609"/>
                  </a:lnTo>
                  <a:lnTo>
                    <a:pt x="151231" y="1199278"/>
                  </a:lnTo>
                  <a:lnTo>
                    <a:pt x="127409" y="1167313"/>
                  </a:lnTo>
                  <a:lnTo>
                    <a:pt x="105165" y="1130578"/>
                  </a:lnTo>
                  <a:lnTo>
                    <a:pt x="84645" y="1089391"/>
                  </a:lnTo>
                  <a:lnTo>
                    <a:pt x="65994" y="1044075"/>
                  </a:lnTo>
                  <a:lnTo>
                    <a:pt x="49358" y="994950"/>
                  </a:lnTo>
                  <a:lnTo>
                    <a:pt x="34883" y="942336"/>
                  </a:lnTo>
                  <a:lnTo>
                    <a:pt x="22713" y="886555"/>
                  </a:lnTo>
                  <a:lnTo>
                    <a:pt x="12994" y="827928"/>
                  </a:lnTo>
                  <a:lnTo>
                    <a:pt x="5872" y="766775"/>
                  </a:lnTo>
                  <a:lnTo>
                    <a:pt x="1492" y="703417"/>
                  </a:lnTo>
                  <a:lnTo>
                    <a:pt x="0" y="638175"/>
                  </a:lnTo>
                  <a:close/>
                </a:path>
              </a:pathLst>
            </a:custGeom>
            <a:ln w="38100">
              <a:solidFill>
                <a:srgbClr val="F4EB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5905753" y="4038981"/>
              <a:ext cx="577215" cy="1196340"/>
            </a:xfrm>
            <a:custGeom>
              <a:avLst/>
              <a:gdLst/>
              <a:ahLst/>
              <a:cxnLst/>
              <a:rect l="l" t="t" r="r" b="b"/>
              <a:pathLst>
                <a:path w="577214" h="1196339">
                  <a:moveTo>
                    <a:pt x="0" y="1054227"/>
                  </a:moveTo>
                  <a:lnTo>
                    <a:pt x="2667" y="1196213"/>
                  </a:lnTo>
                  <a:lnTo>
                    <a:pt x="87328" y="1130173"/>
                  </a:lnTo>
                  <a:lnTo>
                    <a:pt x="41148" y="1130173"/>
                  </a:lnTo>
                  <a:lnTo>
                    <a:pt x="29718" y="1124712"/>
                  </a:lnTo>
                  <a:lnTo>
                    <a:pt x="31911" y="1120108"/>
                  </a:lnTo>
                  <a:lnTo>
                    <a:pt x="0" y="1054227"/>
                  </a:lnTo>
                  <a:close/>
                </a:path>
                <a:path w="577214" h="1196339">
                  <a:moveTo>
                    <a:pt x="31911" y="1120108"/>
                  </a:moveTo>
                  <a:lnTo>
                    <a:pt x="29718" y="1124712"/>
                  </a:lnTo>
                  <a:lnTo>
                    <a:pt x="41148" y="1130173"/>
                  </a:lnTo>
                  <a:lnTo>
                    <a:pt x="42479" y="1127379"/>
                  </a:lnTo>
                  <a:lnTo>
                    <a:pt x="35433" y="1127379"/>
                  </a:lnTo>
                  <a:lnTo>
                    <a:pt x="31911" y="1120108"/>
                  </a:lnTo>
                  <a:close/>
                </a:path>
                <a:path w="577214" h="1196339">
                  <a:moveTo>
                    <a:pt x="114681" y="1108837"/>
                  </a:moveTo>
                  <a:lnTo>
                    <a:pt x="43362" y="1125523"/>
                  </a:lnTo>
                  <a:lnTo>
                    <a:pt x="41148" y="1130173"/>
                  </a:lnTo>
                  <a:lnTo>
                    <a:pt x="87328" y="1130173"/>
                  </a:lnTo>
                  <a:lnTo>
                    <a:pt x="114681" y="1108837"/>
                  </a:lnTo>
                  <a:close/>
                </a:path>
                <a:path w="577214" h="1196339">
                  <a:moveTo>
                    <a:pt x="565531" y="0"/>
                  </a:moveTo>
                  <a:lnTo>
                    <a:pt x="31911" y="1120108"/>
                  </a:lnTo>
                  <a:lnTo>
                    <a:pt x="35433" y="1127379"/>
                  </a:lnTo>
                  <a:lnTo>
                    <a:pt x="43362" y="1125523"/>
                  </a:lnTo>
                  <a:lnTo>
                    <a:pt x="576961" y="5461"/>
                  </a:lnTo>
                  <a:lnTo>
                    <a:pt x="565531" y="0"/>
                  </a:lnTo>
                  <a:close/>
                </a:path>
                <a:path w="577214" h="1196339">
                  <a:moveTo>
                    <a:pt x="43362" y="1125523"/>
                  </a:moveTo>
                  <a:lnTo>
                    <a:pt x="35433" y="1127379"/>
                  </a:lnTo>
                  <a:lnTo>
                    <a:pt x="42479" y="1127379"/>
                  </a:lnTo>
                  <a:lnTo>
                    <a:pt x="43362" y="1125523"/>
                  </a:lnTo>
                  <a:close/>
                </a:path>
              </a:pathLst>
            </a:custGeom>
            <a:solidFill>
              <a:srgbClr val="2D2A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5506465" y="5221224"/>
              <a:ext cx="640080" cy="1372235"/>
            </a:xfrm>
            <a:custGeom>
              <a:avLst/>
              <a:gdLst/>
              <a:ahLst/>
              <a:cxnLst/>
              <a:rect l="l" t="t" r="r" b="b"/>
              <a:pathLst>
                <a:path w="640079" h="1372234">
                  <a:moveTo>
                    <a:pt x="0" y="685863"/>
                  </a:moveTo>
                  <a:lnTo>
                    <a:pt x="1307" y="623438"/>
                  </a:lnTo>
                  <a:lnTo>
                    <a:pt x="5155" y="562582"/>
                  </a:lnTo>
                  <a:lnTo>
                    <a:pt x="11429" y="503538"/>
                  </a:lnTo>
                  <a:lnTo>
                    <a:pt x="20017" y="446549"/>
                  </a:lnTo>
                  <a:lnTo>
                    <a:pt x="30806" y="391856"/>
                  </a:lnTo>
                  <a:lnTo>
                    <a:pt x="43683" y="339701"/>
                  </a:lnTo>
                  <a:lnTo>
                    <a:pt x="58534" y="290327"/>
                  </a:lnTo>
                  <a:lnTo>
                    <a:pt x="75248" y="243976"/>
                  </a:lnTo>
                  <a:lnTo>
                    <a:pt x="93710" y="200890"/>
                  </a:lnTo>
                  <a:lnTo>
                    <a:pt x="113807" y="161311"/>
                  </a:lnTo>
                  <a:lnTo>
                    <a:pt x="135428" y="125481"/>
                  </a:lnTo>
                  <a:lnTo>
                    <a:pt x="158458" y="93643"/>
                  </a:lnTo>
                  <a:lnTo>
                    <a:pt x="208295" y="42911"/>
                  </a:lnTo>
                  <a:lnTo>
                    <a:pt x="262415" y="11050"/>
                  </a:lnTo>
                  <a:lnTo>
                    <a:pt x="319913" y="0"/>
                  </a:lnTo>
                  <a:lnTo>
                    <a:pt x="349027" y="2803"/>
                  </a:lnTo>
                  <a:lnTo>
                    <a:pt x="404949" y="24500"/>
                  </a:lnTo>
                  <a:lnTo>
                    <a:pt x="457040" y="66039"/>
                  </a:lnTo>
                  <a:lnTo>
                    <a:pt x="504397" y="125481"/>
                  </a:lnTo>
                  <a:lnTo>
                    <a:pt x="526018" y="161311"/>
                  </a:lnTo>
                  <a:lnTo>
                    <a:pt x="546115" y="200890"/>
                  </a:lnTo>
                  <a:lnTo>
                    <a:pt x="564577" y="243976"/>
                  </a:lnTo>
                  <a:lnTo>
                    <a:pt x="581291" y="290327"/>
                  </a:lnTo>
                  <a:lnTo>
                    <a:pt x="596142" y="339701"/>
                  </a:lnTo>
                  <a:lnTo>
                    <a:pt x="609019" y="391856"/>
                  </a:lnTo>
                  <a:lnTo>
                    <a:pt x="619808" y="446549"/>
                  </a:lnTo>
                  <a:lnTo>
                    <a:pt x="628396" y="503538"/>
                  </a:lnTo>
                  <a:lnTo>
                    <a:pt x="634670" y="562582"/>
                  </a:lnTo>
                  <a:lnTo>
                    <a:pt x="638518" y="623438"/>
                  </a:lnTo>
                  <a:lnTo>
                    <a:pt x="639826" y="685863"/>
                  </a:lnTo>
                  <a:lnTo>
                    <a:pt x="638518" y="748284"/>
                  </a:lnTo>
                  <a:lnTo>
                    <a:pt x="634670" y="809135"/>
                  </a:lnTo>
                  <a:lnTo>
                    <a:pt x="628396" y="868174"/>
                  </a:lnTo>
                  <a:lnTo>
                    <a:pt x="619808" y="925159"/>
                  </a:lnTo>
                  <a:lnTo>
                    <a:pt x="609019" y="979847"/>
                  </a:lnTo>
                  <a:lnTo>
                    <a:pt x="596142" y="1031997"/>
                  </a:lnTo>
                  <a:lnTo>
                    <a:pt x="581291" y="1081367"/>
                  </a:lnTo>
                  <a:lnTo>
                    <a:pt x="564577" y="1127713"/>
                  </a:lnTo>
                  <a:lnTo>
                    <a:pt x="546115" y="1170795"/>
                  </a:lnTo>
                  <a:lnTo>
                    <a:pt x="526018" y="1210370"/>
                  </a:lnTo>
                  <a:lnTo>
                    <a:pt x="504397" y="1246196"/>
                  </a:lnTo>
                  <a:lnTo>
                    <a:pt x="481367" y="1278030"/>
                  </a:lnTo>
                  <a:lnTo>
                    <a:pt x="431530" y="1328757"/>
                  </a:lnTo>
                  <a:lnTo>
                    <a:pt x="377410" y="1360614"/>
                  </a:lnTo>
                  <a:lnTo>
                    <a:pt x="319913" y="1371663"/>
                  </a:lnTo>
                  <a:lnTo>
                    <a:pt x="290798" y="1368860"/>
                  </a:lnTo>
                  <a:lnTo>
                    <a:pt x="234876" y="1347165"/>
                  </a:lnTo>
                  <a:lnTo>
                    <a:pt x="182785" y="1305631"/>
                  </a:lnTo>
                  <a:lnTo>
                    <a:pt x="135428" y="1246196"/>
                  </a:lnTo>
                  <a:lnTo>
                    <a:pt x="113807" y="1210370"/>
                  </a:lnTo>
                  <a:lnTo>
                    <a:pt x="93710" y="1170795"/>
                  </a:lnTo>
                  <a:lnTo>
                    <a:pt x="75248" y="1127713"/>
                  </a:lnTo>
                  <a:lnTo>
                    <a:pt x="58534" y="1081367"/>
                  </a:lnTo>
                  <a:lnTo>
                    <a:pt x="43683" y="1031997"/>
                  </a:lnTo>
                  <a:lnTo>
                    <a:pt x="30806" y="979847"/>
                  </a:lnTo>
                  <a:lnTo>
                    <a:pt x="20017" y="925159"/>
                  </a:lnTo>
                  <a:lnTo>
                    <a:pt x="11429" y="868174"/>
                  </a:lnTo>
                  <a:lnTo>
                    <a:pt x="5155" y="809135"/>
                  </a:lnTo>
                  <a:lnTo>
                    <a:pt x="1307" y="748284"/>
                  </a:lnTo>
                  <a:lnTo>
                    <a:pt x="0" y="685863"/>
                  </a:lnTo>
                  <a:close/>
                </a:path>
              </a:pathLst>
            </a:custGeom>
            <a:ln w="38100">
              <a:solidFill>
                <a:srgbClr val="F4EB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6" name="object 26"/>
          <p:cNvGrpSpPr/>
          <p:nvPr/>
        </p:nvGrpSpPr>
        <p:grpSpPr>
          <a:xfrm>
            <a:off x="6762750" y="4043553"/>
            <a:ext cx="650875" cy="1358900"/>
            <a:chOff x="6762750" y="4043553"/>
            <a:chExt cx="650875" cy="1358900"/>
          </a:xfrm>
        </p:grpSpPr>
        <p:sp>
          <p:nvSpPr>
            <p:cNvPr id="27" name="object 27"/>
            <p:cNvSpPr/>
            <p:nvPr/>
          </p:nvSpPr>
          <p:spPr>
            <a:xfrm>
              <a:off x="7088124" y="4043553"/>
              <a:ext cx="248920" cy="22796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6781800" y="4122801"/>
              <a:ext cx="612775" cy="1260475"/>
            </a:xfrm>
            <a:custGeom>
              <a:avLst/>
              <a:gdLst/>
              <a:ahLst/>
              <a:cxnLst/>
              <a:rect l="l" t="t" r="r" b="b"/>
              <a:pathLst>
                <a:path w="612775" h="1260475">
                  <a:moveTo>
                    <a:pt x="0" y="630174"/>
                  </a:moveTo>
                  <a:lnTo>
                    <a:pt x="1581" y="565730"/>
                  </a:lnTo>
                  <a:lnTo>
                    <a:pt x="6224" y="503151"/>
                  </a:lnTo>
                  <a:lnTo>
                    <a:pt x="13773" y="442752"/>
                  </a:lnTo>
                  <a:lnTo>
                    <a:pt x="24076" y="384851"/>
                  </a:lnTo>
                  <a:lnTo>
                    <a:pt x="36978" y="329763"/>
                  </a:lnTo>
                  <a:lnTo>
                    <a:pt x="52325" y="277806"/>
                  </a:lnTo>
                  <a:lnTo>
                    <a:pt x="69964" y="229295"/>
                  </a:lnTo>
                  <a:lnTo>
                    <a:pt x="89741" y="184546"/>
                  </a:lnTo>
                  <a:lnTo>
                    <a:pt x="111501" y="143878"/>
                  </a:lnTo>
                  <a:lnTo>
                    <a:pt x="135092" y="107604"/>
                  </a:lnTo>
                  <a:lnTo>
                    <a:pt x="160359" y="76044"/>
                  </a:lnTo>
                  <a:lnTo>
                    <a:pt x="215305" y="28325"/>
                  </a:lnTo>
                  <a:lnTo>
                    <a:pt x="275111" y="3252"/>
                  </a:lnTo>
                  <a:lnTo>
                    <a:pt x="306450" y="0"/>
                  </a:lnTo>
                  <a:lnTo>
                    <a:pt x="337768" y="3252"/>
                  </a:lnTo>
                  <a:lnTo>
                    <a:pt x="397537" y="28325"/>
                  </a:lnTo>
                  <a:lnTo>
                    <a:pt x="452456" y="76044"/>
                  </a:lnTo>
                  <a:lnTo>
                    <a:pt x="477713" y="107604"/>
                  </a:lnTo>
                  <a:lnTo>
                    <a:pt x="501295" y="143878"/>
                  </a:lnTo>
                  <a:lnTo>
                    <a:pt x="523049" y="184546"/>
                  </a:lnTo>
                  <a:lnTo>
                    <a:pt x="542820" y="229295"/>
                  </a:lnTo>
                  <a:lnTo>
                    <a:pt x="560455" y="277806"/>
                  </a:lnTo>
                  <a:lnTo>
                    <a:pt x="575800" y="329763"/>
                  </a:lnTo>
                  <a:lnTo>
                    <a:pt x="588700" y="384851"/>
                  </a:lnTo>
                  <a:lnTo>
                    <a:pt x="599002" y="442752"/>
                  </a:lnTo>
                  <a:lnTo>
                    <a:pt x="606551" y="503151"/>
                  </a:lnTo>
                  <a:lnTo>
                    <a:pt x="611193" y="565730"/>
                  </a:lnTo>
                  <a:lnTo>
                    <a:pt x="612775" y="630174"/>
                  </a:lnTo>
                  <a:lnTo>
                    <a:pt x="611193" y="694617"/>
                  </a:lnTo>
                  <a:lnTo>
                    <a:pt x="606551" y="757196"/>
                  </a:lnTo>
                  <a:lnTo>
                    <a:pt x="599002" y="817595"/>
                  </a:lnTo>
                  <a:lnTo>
                    <a:pt x="588700" y="875496"/>
                  </a:lnTo>
                  <a:lnTo>
                    <a:pt x="575800" y="930584"/>
                  </a:lnTo>
                  <a:lnTo>
                    <a:pt x="560455" y="982541"/>
                  </a:lnTo>
                  <a:lnTo>
                    <a:pt x="542820" y="1031052"/>
                  </a:lnTo>
                  <a:lnTo>
                    <a:pt x="523049" y="1075801"/>
                  </a:lnTo>
                  <a:lnTo>
                    <a:pt x="501295" y="1116469"/>
                  </a:lnTo>
                  <a:lnTo>
                    <a:pt x="477713" y="1152743"/>
                  </a:lnTo>
                  <a:lnTo>
                    <a:pt x="452456" y="1184303"/>
                  </a:lnTo>
                  <a:lnTo>
                    <a:pt x="397537" y="1232022"/>
                  </a:lnTo>
                  <a:lnTo>
                    <a:pt x="337768" y="1257095"/>
                  </a:lnTo>
                  <a:lnTo>
                    <a:pt x="306450" y="1260348"/>
                  </a:lnTo>
                  <a:lnTo>
                    <a:pt x="275111" y="1257095"/>
                  </a:lnTo>
                  <a:lnTo>
                    <a:pt x="215305" y="1232022"/>
                  </a:lnTo>
                  <a:lnTo>
                    <a:pt x="160359" y="1184303"/>
                  </a:lnTo>
                  <a:lnTo>
                    <a:pt x="135092" y="1152743"/>
                  </a:lnTo>
                  <a:lnTo>
                    <a:pt x="111501" y="1116469"/>
                  </a:lnTo>
                  <a:lnTo>
                    <a:pt x="89741" y="1075801"/>
                  </a:lnTo>
                  <a:lnTo>
                    <a:pt x="69964" y="1031052"/>
                  </a:lnTo>
                  <a:lnTo>
                    <a:pt x="52325" y="982541"/>
                  </a:lnTo>
                  <a:lnTo>
                    <a:pt x="36978" y="930584"/>
                  </a:lnTo>
                  <a:lnTo>
                    <a:pt x="24076" y="875496"/>
                  </a:lnTo>
                  <a:lnTo>
                    <a:pt x="13773" y="817595"/>
                  </a:lnTo>
                  <a:lnTo>
                    <a:pt x="6224" y="757196"/>
                  </a:lnTo>
                  <a:lnTo>
                    <a:pt x="1581" y="694617"/>
                  </a:lnTo>
                  <a:lnTo>
                    <a:pt x="0" y="630174"/>
                  </a:lnTo>
                  <a:close/>
                </a:path>
              </a:pathLst>
            </a:custGeom>
            <a:ln w="38100">
              <a:solidFill>
                <a:srgbClr val="F4EB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9" name="object 29"/>
          <p:cNvGrpSpPr/>
          <p:nvPr/>
        </p:nvGrpSpPr>
        <p:grpSpPr>
          <a:xfrm>
            <a:off x="531812" y="1600200"/>
            <a:ext cx="8079105" cy="1798320"/>
            <a:chOff x="531812" y="1580007"/>
            <a:chExt cx="8079105" cy="1798320"/>
          </a:xfrm>
        </p:grpSpPr>
        <p:sp>
          <p:nvSpPr>
            <p:cNvPr id="30" name="object 30"/>
            <p:cNvSpPr/>
            <p:nvPr/>
          </p:nvSpPr>
          <p:spPr>
            <a:xfrm>
              <a:off x="538162" y="1586357"/>
              <a:ext cx="8066405" cy="1785620"/>
            </a:xfrm>
            <a:custGeom>
              <a:avLst/>
              <a:gdLst/>
              <a:ahLst/>
              <a:cxnLst/>
              <a:rect l="l" t="t" r="r" b="b"/>
              <a:pathLst>
                <a:path w="8066405" h="1785620">
                  <a:moveTo>
                    <a:pt x="8066024" y="0"/>
                  </a:moveTo>
                  <a:lnTo>
                    <a:pt x="0" y="0"/>
                  </a:lnTo>
                  <a:lnTo>
                    <a:pt x="0" y="1785112"/>
                  </a:lnTo>
                  <a:lnTo>
                    <a:pt x="8066024" y="1785112"/>
                  </a:lnTo>
                  <a:lnTo>
                    <a:pt x="8066024" y="0"/>
                  </a:lnTo>
                  <a:close/>
                </a:path>
              </a:pathLst>
            </a:custGeom>
            <a:solidFill>
              <a:srgbClr val="E9D9BD">
                <a:alpha val="14901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538162" y="1586357"/>
              <a:ext cx="8066405" cy="1785620"/>
            </a:xfrm>
            <a:custGeom>
              <a:avLst/>
              <a:gdLst/>
              <a:ahLst/>
              <a:cxnLst/>
              <a:rect l="l" t="t" r="r" b="b"/>
              <a:pathLst>
                <a:path w="8066405" h="1785620">
                  <a:moveTo>
                    <a:pt x="0" y="1785112"/>
                  </a:moveTo>
                  <a:lnTo>
                    <a:pt x="8066024" y="1785112"/>
                  </a:lnTo>
                  <a:lnTo>
                    <a:pt x="8066024" y="0"/>
                  </a:lnTo>
                  <a:lnTo>
                    <a:pt x="0" y="0"/>
                  </a:lnTo>
                  <a:lnTo>
                    <a:pt x="0" y="1785112"/>
                  </a:lnTo>
                  <a:close/>
                </a:path>
              </a:pathLst>
            </a:custGeom>
            <a:ln w="12700">
              <a:solidFill>
                <a:srgbClr val="DEC5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617016" y="1586839"/>
            <a:ext cx="2961005" cy="1702435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40"/>
              </a:spcBef>
            </a:pPr>
            <a:r>
              <a:rPr sz="2000" b="1" dirty="0">
                <a:solidFill>
                  <a:srgbClr val="006FC0"/>
                </a:solidFill>
                <a:latin typeface="Consolas"/>
                <a:cs typeface="Consolas"/>
              </a:rPr>
              <a:t>&lt;ol </a:t>
            </a:r>
            <a:r>
              <a:rPr sz="2000" b="1" spc="-5" dirty="0">
                <a:solidFill>
                  <a:srgbClr val="FF0000"/>
                </a:solidFill>
                <a:latin typeface="Consolas"/>
                <a:cs typeface="Consolas"/>
              </a:rPr>
              <a:t>type="1"</a:t>
            </a:r>
            <a:r>
              <a:rPr sz="2000" b="1" spc="-20" dirty="0">
                <a:solidFill>
                  <a:srgbClr val="FF0000"/>
                </a:solidFill>
                <a:latin typeface="Consolas"/>
                <a:cs typeface="Consolas"/>
              </a:rPr>
              <a:t> </a:t>
            </a:r>
            <a:r>
              <a:rPr sz="2000" b="1" dirty="0">
                <a:solidFill>
                  <a:srgbClr val="006FC0"/>
                </a:solidFill>
                <a:latin typeface="Consolas"/>
                <a:cs typeface="Consolas"/>
              </a:rPr>
              <a:t>&gt;</a:t>
            </a:r>
            <a:endParaRPr sz="2000" dirty="0">
              <a:latin typeface="Consolas"/>
              <a:cs typeface="Consolas"/>
            </a:endParaRPr>
          </a:p>
          <a:p>
            <a:pPr marL="292735">
              <a:lnSpc>
                <a:spcPct val="100000"/>
              </a:lnSpc>
              <a:spcBef>
                <a:spcPts val="240"/>
              </a:spcBef>
            </a:pPr>
            <a:r>
              <a:rPr sz="2000" b="1" spc="-5" dirty="0">
                <a:solidFill>
                  <a:srgbClr val="006FC0"/>
                </a:solidFill>
                <a:latin typeface="Consolas"/>
                <a:cs typeface="Consolas"/>
              </a:rPr>
              <a:t>&lt;li&gt;Apple&lt;/li&gt;</a:t>
            </a:r>
            <a:endParaRPr sz="2000" dirty="0">
              <a:latin typeface="Consolas"/>
              <a:cs typeface="Consolas"/>
            </a:endParaRPr>
          </a:p>
          <a:p>
            <a:pPr marL="292735">
              <a:lnSpc>
                <a:spcPct val="100000"/>
              </a:lnSpc>
              <a:spcBef>
                <a:spcPts val="240"/>
              </a:spcBef>
            </a:pPr>
            <a:r>
              <a:rPr sz="2000" b="1" spc="-5" dirty="0">
                <a:solidFill>
                  <a:srgbClr val="006FC0"/>
                </a:solidFill>
                <a:latin typeface="Consolas"/>
                <a:cs typeface="Consolas"/>
              </a:rPr>
              <a:t>&lt;li&gt;Orange&lt;/li&gt;</a:t>
            </a:r>
            <a:endParaRPr sz="2000" dirty="0">
              <a:latin typeface="Consolas"/>
              <a:cs typeface="Consolas"/>
            </a:endParaRPr>
          </a:p>
          <a:p>
            <a:pPr marL="292735">
              <a:lnSpc>
                <a:spcPct val="100000"/>
              </a:lnSpc>
              <a:spcBef>
                <a:spcPts val="240"/>
              </a:spcBef>
            </a:pPr>
            <a:r>
              <a:rPr sz="2000" b="1" spc="-5" dirty="0">
                <a:solidFill>
                  <a:srgbClr val="006FC0"/>
                </a:solidFill>
                <a:latin typeface="Consolas"/>
                <a:cs typeface="Consolas"/>
              </a:rPr>
              <a:t>&lt;li&gt;Grapefruit&lt;/li&gt;</a:t>
            </a:r>
            <a:endParaRPr sz="200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sz="2000" b="1" dirty="0">
                <a:solidFill>
                  <a:srgbClr val="006FC0"/>
                </a:solidFill>
                <a:latin typeface="Consolas"/>
                <a:cs typeface="Consolas"/>
              </a:rPr>
              <a:t>&lt;/ol&gt;</a:t>
            </a:r>
            <a:endParaRPr sz="2000" dirty="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91718" y="194817"/>
            <a:ext cx="5166360" cy="619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900" spc="-100" dirty="0"/>
              <a:t>Unordered </a:t>
            </a:r>
            <a:r>
              <a:rPr sz="3900" spc="-85" dirty="0"/>
              <a:t>Lists: </a:t>
            </a:r>
            <a:r>
              <a:rPr sz="3900" spc="-75" dirty="0"/>
              <a:t>&lt;ul&gt;</a:t>
            </a:r>
            <a:r>
              <a:rPr sz="3900" spc="-540" dirty="0"/>
              <a:t> </a:t>
            </a:r>
            <a:r>
              <a:rPr sz="3900" spc="-165" dirty="0"/>
              <a:t>Tag</a:t>
            </a:r>
            <a:endParaRPr sz="3900"/>
          </a:p>
        </p:txBody>
      </p:sp>
      <p:sp>
        <p:nvSpPr>
          <p:cNvPr id="17" name="object 17"/>
          <p:cNvSpPr txBox="1"/>
          <p:nvPr/>
        </p:nvSpPr>
        <p:spPr>
          <a:xfrm>
            <a:off x="8696731" y="2789047"/>
            <a:ext cx="178435" cy="18097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dirty="0">
                <a:solidFill>
                  <a:srgbClr val="DFDCB7"/>
                </a:solidFill>
                <a:latin typeface="Calibri"/>
                <a:cs typeface="Calibri"/>
              </a:rPr>
              <a:t>45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776846" y="4033392"/>
            <a:ext cx="398145" cy="843915"/>
          </a:xfrm>
          <a:custGeom>
            <a:avLst/>
            <a:gdLst/>
            <a:ahLst/>
            <a:cxnLst/>
            <a:rect l="l" t="t" r="r" b="b"/>
            <a:pathLst>
              <a:path w="398144" h="843914">
                <a:moveTo>
                  <a:pt x="0" y="701547"/>
                </a:moveTo>
                <a:lnTo>
                  <a:pt x="5245" y="843406"/>
                </a:lnTo>
                <a:lnTo>
                  <a:pt x="84524" y="779271"/>
                </a:lnTo>
                <a:lnTo>
                  <a:pt x="48336" y="779271"/>
                </a:lnTo>
                <a:lnTo>
                  <a:pt x="36918" y="774064"/>
                </a:lnTo>
                <a:lnTo>
                  <a:pt x="36779" y="774064"/>
                </a:lnTo>
                <a:lnTo>
                  <a:pt x="25222" y="768730"/>
                </a:lnTo>
                <a:lnTo>
                  <a:pt x="29406" y="759527"/>
                </a:lnTo>
                <a:lnTo>
                  <a:pt x="0" y="701547"/>
                </a:lnTo>
                <a:close/>
              </a:path>
              <a:path w="398144" h="843914">
                <a:moveTo>
                  <a:pt x="52511" y="770085"/>
                </a:moveTo>
                <a:lnTo>
                  <a:pt x="36868" y="774042"/>
                </a:lnTo>
                <a:lnTo>
                  <a:pt x="48336" y="779271"/>
                </a:lnTo>
                <a:lnTo>
                  <a:pt x="52511" y="770085"/>
                </a:lnTo>
                <a:close/>
              </a:path>
              <a:path w="398144" h="843914">
                <a:moveTo>
                  <a:pt x="115608" y="754125"/>
                </a:moveTo>
                <a:lnTo>
                  <a:pt x="52511" y="770085"/>
                </a:lnTo>
                <a:lnTo>
                  <a:pt x="48336" y="779271"/>
                </a:lnTo>
                <a:lnTo>
                  <a:pt x="84524" y="779271"/>
                </a:lnTo>
                <a:lnTo>
                  <a:pt x="115608" y="754125"/>
                </a:lnTo>
                <a:close/>
              </a:path>
              <a:path w="398144" h="843914">
                <a:moveTo>
                  <a:pt x="36868" y="774042"/>
                </a:moveTo>
                <a:close/>
              </a:path>
              <a:path w="398144" h="843914">
                <a:moveTo>
                  <a:pt x="374688" y="0"/>
                </a:moveTo>
                <a:lnTo>
                  <a:pt x="29406" y="759527"/>
                </a:lnTo>
                <a:lnTo>
                  <a:pt x="36737" y="773982"/>
                </a:lnTo>
                <a:lnTo>
                  <a:pt x="36868" y="774042"/>
                </a:lnTo>
                <a:lnTo>
                  <a:pt x="52511" y="770085"/>
                </a:lnTo>
                <a:lnTo>
                  <a:pt x="397814" y="10413"/>
                </a:lnTo>
                <a:lnTo>
                  <a:pt x="374688" y="0"/>
                </a:lnTo>
                <a:close/>
              </a:path>
              <a:path w="398144" h="843914">
                <a:moveTo>
                  <a:pt x="29406" y="759527"/>
                </a:moveTo>
                <a:lnTo>
                  <a:pt x="25222" y="768730"/>
                </a:lnTo>
                <a:lnTo>
                  <a:pt x="36737" y="773982"/>
                </a:lnTo>
                <a:lnTo>
                  <a:pt x="29406" y="759527"/>
                </a:lnTo>
                <a:close/>
              </a:path>
            </a:pathLst>
          </a:custGeom>
          <a:solidFill>
            <a:srgbClr val="2E2B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431410" y="4027551"/>
            <a:ext cx="1797050" cy="1012190"/>
          </a:xfrm>
          <a:custGeom>
            <a:avLst/>
            <a:gdLst/>
            <a:ahLst/>
            <a:cxnLst/>
            <a:rect l="l" t="t" r="r" b="b"/>
            <a:pathLst>
              <a:path w="1797050" h="1012189">
                <a:moveTo>
                  <a:pt x="1715220" y="980655"/>
                </a:moveTo>
                <a:lnTo>
                  <a:pt x="1655064" y="1005205"/>
                </a:lnTo>
                <a:lnTo>
                  <a:pt x="1796923" y="1011682"/>
                </a:lnTo>
                <a:lnTo>
                  <a:pt x="1779200" y="985647"/>
                </a:lnTo>
                <a:lnTo>
                  <a:pt x="1724152" y="985647"/>
                </a:lnTo>
                <a:lnTo>
                  <a:pt x="1715220" y="980655"/>
                </a:lnTo>
                <a:close/>
              </a:path>
              <a:path w="1797050" h="1012189">
                <a:moveTo>
                  <a:pt x="1727709" y="958455"/>
                </a:moveTo>
                <a:lnTo>
                  <a:pt x="1730375" y="974471"/>
                </a:lnTo>
                <a:lnTo>
                  <a:pt x="1715220" y="980655"/>
                </a:lnTo>
                <a:lnTo>
                  <a:pt x="1724152" y="985647"/>
                </a:lnTo>
                <a:lnTo>
                  <a:pt x="1736598" y="963422"/>
                </a:lnTo>
                <a:lnTo>
                  <a:pt x="1727709" y="958455"/>
                </a:lnTo>
                <a:close/>
              </a:path>
              <a:path w="1797050" h="1012189">
                <a:moveTo>
                  <a:pt x="1717039" y="894334"/>
                </a:moveTo>
                <a:lnTo>
                  <a:pt x="1727709" y="958455"/>
                </a:lnTo>
                <a:lnTo>
                  <a:pt x="1736598" y="963422"/>
                </a:lnTo>
                <a:lnTo>
                  <a:pt x="1724152" y="985647"/>
                </a:lnTo>
                <a:lnTo>
                  <a:pt x="1779200" y="985647"/>
                </a:lnTo>
                <a:lnTo>
                  <a:pt x="1717039" y="894334"/>
                </a:lnTo>
                <a:close/>
              </a:path>
              <a:path w="1797050" h="1012189">
                <a:moveTo>
                  <a:pt x="12446" y="0"/>
                </a:moveTo>
                <a:lnTo>
                  <a:pt x="0" y="22098"/>
                </a:lnTo>
                <a:lnTo>
                  <a:pt x="1715220" y="980655"/>
                </a:lnTo>
                <a:lnTo>
                  <a:pt x="1730375" y="974471"/>
                </a:lnTo>
                <a:lnTo>
                  <a:pt x="1727709" y="958455"/>
                </a:lnTo>
                <a:lnTo>
                  <a:pt x="12446" y="0"/>
                </a:lnTo>
                <a:close/>
              </a:path>
            </a:pathLst>
          </a:custGeom>
          <a:solidFill>
            <a:srgbClr val="2E2B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656967" y="4030853"/>
            <a:ext cx="828675" cy="1075055"/>
          </a:xfrm>
          <a:custGeom>
            <a:avLst/>
            <a:gdLst/>
            <a:ahLst/>
            <a:cxnLst/>
            <a:rect l="l" t="t" r="r" b="b"/>
            <a:pathLst>
              <a:path w="828675" h="1075054">
                <a:moveTo>
                  <a:pt x="700405" y="1012444"/>
                </a:moveTo>
                <a:lnTo>
                  <a:pt x="828167" y="1074547"/>
                </a:lnTo>
                <a:lnTo>
                  <a:pt x="817990" y="1021842"/>
                </a:lnTo>
                <a:lnTo>
                  <a:pt x="771652" y="1021842"/>
                </a:lnTo>
                <a:lnTo>
                  <a:pt x="765457" y="1013763"/>
                </a:lnTo>
                <a:lnTo>
                  <a:pt x="700405" y="1012444"/>
                </a:lnTo>
                <a:close/>
              </a:path>
              <a:path w="828675" h="1075054">
                <a:moveTo>
                  <a:pt x="765457" y="1013763"/>
                </a:moveTo>
                <a:lnTo>
                  <a:pt x="771652" y="1021842"/>
                </a:lnTo>
                <a:lnTo>
                  <a:pt x="781750" y="1014093"/>
                </a:lnTo>
                <a:lnTo>
                  <a:pt x="765457" y="1013763"/>
                </a:lnTo>
                <a:close/>
              </a:path>
              <a:path w="828675" h="1075054">
                <a:moveTo>
                  <a:pt x="801243" y="935101"/>
                </a:moveTo>
                <a:lnTo>
                  <a:pt x="785691" y="998324"/>
                </a:lnTo>
                <a:lnTo>
                  <a:pt x="791844" y="1006348"/>
                </a:lnTo>
                <a:lnTo>
                  <a:pt x="781826" y="1014034"/>
                </a:lnTo>
                <a:lnTo>
                  <a:pt x="771652" y="1021842"/>
                </a:lnTo>
                <a:lnTo>
                  <a:pt x="817990" y="1021842"/>
                </a:lnTo>
                <a:lnTo>
                  <a:pt x="801243" y="935101"/>
                </a:lnTo>
                <a:close/>
              </a:path>
              <a:path w="828675" h="1075054">
                <a:moveTo>
                  <a:pt x="781750" y="1014093"/>
                </a:moveTo>
                <a:close/>
              </a:path>
              <a:path w="828675" h="1075054">
                <a:moveTo>
                  <a:pt x="20065" y="0"/>
                </a:moveTo>
                <a:lnTo>
                  <a:pt x="0" y="15494"/>
                </a:lnTo>
                <a:lnTo>
                  <a:pt x="765457" y="1013763"/>
                </a:lnTo>
                <a:lnTo>
                  <a:pt x="781750" y="1014093"/>
                </a:lnTo>
                <a:lnTo>
                  <a:pt x="785691" y="998324"/>
                </a:lnTo>
                <a:lnTo>
                  <a:pt x="20065" y="0"/>
                </a:lnTo>
                <a:close/>
              </a:path>
              <a:path w="828675" h="1075054">
                <a:moveTo>
                  <a:pt x="785691" y="998324"/>
                </a:moveTo>
                <a:lnTo>
                  <a:pt x="781826" y="1014034"/>
                </a:lnTo>
                <a:lnTo>
                  <a:pt x="791844" y="1006348"/>
                </a:lnTo>
                <a:lnTo>
                  <a:pt x="785691" y="998324"/>
                </a:lnTo>
                <a:close/>
              </a:path>
            </a:pathLst>
          </a:custGeom>
          <a:solidFill>
            <a:srgbClr val="2E2B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642315" y="4708022"/>
            <a:ext cx="1232535" cy="1671955"/>
          </a:xfrm>
          <a:prstGeom prst="rect">
            <a:avLst/>
          </a:prstGeom>
        </p:spPr>
        <p:txBody>
          <a:bodyPr vert="horz" wrap="square" lIns="0" tIns="195580" rIns="0" bIns="0" rtlCol="0">
            <a:spAutoFit/>
          </a:bodyPr>
          <a:lstStyle/>
          <a:p>
            <a:pPr marL="302260" indent="-289560">
              <a:lnSpc>
                <a:spcPct val="100000"/>
              </a:lnSpc>
              <a:spcBef>
                <a:spcPts val="1540"/>
              </a:spcBef>
              <a:buFont typeface="Calibri"/>
              <a:buChar char="•"/>
              <a:tabLst>
                <a:tab pos="301625" algn="l"/>
                <a:tab pos="302260" algn="l"/>
              </a:tabLst>
            </a:pPr>
            <a:r>
              <a:rPr sz="2400" b="1" spc="-5" dirty="0">
                <a:solidFill>
                  <a:srgbClr val="958866"/>
                </a:solidFill>
                <a:latin typeface="Calibri"/>
                <a:cs typeface="Calibri"/>
              </a:rPr>
              <a:t>Apple</a:t>
            </a:r>
            <a:endParaRPr sz="2400">
              <a:latin typeface="Calibri"/>
              <a:cs typeface="Calibri"/>
            </a:endParaRPr>
          </a:p>
          <a:p>
            <a:pPr marL="302260" indent="-289560">
              <a:lnSpc>
                <a:spcPct val="100000"/>
              </a:lnSpc>
              <a:spcBef>
                <a:spcPts val="1440"/>
              </a:spcBef>
              <a:buFont typeface="Calibri"/>
              <a:buChar char="•"/>
              <a:tabLst>
                <a:tab pos="301625" algn="l"/>
                <a:tab pos="302260" algn="l"/>
              </a:tabLst>
            </a:pPr>
            <a:r>
              <a:rPr sz="2400" b="1" spc="-5" dirty="0">
                <a:solidFill>
                  <a:srgbClr val="958866"/>
                </a:solidFill>
                <a:latin typeface="Calibri"/>
                <a:cs typeface="Calibri"/>
              </a:rPr>
              <a:t>O</a:t>
            </a:r>
            <a:r>
              <a:rPr sz="2400" b="1" spc="-55" dirty="0">
                <a:solidFill>
                  <a:srgbClr val="958866"/>
                </a:solidFill>
                <a:latin typeface="Calibri"/>
                <a:cs typeface="Calibri"/>
              </a:rPr>
              <a:t>r</a:t>
            </a:r>
            <a:r>
              <a:rPr sz="2400" b="1" dirty="0">
                <a:solidFill>
                  <a:srgbClr val="958866"/>
                </a:solidFill>
                <a:latin typeface="Calibri"/>
                <a:cs typeface="Calibri"/>
              </a:rPr>
              <a:t>an</a:t>
            </a:r>
            <a:r>
              <a:rPr sz="2400" b="1" spc="-25" dirty="0">
                <a:solidFill>
                  <a:srgbClr val="958866"/>
                </a:solidFill>
                <a:latin typeface="Calibri"/>
                <a:cs typeface="Calibri"/>
              </a:rPr>
              <a:t>g</a:t>
            </a:r>
            <a:r>
              <a:rPr sz="2400" b="1" dirty="0">
                <a:solidFill>
                  <a:srgbClr val="958866"/>
                </a:solidFill>
                <a:latin typeface="Calibri"/>
                <a:cs typeface="Calibri"/>
              </a:rPr>
              <a:t>e</a:t>
            </a:r>
            <a:endParaRPr sz="2400">
              <a:latin typeface="Calibri"/>
              <a:cs typeface="Calibri"/>
            </a:endParaRPr>
          </a:p>
          <a:p>
            <a:pPr marL="302260" indent="-289560">
              <a:lnSpc>
                <a:spcPct val="100000"/>
              </a:lnSpc>
              <a:spcBef>
                <a:spcPts val="1440"/>
              </a:spcBef>
              <a:buFont typeface="Calibri"/>
              <a:buChar char="•"/>
              <a:tabLst>
                <a:tab pos="301625" algn="l"/>
                <a:tab pos="302260" algn="l"/>
              </a:tabLst>
            </a:pPr>
            <a:r>
              <a:rPr sz="2400" b="1" spc="-15" dirty="0">
                <a:solidFill>
                  <a:srgbClr val="958866"/>
                </a:solidFill>
                <a:latin typeface="Calibri"/>
                <a:cs typeface="Calibri"/>
              </a:rPr>
              <a:t>Pear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564382" y="4708022"/>
            <a:ext cx="1240155" cy="1671955"/>
          </a:xfrm>
          <a:prstGeom prst="rect">
            <a:avLst/>
          </a:prstGeom>
        </p:spPr>
        <p:txBody>
          <a:bodyPr vert="horz" wrap="square" lIns="0" tIns="195580" rIns="0" bIns="0" rtlCol="0">
            <a:spAutoFit/>
          </a:bodyPr>
          <a:lstStyle/>
          <a:p>
            <a:pPr marL="309880" indent="-297180">
              <a:lnSpc>
                <a:spcPct val="100000"/>
              </a:lnSpc>
              <a:spcBef>
                <a:spcPts val="1540"/>
              </a:spcBef>
              <a:buFont typeface="Calibri"/>
              <a:buChar char="o"/>
              <a:tabLst>
                <a:tab pos="309245" algn="l"/>
                <a:tab pos="309880" algn="l"/>
              </a:tabLst>
            </a:pPr>
            <a:r>
              <a:rPr sz="2400" b="1" spc="-5" dirty="0">
                <a:solidFill>
                  <a:srgbClr val="958866"/>
                </a:solidFill>
                <a:latin typeface="Calibri"/>
                <a:cs typeface="Calibri"/>
              </a:rPr>
              <a:t>Apple</a:t>
            </a:r>
            <a:endParaRPr sz="2400">
              <a:latin typeface="Calibri"/>
              <a:cs typeface="Calibri"/>
            </a:endParaRPr>
          </a:p>
          <a:p>
            <a:pPr marL="309880" indent="-297180">
              <a:lnSpc>
                <a:spcPct val="100000"/>
              </a:lnSpc>
              <a:spcBef>
                <a:spcPts val="1440"/>
              </a:spcBef>
              <a:buFont typeface="Calibri"/>
              <a:buChar char="o"/>
              <a:tabLst>
                <a:tab pos="309245" algn="l"/>
                <a:tab pos="309880" algn="l"/>
              </a:tabLst>
            </a:pPr>
            <a:r>
              <a:rPr sz="2400" b="1" spc="-5" dirty="0">
                <a:solidFill>
                  <a:srgbClr val="958866"/>
                </a:solidFill>
                <a:latin typeface="Calibri"/>
                <a:cs typeface="Calibri"/>
              </a:rPr>
              <a:t>O</a:t>
            </a:r>
            <a:r>
              <a:rPr sz="2400" b="1" spc="-55" dirty="0">
                <a:solidFill>
                  <a:srgbClr val="958866"/>
                </a:solidFill>
                <a:latin typeface="Calibri"/>
                <a:cs typeface="Calibri"/>
              </a:rPr>
              <a:t>r</a:t>
            </a:r>
            <a:r>
              <a:rPr sz="2400" b="1" dirty="0">
                <a:solidFill>
                  <a:srgbClr val="958866"/>
                </a:solidFill>
                <a:latin typeface="Calibri"/>
                <a:cs typeface="Calibri"/>
              </a:rPr>
              <a:t>an</a:t>
            </a:r>
            <a:r>
              <a:rPr sz="2400" b="1" spc="-25" dirty="0">
                <a:solidFill>
                  <a:srgbClr val="958866"/>
                </a:solidFill>
                <a:latin typeface="Calibri"/>
                <a:cs typeface="Calibri"/>
              </a:rPr>
              <a:t>g</a:t>
            </a:r>
            <a:r>
              <a:rPr sz="2400" b="1" dirty="0">
                <a:solidFill>
                  <a:srgbClr val="958866"/>
                </a:solidFill>
                <a:latin typeface="Calibri"/>
                <a:cs typeface="Calibri"/>
              </a:rPr>
              <a:t>e</a:t>
            </a:r>
            <a:endParaRPr sz="2400">
              <a:latin typeface="Calibri"/>
              <a:cs typeface="Calibri"/>
            </a:endParaRPr>
          </a:p>
          <a:p>
            <a:pPr marL="309880" indent="-297180">
              <a:lnSpc>
                <a:spcPct val="100000"/>
              </a:lnSpc>
              <a:spcBef>
                <a:spcPts val="1440"/>
              </a:spcBef>
              <a:buFont typeface="Calibri"/>
              <a:buChar char="o"/>
              <a:tabLst>
                <a:tab pos="309245" algn="l"/>
                <a:tab pos="309880" algn="l"/>
              </a:tabLst>
            </a:pPr>
            <a:r>
              <a:rPr sz="2400" b="1" spc="-15" dirty="0">
                <a:solidFill>
                  <a:srgbClr val="958866"/>
                </a:solidFill>
                <a:latin typeface="Calibri"/>
                <a:cs typeface="Calibri"/>
              </a:rPr>
              <a:t>Pear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308216" y="4776144"/>
            <a:ext cx="1220470" cy="1671955"/>
          </a:xfrm>
          <a:prstGeom prst="rect">
            <a:avLst/>
          </a:prstGeom>
        </p:spPr>
        <p:txBody>
          <a:bodyPr vert="horz" wrap="square" lIns="0" tIns="195580" rIns="0" bIns="0" rtlCol="0">
            <a:spAutoFit/>
          </a:bodyPr>
          <a:lstStyle/>
          <a:p>
            <a:pPr marL="289560" indent="-277495">
              <a:lnSpc>
                <a:spcPct val="100000"/>
              </a:lnSpc>
              <a:spcBef>
                <a:spcPts val="1540"/>
              </a:spcBef>
              <a:buFont typeface="Wingdings"/>
              <a:buChar char=""/>
              <a:tabLst>
                <a:tab pos="289560" algn="l"/>
                <a:tab pos="290195" algn="l"/>
              </a:tabLst>
            </a:pPr>
            <a:r>
              <a:rPr sz="2400" b="1" spc="-5" dirty="0">
                <a:solidFill>
                  <a:srgbClr val="958866"/>
                </a:solidFill>
                <a:latin typeface="Calibri"/>
                <a:cs typeface="Calibri"/>
              </a:rPr>
              <a:t>Apple</a:t>
            </a:r>
            <a:endParaRPr sz="2400">
              <a:latin typeface="Calibri"/>
              <a:cs typeface="Calibri"/>
            </a:endParaRPr>
          </a:p>
          <a:p>
            <a:pPr marL="289560" indent="-277495">
              <a:lnSpc>
                <a:spcPct val="100000"/>
              </a:lnSpc>
              <a:spcBef>
                <a:spcPts val="1440"/>
              </a:spcBef>
              <a:buFont typeface="Wingdings"/>
              <a:buChar char=""/>
              <a:tabLst>
                <a:tab pos="289560" algn="l"/>
                <a:tab pos="290195" algn="l"/>
              </a:tabLst>
            </a:pPr>
            <a:r>
              <a:rPr sz="2400" b="1" spc="-5" dirty="0">
                <a:solidFill>
                  <a:srgbClr val="958866"/>
                </a:solidFill>
                <a:latin typeface="Calibri"/>
                <a:cs typeface="Calibri"/>
              </a:rPr>
              <a:t>O</a:t>
            </a:r>
            <a:r>
              <a:rPr sz="2400" b="1" spc="-55" dirty="0">
                <a:solidFill>
                  <a:srgbClr val="958866"/>
                </a:solidFill>
                <a:latin typeface="Calibri"/>
                <a:cs typeface="Calibri"/>
              </a:rPr>
              <a:t>r</a:t>
            </a:r>
            <a:r>
              <a:rPr sz="2400" b="1" dirty="0">
                <a:solidFill>
                  <a:srgbClr val="958866"/>
                </a:solidFill>
                <a:latin typeface="Calibri"/>
                <a:cs typeface="Calibri"/>
              </a:rPr>
              <a:t>an</a:t>
            </a:r>
            <a:r>
              <a:rPr sz="2400" b="1" spc="-25" dirty="0">
                <a:solidFill>
                  <a:srgbClr val="958866"/>
                </a:solidFill>
                <a:latin typeface="Calibri"/>
                <a:cs typeface="Calibri"/>
              </a:rPr>
              <a:t>g</a:t>
            </a:r>
            <a:r>
              <a:rPr sz="2400" b="1" dirty="0">
                <a:solidFill>
                  <a:srgbClr val="958866"/>
                </a:solidFill>
                <a:latin typeface="Calibri"/>
                <a:cs typeface="Calibri"/>
              </a:rPr>
              <a:t>e</a:t>
            </a:r>
            <a:endParaRPr sz="2400">
              <a:latin typeface="Calibri"/>
              <a:cs typeface="Calibri"/>
            </a:endParaRPr>
          </a:p>
          <a:p>
            <a:pPr marL="289560" indent="-277495">
              <a:lnSpc>
                <a:spcPct val="100000"/>
              </a:lnSpc>
              <a:spcBef>
                <a:spcPts val="1440"/>
              </a:spcBef>
              <a:buFont typeface="Wingdings"/>
              <a:buChar char=""/>
              <a:tabLst>
                <a:tab pos="289560" algn="l"/>
                <a:tab pos="290195" algn="l"/>
              </a:tabLst>
            </a:pPr>
            <a:r>
              <a:rPr sz="2400" b="1" spc="-15" dirty="0">
                <a:solidFill>
                  <a:srgbClr val="958866"/>
                </a:solidFill>
                <a:latin typeface="Calibri"/>
                <a:cs typeface="Calibri"/>
              </a:rPr>
              <a:t>Pear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533400" y="4868798"/>
            <a:ext cx="358775" cy="1656080"/>
          </a:xfrm>
          <a:custGeom>
            <a:avLst/>
            <a:gdLst/>
            <a:ahLst/>
            <a:cxnLst/>
            <a:rect l="l" t="t" r="r" b="b"/>
            <a:pathLst>
              <a:path w="358775" h="1656079">
                <a:moveTo>
                  <a:pt x="0" y="827938"/>
                </a:moveTo>
                <a:lnTo>
                  <a:pt x="733" y="752583"/>
                </a:lnTo>
                <a:lnTo>
                  <a:pt x="2890" y="679123"/>
                </a:lnTo>
                <a:lnTo>
                  <a:pt x="6407" y="607850"/>
                </a:lnTo>
                <a:lnTo>
                  <a:pt x="11222" y="539056"/>
                </a:lnTo>
                <a:lnTo>
                  <a:pt x="17272" y="473034"/>
                </a:lnTo>
                <a:lnTo>
                  <a:pt x="24491" y="410076"/>
                </a:lnTo>
                <a:lnTo>
                  <a:pt x="32818" y="350474"/>
                </a:lnTo>
                <a:lnTo>
                  <a:pt x="42189" y="294521"/>
                </a:lnTo>
                <a:lnTo>
                  <a:pt x="52541" y="242509"/>
                </a:lnTo>
                <a:lnTo>
                  <a:pt x="63810" y="194731"/>
                </a:lnTo>
                <a:lnTo>
                  <a:pt x="75933" y="151479"/>
                </a:lnTo>
                <a:lnTo>
                  <a:pt x="88847" y="113045"/>
                </a:lnTo>
                <a:lnTo>
                  <a:pt x="116793" y="51801"/>
                </a:lnTo>
                <a:lnTo>
                  <a:pt x="147142" y="13340"/>
                </a:lnTo>
                <a:lnTo>
                  <a:pt x="179387" y="0"/>
                </a:lnTo>
                <a:lnTo>
                  <a:pt x="195715" y="3383"/>
                </a:lnTo>
                <a:lnTo>
                  <a:pt x="227075" y="29577"/>
                </a:lnTo>
                <a:lnTo>
                  <a:pt x="256286" y="79721"/>
                </a:lnTo>
                <a:lnTo>
                  <a:pt x="282841" y="151479"/>
                </a:lnTo>
                <a:lnTo>
                  <a:pt x="294964" y="194731"/>
                </a:lnTo>
                <a:lnTo>
                  <a:pt x="306233" y="242509"/>
                </a:lnTo>
                <a:lnTo>
                  <a:pt x="316585" y="294521"/>
                </a:lnTo>
                <a:lnTo>
                  <a:pt x="325956" y="350474"/>
                </a:lnTo>
                <a:lnTo>
                  <a:pt x="334283" y="410076"/>
                </a:lnTo>
                <a:lnTo>
                  <a:pt x="341502" y="473034"/>
                </a:lnTo>
                <a:lnTo>
                  <a:pt x="347552" y="539056"/>
                </a:lnTo>
                <a:lnTo>
                  <a:pt x="352367" y="607850"/>
                </a:lnTo>
                <a:lnTo>
                  <a:pt x="355884" y="679123"/>
                </a:lnTo>
                <a:lnTo>
                  <a:pt x="358041" y="752583"/>
                </a:lnTo>
                <a:lnTo>
                  <a:pt x="358775" y="827938"/>
                </a:lnTo>
                <a:lnTo>
                  <a:pt x="358041" y="903294"/>
                </a:lnTo>
                <a:lnTo>
                  <a:pt x="355884" y="976754"/>
                </a:lnTo>
                <a:lnTo>
                  <a:pt x="352367" y="1048026"/>
                </a:lnTo>
                <a:lnTo>
                  <a:pt x="347552" y="1116818"/>
                </a:lnTo>
                <a:lnTo>
                  <a:pt x="341502" y="1182838"/>
                </a:lnTo>
                <a:lnTo>
                  <a:pt x="334283" y="1245792"/>
                </a:lnTo>
                <a:lnTo>
                  <a:pt x="325956" y="1305390"/>
                </a:lnTo>
                <a:lnTo>
                  <a:pt x="316585" y="1361339"/>
                </a:lnTo>
                <a:lnTo>
                  <a:pt x="306233" y="1413346"/>
                </a:lnTo>
                <a:lnTo>
                  <a:pt x="294964" y="1461119"/>
                </a:lnTo>
                <a:lnTo>
                  <a:pt x="282841" y="1504367"/>
                </a:lnTo>
                <a:lnTo>
                  <a:pt x="269927" y="1542796"/>
                </a:lnTo>
                <a:lnTo>
                  <a:pt x="241981" y="1604032"/>
                </a:lnTo>
                <a:lnTo>
                  <a:pt x="211632" y="1642487"/>
                </a:lnTo>
                <a:lnTo>
                  <a:pt x="179387" y="1655826"/>
                </a:lnTo>
                <a:lnTo>
                  <a:pt x="163059" y="1652442"/>
                </a:lnTo>
                <a:lnTo>
                  <a:pt x="131699" y="1626253"/>
                </a:lnTo>
                <a:lnTo>
                  <a:pt x="102488" y="1576115"/>
                </a:lnTo>
                <a:lnTo>
                  <a:pt x="75933" y="1504367"/>
                </a:lnTo>
                <a:lnTo>
                  <a:pt x="63810" y="1461119"/>
                </a:lnTo>
                <a:lnTo>
                  <a:pt x="52541" y="1413346"/>
                </a:lnTo>
                <a:lnTo>
                  <a:pt x="42189" y="1361339"/>
                </a:lnTo>
                <a:lnTo>
                  <a:pt x="32818" y="1305390"/>
                </a:lnTo>
                <a:lnTo>
                  <a:pt x="24491" y="1245792"/>
                </a:lnTo>
                <a:lnTo>
                  <a:pt x="17272" y="1182838"/>
                </a:lnTo>
                <a:lnTo>
                  <a:pt x="11222" y="1116818"/>
                </a:lnTo>
                <a:lnTo>
                  <a:pt x="6407" y="1048026"/>
                </a:lnTo>
                <a:lnTo>
                  <a:pt x="2890" y="976754"/>
                </a:lnTo>
                <a:lnTo>
                  <a:pt x="733" y="903294"/>
                </a:lnTo>
                <a:lnTo>
                  <a:pt x="0" y="827938"/>
                </a:lnTo>
                <a:close/>
              </a:path>
            </a:pathLst>
          </a:custGeom>
          <a:ln w="38100">
            <a:solidFill>
              <a:srgbClr val="F4EBD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172200" y="4838319"/>
            <a:ext cx="447675" cy="1676400"/>
          </a:xfrm>
          <a:custGeom>
            <a:avLst/>
            <a:gdLst/>
            <a:ahLst/>
            <a:cxnLst/>
            <a:rect l="l" t="t" r="r" b="b"/>
            <a:pathLst>
              <a:path w="447675" h="1676400">
                <a:moveTo>
                  <a:pt x="0" y="838199"/>
                </a:moveTo>
                <a:lnTo>
                  <a:pt x="821" y="765878"/>
                </a:lnTo>
                <a:lnTo>
                  <a:pt x="3241" y="695264"/>
                </a:lnTo>
                <a:lnTo>
                  <a:pt x="7192" y="626610"/>
                </a:lnTo>
                <a:lnTo>
                  <a:pt x="12607" y="560168"/>
                </a:lnTo>
                <a:lnTo>
                  <a:pt x="19419" y="496188"/>
                </a:lnTo>
                <a:lnTo>
                  <a:pt x="27561" y="434923"/>
                </a:lnTo>
                <a:lnTo>
                  <a:pt x="36966" y="376625"/>
                </a:lnTo>
                <a:lnTo>
                  <a:pt x="47567" y="321544"/>
                </a:lnTo>
                <a:lnTo>
                  <a:pt x="59296" y="269932"/>
                </a:lnTo>
                <a:lnTo>
                  <a:pt x="72087" y="222042"/>
                </a:lnTo>
                <a:lnTo>
                  <a:pt x="85872" y="178125"/>
                </a:lnTo>
                <a:lnTo>
                  <a:pt x="100585" y="138432"/>
                </a:lnTo>
                <a:lnTo>
                  <a:pt x="116158" y="103214"/>
                </a:lnTo>
                <a:lnTo>
                  <a:pt x="149615" y="47215"/>
                </a:lnTo>
                <a:lnTo>
                  <a:pt x="185708" y="12139"/>
                </a:lnTo>
                <a:lnTo>
                  <a:pt x="223900" y="0"/>
                </a:lnTo>
                <a:lnTo>
                  <a:pt x="243206" y="3076"/>
                </a:lnTo>
                <a:lnTo>
                  <a:pt x="280384" y="26936"/>
                </a:lnTo>
                <a:lnTo>
                  <a:pt x="315201" y="72725"/>
                </a:lnTo>
                <a:lnTo>
                  <a:pt x="347121" y="138432"/>
                </a:lnTo>
                <a:lnTo>
                  <a:pt x="361826" y="178125"/>
                </a:lnTo>
                <a:lnTo>
                  <a:pt x="375605" y="222042"/>
                </a:lnTo>
                <a:lnTo>
                  <a:pt x="388391" y="269932"/>
                </a:lnTo>
                <a:lnTo>
                  <a:pt x="400116" y="321544"/>
                </a:lnTo>
                <a:lnTo>
                  <a:pt x="410714" y="376625"/>
                </a:lnTo>
                <a:lnTo>
                  <a:pt x="420117" y="434923"/>
                </a:lnTo>
                <a:lnTo>
                  <a:pt x="428257" y="496188"/>
                </a:lnTo>
                <a:lnTo>
                  <a:pt x="435068" y="560168"/>
                </a:lnTo>
                <a:lnTo>
                  <a:pt x="440483" y="626610"/>
                </a:lnTo>
                <a:lnTo>
                  <a:pt x="444433" y="695264"/>
                </a:lnTo>
                <a:lnTo>
                  <a:pt x="446853" y="765878"/>
                </a:lnTo>
                <a:lnTo>
                  <a:pt x="447675" y="838199"/>
                </a:lnTo>
                <a:lnTo>
                  <a:pt x="446853" y="910523"/>
                </a:lnTo>
                <a:lnTo>
                  <a:pt x="444433" y="981138"/>
                </a:lnTo>
                <a:lnTo>
                  <a:pt x="440483" y="1049793"/>
                </a:lnTo>
                <a:lnTo>
                  <a:pt x="435068" y="1116236"/>
                </a:lnTo>
                <a:lnTo>
                  <a:pt x="428257" y="1180216"/>
                </a:lnTo>
                <a:lnTo>
                  <a:pt x="420117" y="1241481"/>
                </a:lnTo>
                <a:lnTo>
                  <a:pt x="410714" y="1299780"/>
                </a:lnTo>
                <a:lnTo>
                  <a:pt x="400116" y="1354861"/>
                </a:lnTo>
                <a:lnTo>
                  <a:pt x="388391" y="1406472"/>
                </a:lnTo>
                <a:lnTo>
                  <a:pt x="375605" y="1454361"/>
                </a:lnTo>
                <a:lnTo>
                  <a:pt x="361826" y="1498278"/>
                </a:lnTo>
                <a:lnTo>
                  <a:pt x="347121" y="1537971"/>
                </a:lnTo>
                <a:lnTo>
                  <a:pt x="331557" y="1573187"/>
                </a:lnTo>
                <a:lnTo>
                  <a:pt x="298121" y="1629185"/>
                </a:lnTo>
                <a:lnTo>
                  <a:pt x="262057" y="1664261"/>
                </a:lnTo>
                <a:lnTo>
                  <a:pt x="223900" y="1676399"/>
                </a:lnTo>
                <a:lnTo>
                  <a:pt x="204576" y="1673323"/>
                </a:lnTo>
                <a:lnTo>
                  <a:pt x="167366" y="1649464"/>
                </a:lnTo>
                <a:lnTo>
                  <a:pt x="132523" y="1603676"/>
                </a:lnTo>
                <a:lnTo>
                  <a:pt x="100585" y="1537971"/>
                </a:lnTo>
                <a:lnTo>
                  <a:pt x="85872" y="1498278"/>
                </a:lnTo>
                <a:lnTo>
                  <a:pt x="72087" y="1454361"/>
                </a:lnTo>
                <a:lnTo>
                  <a:pt x="59296" y="1406472"/>
                </a:lnTo>
                <a:lnTo>
                  <a:pt x="47567" y="1354861"/>
                </a:lnTo>
                <a:lnTo>
                  <a:pt x="36966" y="1299780"/>
                </a:lnTo>
                <a:lnTo>
                  <a:pt x="27561" y="1241481"/>
                </a:lnTo>
                <a:lnTo>
                  <a:pt x="19419" y="1180216"/>
                </a:lnTo>
                <a:lnTo>
                  <a:pt x="12607" y="1116236"/>
                </a:lnTo>
                <a:lnTo>
                  <a:pt x="7192" y="1049793"/>
                </a:lnTo>
                <a:lnTo>
                  <a:pt x="3241" y="981138"/>
                </a:lnTo>
                <a:lnTo>
                  <a:pt x="821" y="910523"/>
                </a:lnTo>
                <a:lnTo>
                  <a:pt x="0" y="838199"/>
                </a:lnTo>
                <a:close/>
              </a:path>
            </a:pathLst>
          </a:custGeom>
          <a:ln w="38100">
            <a:solidFill>
              <a:srgbClr val="F4EBD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449065" y="4884292"/>
            <a:ext cx="431800" cy="1600200"/>
          </a:xfrm>
          <a:custGeom>
            <a:avLst/>
            <a:gdLst/>
            <a:ahLst/>
            <a:cxnLst/>
            <a:rect l="l" t="t" r="r" b="b"/>
            <a:pathLst>
              <a:path w="431800" h="1600200">
                <a:moveTo>
                  <a:pt x="0" y="800036"/>
                </a:moveTo>
                <a:lnTo>
                  <a:pt x="882" y="727209"/>
                </a:lnTo>
                <a:lnTo>
                  <a:pt x="3477" y="656216"/>
                </a:lnTo>
                <a:lnTo>
                  <a:pt x="7711" y="587338"/>
                </a:lnTo>
                <a:lnTo>
                  <a:pt x="13505" y="520858"/>
                </a:lnTo>
                <a:lnTo>
                  <a:pt x="20785" y="457058"/>
                </a:lnTo>
                <a:lnTo>
                  <a:pt x="29473" y="396221"/>
                </a:lnTo>
                <a:lnTo>
                  <a:pt x="39494" y="338628"/>
                </a:lnTo>
                <a:lnTo>
                  <a:pt x="50772" y="284563"/>
                </a:lnTo>
                <a:lnTo>
                  <a:pt x="63230" y="234307"/>
                </a:lnTo>
                <a:lnTo>
                  <a:pt x="76792" y="188142"/>
                </a:lnTo>
                <a:lnTo>
                  <a:pt x="91382" y="146352"/>
                </a:lnTo>
                <a:lnTo>
                  <a:pt x="106924" y="109217"/>
                </a:lnTo>
                <a:lnTo>
                  <a:pt x="140559" y="50046"/>
                </a:lnTo>
                <a:lnTo>
                  <a:pt x="177087" y="12888"/>
                </a:lnTo>
                <a:lnTo>
                  <a:pt x="215900" y="0"/>
                </a:lnTo>
                <a:lnTo>
                  <a:pt x="235553" y="3269"/>
                </a:lnTo>
                <a:lnTo>
                  <a:pt x="273299" y="28574"/>
                </a:lnTo>
                <a:lnTo>
                  <a:pt x="308457" y="77021"/>
                </a:lnTo>
                <a:lnTo>
                  <a:pt x="340417" y="146352"/>
                </a:lnTo>
                <a:lnTo>
                  <a:pt x="355007" y="188142"/>
                </a:lnTo>
                <a:lnTo>
                  <a:pt x="368569" y="234307"/>
                </a:lnTo>
                <a:lnTo>
                  <a:pt x="381027" y="284563"/>
                </a:lnTo>
                <a:lnTo>
                  <a:pt x="392305" y="338628"/>
                </a:lnTo>
                <a:lnTo>
                  <a:pt x="402326" y="396221"/>
                </a:lnTo>
                <a:lnTo>
                  <a:pt x="411014" y="457058"/>
                </a:lnTo>
                <a:lnTo>
                  <a:pt x="418294" y="520858"/>
                </a:lnTo>
                <a:lnTo>
                  <a:pt x="424088" y="587338"/>
                </a:lnTo>
                <a:lnTo>
                  <a:pt x="428322" y="656216"/>
                </a:lnTo>
                <a:lnTo>
                  <a:pt x="430917" y="727209"/>
                </a:lnTo>
                <a:lnTo>
                  <a:pt x="431800" y="800036"/>
                </a:lnTo>
                <a:lnTo>
                  <a:pt x="430917" y="872862"/>
                </a:lnTo>
                <a:lnTo>
                  <a:pt x="428322" y="943855"/>
                </a:lnTo>
                <a:lnTo>
                  <a:pt x="424088" y="1012735"/>
                </a:lnTo>
                <a:lnTo>
                  <a:pt x="418294" y="1079217"/>
                </a:lnTo>
                <a:lnTo>
                  <a:pt x="411014" y="1143020"/>
                </a:lnTo>
                <a:lnTo>
                  <a:pt x="402326" y="1203862"/>
                </a:lnTo>
                <a:lnTo>
                  <a:pt x="392305" y="1261460"/>
                </a:lnTo>
                <a:lnTo>
                  <a:pt x="381027" y="1315531"/>
                </a:lnTo>
                <a:lnTo>
                  <a:pt x="368569" y="1365792"/>
                </a:lnTo>
                <a:lnTo>
                  <a:pt x="355007" y="1411963"/>
                </a:lnTo>
                <a:lnTo>
                  <a:pt x="340417" y="1453759"/>
                </a:lnTo>
                <a:lnTo>
                  <a:pt x="324875" y="1490899"/>
                </a:lnTo>
                <a:lnTo>
                  <a:pt x="291240" y="1550080"/>
                </a:lnTo>
                <a:lnTo>
                  <a:pt x="254712" y="1587245"/>
                </a:lnTo>
                <a:lnTo>
                  <a:pt x="215900" y="1600136"/>
                </a:lnTo>
                <a:lnTo>
                  <a:pt x="196246" y="1596866"/>
                </a:lnTo>
                <a:lnTo>
                  <a:pt x="158500" y="1571556"/>
                </a:lnTo>
                <a:lnTo>
                  <a:pt x="123342" y="1523100"/>
                </a:lnTo>
                <a:lnTo>
                  <a:pt x="91382" y="1453759"/>
                </a:lnTo>
                <a:lnTo>
                  <a:pt x="76792" y="1411963"/>
                </a:lnTo>
                <a:lnTo>
                  <a:pt x="63230" y="1365792"/>
                </a:lnTo>
                <a:lnTo>
                  <a:pt x="50772" y="1315531"/>
                </a:lnTo>
                <a:lnTo>
                  <a:pt x="39494" y="1261460"/>
                </a:lnTo>
                <a:lnTo>
                  <a:pt x="29473" y="1203862"/>
                </a:lnTo>
                <a:lnTo>
                  <a:pt x="20785" y="1143020"/>
                </a:lnTo>
                <a:lnTo>
                  <a:pt x="13505" y="1079217"/>
                </a:lnTo>
                <a:lnTo>
                  <a:pt x="7711" y="1012735"/>
                </a:lnTo>
                <a:lnTo>
                  <a:pt x="3477" y="943855"/>
                </a:lnTo>
                <a:lnTo>
                  <a:pt x="882" y="872862"/>
                </a:lnTo>
                <a:lnTo>
                  <a:pt x="0" y="800036"/>
                </a:lnTo>
                <a:close/>
              </a:path>
            </a:pathLst>
          </a:custGeom>
          <a:ln w="38100">
            <a:solidFill>
              <a:srgbClr val="F4EBD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762000" y="914400"/>
            <a:ext cx="5718175" cy="3105150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585"/>
              </a:spcBef>
              <a:buClr>
                <a:srgbClr val="A9A47B"/>
              </a:buClr>
              <a:buFont typeface="Arial"/>
              <a:buChar char="•"/>
              <a:tabLst>
                <a:tab pos="241300" algn="l"/>
              </a:tabLst>
            </a:pPr>
            <a:r>
              <a:rPr sz="2400" spc="-15" dirty="0">
                <a:solidFill>
                  <a:srgbClr val="484230"/>
                </a:solidFill>
                <a:latin typeface="Calibri"/>
                <a:cs typeface="Calibri"/>
              </a:rPr>
              <a:t>Create </a:t>
            </a:r>
            <a:r>
              <a:rPr sz="2400" dirty="0">
                <a:solidFill>
                  <a:srgbClr val="484230"/>
                </a:solidFill>
                <a:latin typeface="Calibri"/>
                <a:cs typeface="Calibri"/>
              </a:rPr>
              <a:t>an </a:t>
            </a:r>
            <a:r>
              <a:rPr sz="2400" spc="-15" dirty="0">
                <a:solidFill>
                  <a:srgbClr val="484230"/>
                </a:solidFill>
                <a:latin typeface="Calibri"/>
                <a:cs typeface="Calibri"/>
              </a:rPr>
              <a:t>Unordered </a:t>
            </a:r>
            <a:r>
              <a:rPr sz="2400" spc="-10" dirty="0">
                <a:solidFill>
                  <a:srgbClr val="484230"/>
                </a:solidFill>
                <a:latin typeface="Calibri"/>
                <a:cs typeface="Calibri"/>
              </a:rPr>
              <a:t>List </a:t>
            </a:r>
            <a:r>
              <a:rPr sz="2400" spc="-5" dirty="0">
                <a:solidFill>
                  <a:srgbClr val="484230"/>
                </a:solidFill>
                <a:latin typeface="Calibri"/>
                <a:cs typeface="Calibri"/>
              </a:rPr>
              <a:t>using</a:t>
            </a:r>
            <a:r>
              <a:rPr sz="2400" spc="-10" dirty="0">
                <a:solidFill>
                  <a:srgbClr val="48423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84230"/>
                </a:solidFill>
                <a:latin typeface="Consolas"/>
                <a:cs typeface="Consolas"/>
              </a:rPr>
              <a:t>&lt;ul&gt;&lt;/ul&gt;</a:t>
            </a:r>
            <a:r>
              <a:rPr sz="2400" dirty="0">
                <a:solidFill>
                  <a:srgbClr val="484230"/>
                </a:solidFill>
                <a:latin typeface="Calibri"/>
                <a:cs typeface="Calibri"/>
              </a:rPr>
              <a:t>:</a:t>
            </a:r>
            <a:endParaRPr sz="2400" dirty="0">
              <a:latin typeface="Calibri"/>
              <a:cs typeface="Calibri"/>
            </a:endParaRPr>
          </a:p>
          <a:p>
            <a:pPr marL="281940">
              <a:lnSpc>
                <a:spcPct val="100000"/>
              </a:lnSpc>
              <a:spcBef>
                <a:spcPts val="415"/>
              </a:spcBef>
              <a:tabLst>
                <a:tab pos="2518410" algn="l"/>
              </a:tabLst>
            </a:pPr>
            <a:r>
              <a:rPr sz="2000" b="1" dirty="0">
                <a:solidFill>
                  <a:srgbClr val="006FC0"/>
                </a:solidFill>
                <a:latin typeface="Consolas"/>
                <a:cs typeface="Consolas"/>
              </a:rPr>
              <a:t>&lt;ul</a:t>
            </a:r>
            <a:r>
              <a:rPr sz="2000" b="1" spc="20" dirty="0">
                <a:solidFill>
                  <a:srgbClr val="006FC0"/>
                </a:solidFill>
                <a:latin typeface="Consolas"/>
                <a:cs typeface="Consolas"/>
              </a:rPr>
              <a:t> </a:t>
            </a:r>
            <a:r>
              <a:rPr sz="2000" b="1" spc="-5" dirty="0">
                <a:solidFill>
                  <a:srgbClr val="FF0000"/>
                </a:solidFill>
                <a:latin typeface="Consolas"/>
                <a:cs typeface="Consolas"/>
              </a:rPr>
              <a:t>type="disk"	</a:t>
            </a:r>
            <a:r>
              <a:rPr sz="2000" b="1" dirty="0">
                <a:solidFill>
                  <a:srgbClr val="006FC0"/>
                </a:solidFill>
                <a:latin typeface="Consolas"/>
                <a:cs typeface="Consolas"/>
              </a:rPr>
              <a:t>&gt;</a:t>
            </a:r>
            <a:endParaRPr sz="2000" dirty="0">
              <a:latin typeface="Consolas"/>
              <a:cs typeface="Consolas"/>
            </a:endParaRPr>
          </a:p>
          <a:p>
            <a:pPr marL="562610">
              <a:lnSpc>
                <a:spcPct val="100000"/>
              </a:lnSpc>
              <a:spcBef>
                <a:spcPts val="240"/>
              </a:spcBef>
            </a:pPr>
            <a:r>
              <a:rPr sz="2000" b="1" spc="-5" dirty="0">
                <a:solidFill>
                  <a:srgbClr val="006FC0"/>
                </a:solidFill>
                <a:latin typeface="Consolas"/>
                <a:cs typeface="Consolas"/>
              </a:rPr>
              <a:t>&lt;li&gt;Apple&lt;/li&gt;</a:t>
            </a:r>
            <a:endParaRPr sz="2000" dirty="0">
              <a:latin typeface="Consolas"/>
              <a:cs typeface="Consolas"/>
            </a:endParaRPr>
          </a:p>
          <a:p>
            <a:pPr marL="562610">
              <a:lnSpc>
                <a:spcPct val="100000"/>
              </a:lnSpc>
              <a:spcBef>
                <a:spcPts val="240"/>
              </a:spcBef>
            </a:pPr>
            <a:r>
              <a:rPr sz="2000" b="1" spc="-5" dirty="0">
                <a:solidFill>
                  <a:srgbClr val="006FC0"/>
                </a:solidFill>
                <a:latin typeface="Consolas"/>
                <a:cs typeface="Consolas"/>
              </a:rPr>
              <a:t>&lt;li&gt;Orange&lt;/li&gt;</a:t>
            </a:r>
            <a:endParaRPr sz="2000" dirty="0">
              <a:latin typeface="Consolas"/>
              <a:cs typeface="Consolas"/>
            </a:endParaRPr>
          </a:p>
          <a:p>
            <a:pPr marL="562610">
              <a:lnSpc>
                <a:spcPct val="100000"/>
              </a:lnSpc>
              <a:spcBef>
                <a:spcPts val="240"/>
              </a:spcBef>
            </a:pPr>
            <a:r>
              <a:rPr sz="2000" b="1" spc="-5" dirty="0">
                <a:solidFill>
                  <a:srgbClr val="006FC0"/>
                </a:solidFill>
                <a:latin typeface="Consolas"/>
                <a:cs typeface="Consolas"/>
              </a:rPr>
              <a:t>&lt;li&gt;Grapefruit&lt;/li&gt;</a:t>
            </a:r>
            <a:endParaRPr sz="2000" dirty="0">
              <a:latin typeface="Consolas"/>
              <a:cs typeface="Consolas"/>
            </a:endParaRPr>
          </a:p>
          <a:p>
            <a:pPr marL="281940">
              <a:lnSpc>
                <a:spcPct val="100000"/>
              </a:lnSpc>
              <a:spcBef>
                <a:spcPts val="240"/>
              </a:spcBef>
            </a:pPr>
            <a:r>
              <a:rPr sz="2000" b="1" dirty="0">
                <a:solidFill>
                  <a:srgbClr val="006FC0"/>
                </a:solidFill>
                <a:latin typeface="Consolas"/>
                <a:cs typeface="Consolas"/>
              </a:rPr>
              <a:t>&lt;/ul&gt;</a:t>
            </a:r>
            <a:endParaRPr sz="2000" dirty="0">
              <a:latin typeface="Consolas"/>
              <a:cs typeface="Consolas"/>
            </a:endParaRPr>
          </a:p>
          <a:p>
            <a:pPr marL="241300" indent="-228600">
              <a:lnSpc>
                <a:spcPct val="100000"/>
              </a:lnSpc>
              <a:spcBef>
                <a:spcPts val="475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spc="-20" dirty="0">
                <a:solidFill>
                  <a:srgbClr val="2E2B1F"/>
                </a:solidFill>
                <a:latin typeface="Calibri"/>
                <a:cs typeface="Calibri"/>
              </a:rPr>
              <a:t>Attribute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values </a:t>
            </a:r>
            <a:r>
              <a:rPr sz="2200" spc="-20" dirty="0">
                <a:solidFill>
                  <a:srgbClr val="2E2B1F"/>
                </a:solidFill>
                <a:latin typeface="Calibri"/>
                <a:cs typeface="Calibri"/>
              </a:rPr>
              <a:t>for </a:t>
            </a:r>
            <a:r>
              <a:rPr sz="2200" b="1" spc="-5" dirty="0">
                <a:solidFill>
                  <a:srgbClr val="484230"/>
                </a:solidFill>
                <a:latin typeface="Consolas"/>
                <a:cs typeface="Consolas"/>
              </a:rPr>
              <a:t>type</a:t>
            </a:r>
            <a:r>
              <a:rPr sz="2200" spc="-635" dirty="0">
                <a:solidFill>
                  <a:srgbClr val="484230"/>
                </a:solidFill>
                <a:latin typeface="Consolas"/>
                <a:cs typeface="Consolas"/>
              </a:rPr>
              <a:t> </a:t>
            </a:r>
            <a:r>
              <a:rPr sz="2200" spc="-10" dirty="0">
                <a:solidFill>
                  <a:srgbClr val="484230"/>
                </a:solidFill>
                <a:latin typeface="Calibri"/>
                <a:cs typeface="Calibri"/>
              </a:rPr>
              <a:t>are:</a:t>
            </a:r>
            <a:endParaRPr sz="2200" dirty="0">
              <a:latin typeface="Calibri"/>
              <a:cs typeface="Calibri"/>
            </a:endParaRPr>
          </a:p>
          <a:p>
            <a:pPr marL="538480" lvl="1" indent="-229235">
              <a:lnSpc>
                <a:spcPct val="100000"/>
              </a:lnSpc>
              <a:spcBef>
                <a:spcPts val="1035"/>
              </a:spcBef>
              <a:buClr>
                <a:srgbClr val="9CBDBC"/>
              </a:buClr>
              <a:buFont typeface="Arial"/>
              <a:buChar char="•"/>
              <a:tabLst>
                <a:tab pos="539115" algn="l"/>
              </a:tabLst>
            </a:pPr>
            <a:r>
              <a:rPr sz="2800" spc="-5" dirty="0">
                <a:solidFill>
                  <a:srgbClr val="FF0000"/>
                </a:solidFill>
                <a:latin typeface="Consolas"/>
                <a:cs typeface="Consolas"/>
              </a:rPr>
              <a:t>disc</a:t>
            </a:r>
            <a:r>
              <a:rPr sz="2800" spc="-5" dirty="0">
                <a:solidFill>
                  <a:srgbClr val="FF0000"/>
                </a:solidFill>
                <a:latin typeface="Calibri"/>
                <a:cs typeface="Calibri"/>
              </a:rPr>
              <a:t>, </a:t>
            </a:r>
            <a:r>
              <a:rPr sz="2800" spc="-5" dirty="0">
                <a:solidFill>
                  <a:srgbClr val="FF0000"/>
                </a:solidFill>
                <a:latin typeface="Consolas"/>
                <a:cs typeface="Consolas"/>
              </a:rPr>
              <a:t>circle</a:t>
            </a:r>
            <a:r>
              <a:rPr sz="2800" spc="-890" dirty="0">
                <a:solidFill>
                  <a:srgbClr val="FF0000"/>
                </a:solidFill>
                <a:latin typeface="Consolas"/>
                <a:cs typeface="Consolas"/>
              </a:rPr>
              <a:t> </a:t>
            </a:r>
            <a:r>
              <a:rPr sz="2800" spc="-5" dirty="0">
                <a:solidFill>
                  <a:srgbClr val="FF0000"/>
                </a:solidFill>
                <a:latin typeface="Calibri"/>
                <a:cs typeface="Calibri"/>
              </a:rPr>
              <a:t>or </a:t>
            </a:r>
            <a:r>
              <a:rPr sz="2800" spc="-10" dirty="0">
                <a:solidFill>
                  <a:srgbClr val="FF0000"/>
                </a:solidFill>
                <a:latin typeface="Consolas"/>
                <a:cs typeface="Consolas"/>
              </a:rPr>
              <a:t>square</a:t>
            </a:r>
            <a:endParaRPr sz="2800" dirty="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467690"/>
            <a:ext cx="5664835" cy="726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95" dirty="0"/>
              <a:t>Definition </a:t>
            </a:r>
            <a:r>
              <a:rPr spc="-85" dirty="0"/>
              <a:t>lists: </a:t>
            </a:r>
            <a:r>
              <a:rPr spc="-80" dirty="0"/>
              <a:t>&lt;dl&gt;</a:t>
            </a:r>
            <a:r>
              <a:rPr spc="-495" dirty="0"/>
              <a:t> </a:t>
            </a:r>
            <a:r>
              <a:rPr spc="-70" dirty="0"/>
              <a:t>tag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696731" y="2789047"/>
            <a:ext cx="178435" cy="18097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dirty="0">
                <a:solidFill>
                  <a:srgbClr val="DFDCB7"/>
                </a:solidFill>
                <a:latin typeface="Calibri"/>
                <a:cs typeface="Calibri"/>
              </a:rPr>
              <a:t>46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749300" y="2889250"/>
            <a:ext cx="7717155" cy="2319020"/>
            <a:chOff x="749300" y="2889250"/>
            <a:chExt cx="7717155" cy="2319020"/>
          </a:xfrm>
        </p:grpSpPr>
        <p:sp>
          <p:nvSpPr>
            <p:cNvPr id="5" name="object 5"/>
            <p:cNvSpPr/>
            <p:nvPr/>
          </p:nvSpPr>
          <p:spPr>
            <a:xfrm>
              <a:off x="755650" y="2895600"/>
              <a:ext cx="7704455" cy="2306320"/>
            </a:xfrm>
            <a:custGeom>
              <a:avLst/>
              <a:gdLst/>
              <a:ahLst/>
              <a:cxnLst/>
              <a:rect l="l" t="t" r="r" b="b"/>
              <a:pathLst>
                <a:path w="7704455" h="2306320">
                  <a:moveTo>
                    <a:pt x="7704201" y="0"/>
                  </a:moveTo>
                  <a:lnTo>
                    <a:pt x="0" y="0"/>
                  </a:lnTo>
                  <a:lnTo>
                    <a:pt x="0" y="2306193"/>
                  </a:lnTo>
                  <a:lnTo>
                    <a:pt x="7704201" y="2306193"/>
                  </a:lnTo>
                  <a:lnTo>
                    <a:pt x="7704201" y="0"/>
                  </a:lnTo>
                  <a:close/>
                </a:path>
              </a:pathLst>
            </a:custGeom>
            <a:solidFill>
              <a:srgbClr val="E9D9BD">
                <a:alpha val="14901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55650" y="2895600"/>
              <a:ext cx="7704455" cy="2306320"/>
            </a:xfrm>
            <a:custGeom>
              <a:avLst/>
              <a:gdLst/>
              <a:ahLst/>
              <a:cxnLst/>
              <a:rect l="l" t="t" r="r" b="b"/>
              <a:pathLst>
                <a:path w="7704455" h="2306320">
                  <a:moveTo>
                    <a:pt x="0" y="2306193"/>
                  </a:moveTo>
                  <a:lnTo>
                    <a:pt x="7704201" y="2306193"/>
                  </a:lnTo>
                  <a:lnTo>
                    <a:pt x="7704201" y="0"/>
                  </a:lnTo>
                  <a:lnTo>
                    <a:pt x="0" y="0"/>
                  </a:lnTo>
                  <a:lnTo>
                    <a:pt x="0" y="2306193"/>
                  </a:lnTo>
                  <a:close/>
                </a:path>
              </a:pathLst>
            </a:custGeom>
            <a:ln w="12699">
              <a:solidFill>
                <a:srgbClr val="DEC5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650240" y="1548824"/>
            <a:ext cx="7274560" cy="4430700"/>
          </a:xfrm>
          <a:prstGeom prst="rect">
            <a:avLst/>
          </a:prstGeom>
        </p:spPr>
        <p:txBody>
          <a:bodyPr vert="horz" wrap="square" lIns="0" tIns="8001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630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spc="-20" dirty="0">
                <a:solidFill>
                  <a:srgbClr val="484230"/>
                </a:solidFill>
                <a:latin typeface="Calibri"/>
                <a:cs typeface="Calibri"/>
              </a:rPr>
              <a:t>Create </a:t>
            </a:r>
            <a:r>
              <a:rPr sz="2200" spc="-10" dirty="0">
                <a:solidFill>
                  <a:srgbClr val="484230"/>
                </a:solidFill>
                <a:latin typeface="Calibri"/>
                <a:cs typeface="Calibri"/>
              </a:rPr>
              <a:t>definition lists using</a:t>
            </a:r>
            <a:r>
              <a:rPr sz="2200" spc="55" dirty="0">
                <a:solidFill>
                  <a:srgbClr val="484230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484230"/>
                </a:solidFill>
                <a:latin typeface="Consolas"/>
                <a:cs typeface="Consolas"/>
              </a:rPr>
              <a:t>&lt;dl&gt;</a:t>
            </a:r>
            <a:endParaRPr sz="2200" dirty="0">
              <a:latin typeface="Consolas"/>
              <a:cs typeface="Consolas"/>
            </a:endParaRPr>
          </a:p>
          <a:p>
            <a:pPr marL="538480" marR="5080" lvl="1" indent="-228600">
              <a:lnSpc>
                <a:spcPct val="100000"/>
              </a:lnSpc>
              <a:spcBef>
                <a:spcPts val="490"/>
              </a:spcBef>
              <a:buClr>
                <a:srgbClr val="9CBDBC"/>
              </a:buClr>
              <a:buFont typeface="Arial"/>
              <a:buChar char="•"/>
              <a:tabLst>
                <a:tab pos="538480" algn="l"/>
                <a:tab pos="539115" algn="l"/>
              </a:tabLst>
            </a:pPr>
            <a:r>
              <a:rPr lang="en-US" sz="2000" b="1" spc="-20" dirty="0">
                <a:solidFill>
                  <a:srgbClr val="484230"/>
                </a:solidFill>
                <a:latin typeface="Calibri"/>
                <a:cs typeface="Calibri"/>
              </a:rPr>
              <a:t>It stores p</a:t>
            </a:r>
            <a:r>
              <a:rPr sz="2000" b="1" spc="-20" dirty="0">
                <a:solidFill>
                  <a:srgbClr val="484230"/>
                </a:solidFill>
                <a:latin typeface="Calibri"/>
                <a:cs typeface="Calibri"/>
              </a:rPr>
              <a:t>airs </a:t>
            </a:r>
            <a:r>
              <a:rPr sz="2000" b="1" spc="-5" dirty="0">
                <a:solidFill>
                  <a:srgbClr val="484230"/>
                </a:solidFill>
                <a:latin typeface="Calibri"/>
                <a:cs typeface="Calibri"/>
              </a:rPr>
              <a:t>of </a:t>
            </a:r>
            <a:r>
              <a:rPr sz="2000" b="1" spc="-20" dirty="0">
                <a:solidFill>
                  <a:srgbClr val="484230"/>
                </a:solidFill>
                <a:latin typeface="Calibri"/>
                <a:cs typeface="Calibri"/>
              </a:rPr>
              <a:t>text </a:t>
            </a:r>
            <a:r>
              <a:rPr lang="en-US" sz="2000" b="1" spc="-20" dirty="0">
                <a:solidFill>
                  <a:srgbClr val="484230"/>
                </a:solidFill>
                <a:latin typeface="Calibri"/>
                <a:cs typeface="Calibri"/>
              </a:rPr>
              <a:t>or terms </a:t>
            </a:r>
            <a:r>
              <a:rPr sz="2000" b="1" dirty="0">
                <a:solidFill>
                  <a:srgbClr val="484230"/>
                </a:solidFill>
                <a:latin typeface="Calibri"/>
                <a:cs typeface="Calibri"/>
              </a:rPr>
              <a:t>and </a:t>
            </a:r>
            <a:r>
              <a:rPr lang="en-US" sz="2000" b="1" dirty="0">
                <a:solidFill>
                  <a:srgbClr val="484230"/>
                </a:solidFill>
                <a:latin typeface="Calibri"/>
                <a:cs typeface="Calibri"/>
              </a:rPr>
              <a:t>its </a:t>
            </a:r>
            <a:r>
              <a:rPr sz="2000" b="1" spc="-10" dirty="0">
                <a:solidFill>
                  <a:srgbClr val="484230"/>
                </a:solidFill>
                <a:latin typeface="Calibri"/>
                <a:cs typeface="Calibri"/>
              </a:rPr>
              <a:t>associated </a:t>
            </a:r>
            <a:r>
              <a:rPr sz="2000" b="1" spc="-5" dirty="0">
                <a:solidFill>
                  <a:srgbClr val="484230"/>
                </a:solidFill>
                <a:latin typeface="Calibri"/>
                <a:cs typeface="Calibri"/>
              </a:rPr>
              <a:t>definition</a:t>
            </a:r>
            <a:endParaRPr lang="en-US" sz="2000" spc="-5" dirty="0">
              <a:solidFill>
                <a:srgbClr val="484230"/>
              </a:solidFill>
              <a:latin typeface="Calibri"/>
              <a:cs typeface="Calibri"/>
            </a:endParaRPr>
          </a:p>
          <a:p>
            <a:pPr marL="538480" marR="5080" lvl="1" indent="-228600">
              <a:lnSpc>
                <a:spcPct val="100000"/>
              </a:lnSpc>
              <a:spcBef>
                <a:spcPts val="490"/>
              </a:spcBef>
              <a:buClr>
                <a:srgbClr val="9CBDBC"/>
              </a:buClr>
              <a:buFont typeface="Arial"/>
              <a:buChar char="•"/>
              <a:tabLst>
                <a:tab pos="538480" algn="l"/>
                <a:tab pos="539115" algn="l"/>
              </a:tabLst>
            </a:pPr>
            <a:r>
              <a:rPr lang="en-US" sz="2000" spc="-20" dirty="0">
                <a:solidFill>
                  <a:srgbClr val="484230"/>
                </a:solidFill>
                <a:latin typeface="Calibri"/>
                <a:cs typeface="Calibri"/>
              </a:rPr>
              <a:t>T</a:t>
            </a:r>
            <a:r>
              <a:rPr sz="2000" spc="-20" dirty="0">
                <a:solidFill>
                  <a:srgbClr val="484230"/>
                </a:solidFill>
                <a:latin typeface="Calibri"/>
                <a:cs typeface="Calibri"/>
              </a:rPr>
              <a:t>ext </a:t>
            </a:r>
            <a:r>
              <a:rPr sz="2000" dirty="0">
                <a:solidFill>
                  <a:srgbClr val="484230"/>
                </a:solidFill>
                <a:latin typeface="Calibri"/>
                <a:cs typeface="Calibri"/>
              </a:rPr>
              <a:t>is in </a:t>
            </a:r>
            <a:r>
              <a:rPr sz="2000" dirty="0">
                <a:solidFill>
                  <a:srgbClr val="484230"/>
                </a:solidFill>
                <a:latin typeface="Consolas"/>
                <a:cs typeface="Consolas"/>
              </a:rPr>
              <a:t>&lt;dt&gt;</a:t>
            </a:r>
            <a:r>
              <a:rPr sz="2000" spc="-495" dirty="0">
                <a:solidFill>
                  <a:srgbClr val="484230"/>
                </a:solidFill>
                <a:latin typeface="Consolas"/>
                <a:cs typeface="Consolas"/>
              </a:rPr>
              <a:t> </a:t>
            </a:r>
            <a:r>
              <a:rPr sz="2000" dirty="0">
                <a:solidFill>
                  <a:srgbClr val="484230"/>
                </a:solidFill>
                <a:latin typeface="Calibri"/>
                <a:cs typeface="Calibri"/>
              </a:rPr>
              <a:t>tag</a:t>
            </a:r>
            <a:r>
              <a:rPr lang="en-US" sz="2000" dirty="0">
                <a:solidFill>
                  <a:srgbClr val="484230"/>
                </a:solidFill>
                <a:latin typeface="Calibri"/>
                <a:cs typeface="Calibri"/>
              </a:rPr>
              <a:t> and</a:t>
            </a:r>
            <a:r>
              <a:rPr sz="2000" dirty="0">
                <a:solidFill>
                  <a:srgbClr val="484230"/>
                </a:solidFill>
                <a:latin typeface="Calibri"/>
                <a:cs typeface="Calibri"/>
              </a:rPr>
              <a:t>  </a:t>
            </a:r>
            <a:r>
              <a:rPr lang="en-US" sz="2000" dirty="0">
                <a:solidFill>
                  <a:srgbClr val="484230"/>
                </a:solidFill>
                <a:latin typeface="Calibri"/>
                <a:cs typeface="Calibri"/>
              </a:rPr>
              <a:t>its </a:t>
            </a:r>
            <a:r>
              <a:rPr sz="2000" spc="-5" dirty="0">
                <a:solidFill>
                  <a:srgbClr val="484230"/>
                </a:solidFill>
                <a:latin typeface="Calibri"/>
                <a:cs typeface="Calibri"/>
              </a:rPr>
              <a:t>definition</a:t>
            </a:r>
            <a:r>
              <a:rPr lang="en-US" sz="2000" spc="-5" dirty="0">
                <a:solidFill>
                  <a:srgbClr val="484230"/>
                </a:solidFill>
                <a:latin typeface="Calibri"/>
                <a:cs typeface="Calibri"/>
              </a:rPr>
              <a:t> is</a:t>
            </a:r>
            <a:r>
              <a:rPr sz="2000" spc="-5" dirty="0">
                <a:solidFill>
                  <a:srgbClr val="484230"/>
                </a:solidFill>
                <a:latin typeface="Calibri"/>
                <a:cs typeface="Calibri"/>
              </a:rPr>
              <a:t> in </a:t>
            </a:r>
            <a:r>
              <a:rPr sz="2000" dirty="0">
                <a:solidFill>
                  <a:srgbClr val="484230"/>
                </a:solidFill>
                <a:latin typeface="Consolas"/>
                <a:cs typeface="Consolas"/>
              </a:rPr>
              <a:t>&lt;dd&gt;</a:t>
            </a:r>
            <a:r>
              <a:rPr sz="2000" spc="-655" dirty="0">
                <a:solidFill>
                  <a:srgbClr val="484230"/>
                </a:solidFill>
                <a:latin typeface="Consolas"/>
                <a:cs typeface="Consolas"/>
              </a:rPr>
              <a:t> </a:t>
            </a:r>
            <a:r>
              <a:rPr sz="2000" spc="-10" dirty="0">
                <a:solidFill>
                  <a:srgbClr val="484230"/>
                </a:solidFill>
                <a:latin typeface="Calibri"/>
                <a:cs typeface="Calibri"/>
              </a:rPr>
              <a:t>tag</a:t>
            </a:r>
            <a:endParaRPr sz="2000" dirty="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10"/>
              </a:spcBef>
              <a:buClr>
                <a:srgbClr val="9CBDBC"/>
              </a:buClr>
              <a:buFont typeface="Arial"/>
              <a:buChar char="•"/>
            </a:pPr>
            <a:endParaRPr sz="1950" dirty="0">
              <a:latin typeface="Calibri"/>
              <a:cs typeface="Calibri"/>
            </a:endParaRPr>
          </a:p>
          <a:p>
            <a:pPr marL="196850">
              <a:lnSpc>
                <a:spcPct val="100000"/>
              </a:lnSpc>
            </a:pPr>
            <a:r>
              <a:rPr sz="2200" b="1" spc="-5" dirty="0">
                <a:solidFill>
                  <a:srgbClr val="006FC0"/>
                </a:solidFill>
                <a:latin typeface="Consolas"/>
                <a:cs typeface="Consolas"/>
              </a:rPr>
              <a:t>&lt;dl&gt;</a:t>
            </a:r>
            <a:endParaRPr sz="2200" dirty="0">
              <a:latin typeface="Consolas"/>
              <a:cs typeface="Consolas"/>
            </a:endParaRPr>
          </a:p>
          <a:p>
            <a:pPr marL="654050">
              <a:lnSpc>
                <a:spcPct val="100000"/>
              </a:lnSpc>
              <a:spcBef>
                <a:spcPts val="265"/>
              </a:spcBef>
            </a:pPr>
            <a:r>
              <a:rPr sz="2200" b="1" spc="-5" dirty="0">
                <a:solidFill>
                  <a:srgbClr val="006FC0"/>
                </a:solidFill>
                <a:latin typeface="Consolas"/>
                <a:cs typeface="Consolas"/>
              </a:rPr>
              <a:t>&lt;dt&gt;HTML&lt;/dt&gt;</a:t>
            </a:r>
            <a:endParaRPr sz="2200" dirty="0">
              <a:latin typeface="Consolas"/>
              <a:cs typeface="Consolas"/>
            </a:endParaRPr>
          </a:p>
          <a:p>
            <a:pPr marL="654050">
              <a:lnSpc>
                <a:spcPct val="100000"/>
              </a:lnSpc>
              <a:spcBef>
                <a:spcPts val="265"/>
              </a:spcBef>
            </a:pPr>
            <a:r>
              <a:rPr sz="2200" b="1" dirty="0">
                <a:solidFill>
                  <a:srgbClr val="006FC0"/>
                </a:solidFill>
                <a:latin typeface="Consolas"/>
                <a:cs typeface="Consolas"/>
              </a:rPr>
              <a:t>&lt;</a:t>
            </a:r>
            <a:r>
              <a:rPr sz="2200" b="1" dirty="0" err="1">
                <a:solidFill>
                  <a:srgbClr val="006FC0"/>
                </a:solidFill>
                <a:latin typeface="Consolas"/>
                <a:cs typeface="Consolas"/>
              </a:rPr>
              <a:t>dd</a:t>
            </a:r>
            <a:r>
              <a:rPr sz="2200" b="1" dirty="0">
                <a:solidFill>
                  <a:srgbClr val="006FC0"/>
                </a:solidFill>
                <a:latin typeface="Consolas"/>
                <a:cs typeface="Consolas"/>
              </a:rPr>
              <a:t>&gt;</a:t>
            </a:r>
            <a:r>
              <a:rPr lang="en-US" sz="2200" b="1" dirty="0">
                <a:solidFill>
                  <a:srgbClr val="006FC0"/>
                </a:solidFill>
                <a:latin typeface="Consolas"/>
                <a:cs typeface="Consolas"/>
              </a:rPr>
              <a:t>It is a</a:t>
            </a:r>
            <a:r>
              <a:rPr sz="2200" b="1" dirty="0">
                <a:solidFill>
                  <a:srgbClr val="006FC0"/>
                </a:solidFill>
                <a:latin typeface="Consolas"/>
                <a:cs typeface="Consolas"/>
              </a:rPr>
              <a:t> markup language</a:t>
            </a:r>
            <a:r>
              <a:rPr sz="2200" b="1" spc="-5" dirty="0">
                <a:solidFill>
                  <a:srgbClr val="006FC0"/>
                </a:solidFill>
                <a:latin typeface="Consolas"/>
                <a:cs typeface="Consolas"/>
              </a:rPr>
              <a:t>…&lt;/dd&gt;</a:t>
            </a:r>
            <a:endParaRPr sz="2200" dirty="0">
              <a:latin typeface="Consolas"/>
              <a:cs typeface="Consolas"/>
            </a:endParaRPr>
          </a:p>
          <a:p>
            <a:pPr marL="654050">
              <a:lnSpc>
                <a:spcPct val="100000"/>
              </a:lnSpc>
              <a:spcBef>
                <a:spcPts val="265"/>
              </a:spcBef>
            </a:pPr>
            <a:r>
              <a:rPr sz="2200" b="1" spc="-5" dirty="0">
                <a:solidFill>
                  <a:srgbClr val="006FC0"/>
                </a:solidFill>
                <a:latin typeface="Consolas"/>
                <a:cs typeface="Consolas"/>
              </a:rPr>
              <a:t>&lt;dt&gt;CSS&lt;/dt&gt;</a:t>
            </a:r>
            <a:endParaRPr sz="2200" dirty="0">
              <a:latin typeface="Consolas"/>
              <a:cs typeface="Consolas"/>
            </a:endParaRPr>
          </a:p>
          <a:p>
            <a:pPr marL="654050">
              <a:lnSpc>
                <a:spcPct val="100000"/>
              </a:lnSpc>
              <a:spcBef>
                <a:spcPts val="265"/>
              </a:spcBef>
            </a:pPr>
            <a:r>
              <a:rPr sz="2200" b="1" dirty="0">
                <a:solidFill>
                  <a:srgbClr val="006FC0"/>
                </a:solidFill>
                <a:latin typeface="Consolas"/>
                <a:cs typeface="Consolas"/>
              </a:rPr>
              <a:t>&lt;dd&gt;Language used to</a:t>
            </a:r>
            <a:r>
              <a:rPr lang="en-US" sz="2200" b="1" dirty="0">
                <a:solidFill>
                  <a:srgbClr val="006FC0"/>
                </a:solidFill>
                <a:latin typeface="Consolas"/>
                <a:cs typeface="Consolas"/>
              </a:rPr>
              <a:t> design</a:t>
            </a:r>
            <a:r>
              <a:rPr sz="2200" b="1" spc="-5" dirty="0">
                <a:solidFill>
                  <a:srgbClr val="006FC0"/>
                </a:solidFill>
                <a:latin typeface="Consolas"/>
                <a:cs typeface="Consolas"/>
              </a:rPr>
              <a:t>…&lt;/dd&gt;</a:t>
            </a:r>
            <a:endParaRPr sz="2200" dirty="0">
              <a:latin typeface="Consolas"/>
              <a:cs typeface="Consolas"/>
            </a:endParaRPr>
          </a:p>
          <a:p>
            <a:pPr marL="196850">
              <a:lnSpc>
                <a:spcPct val="100000"/>
              </a:lnSpc>
              <a:spcBef>
                <a:spcPts val="265"/>
              </a:spcBef>
            </a:pPr>
            <a:r>
              <a:rPr sz="2200" b="1" spc="-5" dirty="0">
                <a:solidFill>
                  <a:srgbClr val="006FC0"/>
                </a:solidFill>
                <a:latin typeface="Consolas"/>
                <a:cs typeface="Consolas"/>
              </a:rPr>
              <a:t>&lt;/dl&gt;</a:t>
            </a:r>
            <a:endParaRPr sz="2200" dirty="0">
              <a:latin typeface="Consolas"/>
              <a:cs typeface="Consolas"/>
            </a:endParaRPr>
          </a:p>
          <a:p>
            <a:pPr marL="538480" lvl="1" indent="-229235">
              <a:lnSpc>
                <a:spcPct val="100000"/>
              </a:lnSpc>
              <a:spcBef>
                <a:spcPts val="480"/>
              </a:spcBef>
              <a:buClr>
                <a:srgbClr val="9CBDBC"/>
              </a:buClr>
              <a:buFont typeface="Arial"/>
              <a:buChar char="•"/>
              <a:tabLst>
                <a:tab pos="538480" algn="l"/>
                <a:tab pos="539115" algn="l"/>
              </a:tabLst>
            </a:pPr>
            <a:endParaRPr lang="en-US" sz="2000" spc="-5" dirty="0">
              <a:solidFill>
                <a:srgbClr val="2E2B1F"/>
              </a:solidFill>
              <a:latin typeface="Calibri"/>
              <a:cs typeface="Calibri"/>
            </a:endParaRPr>
          </a:p>
          <a:p>
            <a:pPr marL="538480" lvl="1" indent="-229235">
              <a:lnSpc>
                <a:spcPct val="100000"/>
              </a:lnSpc>
              <a:spcBef>
                <a:spcPts val="480"/>
              </a:spcBef>
              <a:buClr>
                <a:srgbClr val="9CBDBC"/>
              </a:buClr>
              <a:buFont typeface="Arial"/>
              <a:buChar char="•"/>
              <a:tabLst>
                <a:tab pos="538480" algn="l"/>
                <a:tab pos="539115" algn="l"/>
              </a:tabLst>
            </a:pP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Definition is</a:t>
            </a:r>
            <a:r>
              <a:rPr sz="2000" spc="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lang="en-US" sz="2000" spc="5" dirty="0">
                <a:solidFill>
                  <a:srgbClr val="2E2B1F"/>
                </a:solidFill>
                <a:latin typeface="Calibri"/>
                <a:cs typeface="Calibri"/>
              </a:rPr>
              <a:t>automatically </a:t>
            </a: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indented</a:t>
            </a:r>
            <a:endParaRPr sz="20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90600" y="685800"/>
            <a:ext cx="6743275" cy="342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467690"/>
            <a:ext cx="3724910" cy="726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80" dirty="0"/>
              <a:t>Lists </a:t>
            </a:r>
            <a:r>
              <a:rPr spc="-5" dirty="0"/>
              <a:t>–</a:t>
            </a:r>
            <a:r>
              <a:rPr spc="-425" dirty="0"/>
              <a:t> </a:t>
            </a:r>
            <a:r>
              <a:rPr spc="-95" dirty="0"/>
              <a:t>Example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696731" y="2789047"/>
            <a:ext cx="178435" cy="18097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dirty="0">
                <a:solidFill>
                  <a:srgbClr val="DFDCB7"/>
                </a:solidFill>
                <a:latin typeface="Calibri"/>
                <a:cs typeface="Calibri"/>
              </a:rPr>
              <a:t>47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57200" y="1371600"/>
            <a:ext cx="3798570" cy="49041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solidFill>
                  <a:srgbClr val="006FC0"/>
                </a:solidFill>
                <a:latin typeface="Consolas"/>
                <a:cs typeface="Consolas"/>
              </a:rPr>
              <a:t>&lt;ol</a:t>
            </a:r>
            <a:r>
              <a:rPr sz="2000" b="1" spc="-15" dirty="0">
                <a:solidFill>
                  <a:srgbClr val="006FC0"/>
                </a:solidFill>
                <a:latin typeface="Consolas"/>
                <a:cs typeface="Consolas"/>
              </a:rPr>
              <a:t> </a:t>
            </a:r>
            <a:r>
              <a:rPr sz="2000" b="1" spc="-5" dirty="0">
                <a:solidFill>
                  <a:srgbClr val="006FC0"/>
                </a:solidFill>
                <a:latin typeface="Consolas"/>
                <a:cs typeface="Consolas"/>
              </a:rPr>
              <a:t>type="1"&gt;</a:t>
            </a:r>
            <a:endParaRPr sz="2000" dirty="0">
              <a:latin typeface="Consolas"/>
              <a:cs typeface="Consolas"/>
            </a:endParaRPr>
          </a:p>
          <a:p>
            <a:pPr marL="571500">
              <a:lnSpc>
                <a:spcPct val="100000"/>
              </a:lnSpc>
            </a:pPr>
            <a:r>
              <a:rPr sz="2000" b="1" dirty="0">
                <a:solidFill>
                  <a:srgbClr val="006FC0"/>
                </a:solidFill>
                <a:latin typeface="Consolas"/>
                <a:cs typeface="Consolas"/>
              </a:rPr>
              <a:t>&lt;li&gt;Apple&lt;/li&gt;</a:t>
            </a:r>
            <a:endParaRPr sz="2000" dirty="0">
              <a:latin typeface="Consolas"/>
              <a:cs typeface="Consolas"/>
            </a:endParaRPr>
          </a:p>
          <a:p>
            <a:pPr marL="571500">
              <a:lnSpc>
                <a:spcPct val="100000"/>
              </a:lnSpc>
            </a:pPr>
            <a:r>
              <a:rPr sz="2000" b="1" spc="-5" dirty="0">
                <a:solidFill>
                  <a:srgbClr val="006FC0"/>
                </a:solidFill>
                <a:latin typeface="Consolas"/>
                <a:cs typeface="Consolas"/>
              </a:rPr>
              <a:t>&lt;li&gt;Orange&lt;/li&gt;</a:t>
            </a:r>
            <a:endParaRPr sz="2000" dirty="0">
              <a:latin typeface="Consolas"/>
              <a:cs typeface="Consolas"/>
            </a:endParaRPr>
          </a:p>
          <a:p>
            <a:pPr marL="571500">
              <a:lnSpc>
                <a:spcPct val="100000"/>
              </a:lnSpc>
            </a:pPr>
            <a:r>
              <a:rPr sz="2000" b="1" spc="-5" dirty="0">
                <a:solidFill>
                  <a:srgbClr val="006FC0"/>
                </a:solidFill>
                <a:latin typeface="Consolas"/>
                <a:cs typeface="Consolas"/>
              </a:rPr>
              <a:t>&lt;li&gt;Grapefruit&lt;/li&gt;</a:t>
            </a:r>
            <a:endParaRPr sz="200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6FC0"/>
                </a:solidFill>
                <a:latin typeface="Consolas"/>
                <a:cs typeface="Consolas"/>
              </a:rPr>
              <a:t>&lt;/ol&gt;</a:t>
            </a:r>
            <a:endParaRPr sz="2000" dirty="0">
              <a:latin typeface="Consolas"/>
              <a:cs typeface="Consolas"/>
            </a:endParaRPr>
          </a:p>
          <a:p>
            <a:pPr>
              <a:lnSpc>
                <a:spcPct val="100000"/>
              </a:lnSpc>
            </a:pPr>
            <a:endParaRPr sz="205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6FC0"/>
                </a:solidFill>
                <a:latin typeface="Consolas"/>
                <a:cs typeface="Consolas"/>
              </a:rPr>
              <a:t>&lt;ul</a:t>
            </a:r>
            <a:r>
              <a:rPr sz="2000" b="1" spc="-5" dirty="0">
                <a:solidFill>
                  <a:srgbClr val="006FC0"/>
                </a:solidFill>
                <a:latin typeface="Consolas"/>
                <a:cs typeface="Consolas"/>
              </a:rPr>
              <a:t> type="disc"&gt;</a:t>
            </a:r>
            <a:endParaRPr sz="2000" dirty="0">
              <a:latin typeface="Consolas"/>
              <a:cs typeface="Consolas"/>
            </a:endParaRPr>
          </a:p>
          <a:p>
            <a:pPr marL="571500">
              <a:lnSpc>
                <a:spcPct val="100000"/>
              </a:lnSpc>
            </a:pPr>
            <a:r>
              <a:rPr sz="2000" b="1" dirty="0">
                <a:solidFill>
                  <a:srgbClr val="006FC0"/>
                </a:solidFill>
                <a:latin typeface="Consolas"/>
                <a:cs typeface="Consolas"/>
              </a:rPr>
              <a:t>&lt;li&gt;Apple&lt;/li&gt;</a:t>
            </a:r>
            <a:endParaRPr sz="2000" dirty="0">
              <a:latin typeface="Consolas"/>
              <a:cs typeface="Consolas"/>
            </a:endParaRPr>
          </a:p>
          <a:p>
            <a:pPr marL="571500">
              <a:lnSpc>
                <a:spcPct val="100000"/>
              </a:lnSpc>
            </a:pPr>
            <a:r>
              <a:rPr sz="2000" b="1" spc="-5" dirty="0">
                <a:solidFill>
                  <a:srgbClr val="006FC0"/>
                </a:solidFill>
                <a:latin typeface="Consolas"/>
                <a:cs typeface="Consolas"/>
              </a:rPr>
              <a:t>&lt;li&gt;Orange&lt;/li&gt;</a:t>
            </a:r>
            <a:endParaRPr sz="2000" dirty="0">
              <a:latin typeface="Consolas"/>
              <a:cs typeface="Consolas"/>
            </a:endParaRPr>
          </a:p>
          <a:p>
            <a:pPr marL="571500">
              <a:lnSpc>
                <a:spcPct val="100000"/>
              </a:lnSpc>
            </a:pPr>
            <a:r>
              <a:rPr sz="2000" b="1" spc="-5" dirty="0">
                <a:solidFill>
                  <a:srgbClr val="006FC0"/>
                </a:solidFill>
                <a:latin typeface="Consolas"/>
                <a:cs typeface="Consolas"/>
              </a:rPr>
              <a:t>&lt;li&gt;Grapefruit&lt;/li&gt;</a:t>
            </a:r>
            <a:endParaRPr sz="200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000" b="1" dirty="0">
                <a:solidFill>
                  <a:srgbClr val="006FC0"/>
                </a:solidFill>
                <a:latin typeface="Consolas"/>
                <a:cs typeface="Consolas"/>
              </a:rPr>
              <a:t>&lt;/ul&gt;</a:t>
            </a:r>
            <a:endParaRPr sz="2000" dirty="0">
              <a:latin typeface="Consolas"/>
              <a:cs typeface="Consolas"/>
            </a:endParaRPr>
          </a:p>
          <a:p>
            <a:pPr>
              <a:lnSpc>
                <a:spcPct val="100000"/>
              </a:lnSpc>
            </a:pPr>
            <a:endParaRPr sz="205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6FC0"/>
                </a:solidFill>
                <a:latin typeface="Consolas"/>
                <a:cs typeface="Consolas"/>
              </a:rPr>
              <a:t>&lt;dl&gt;</a:t>
            </a:r>
            <a:endParaRPr sz="2000" dirty="0">
              <a:latin typeface="Consolas"/>
              <a:cs typeface="Consolas"/>
            </a:endParaRPr>
          </a:p>
          <a:p>
            <a:pPr marL="571500">
              <a:lnSpc>
                <a:spcPct val="100000"/>
              </a:lnSpc>
            </a:pPr>
            <a:r>
              <a:rPr sz="2000" b="1" spc="-5" dirty="0">
                <a:solidFill>
                  <a:srgbClr val="006FC0"/>
                </a:solidFill>
                <a:latin typeface="Consolas"/>
                <a:cs typeface="Consolas"/>
              </a:rPr>
              <a:t>&lt;dt&gt;HTML&lt;/dt&gt;</a:t>
            </a:r>
            <a:endParaRPr sz="2000" dirty="0">
              <a:latin typeface="Consolas"/>
              <a:cs typeface="Consolas"/>
            </a:endParaRPr>
          </a:p>
          <a:p>
            <a:pPr marL="571500">
              <a:lnSpc>
                <a:spcPct val="100000"/>
              </a:lnSpc>
            </a:pPr>
            <a:r>
              <a:rPr sz="2000" b="1" dirty="0">
                <a:solidFill>
                  <a:srgbClr val="006FC0"/>
                </a:solidFill>
                <a:latin typeface="Consolas"/>
                <a:cs typeface="Consolas"/>
              </a:rPr>
              <a:t>&lt;dd&gt;A markup</a:t>
            </a:r>
            <a:r>
              <a:rPr sz="2000" b="1" spc="-65" dirty="0">
                <a:solidFill>
                  <a:srgbClr val="006FC0"/>
                </a:solidFill>
                <a:latin typeface="Consolas"/>
                <a:cs typeface="Consolas"/>
              </a:rPr>
              <a:t> </a:t>
            </a:r>
            <a:r>
              <a:rPr sz="2000" b="1" spc="-5" dirty="0">
                <a:solidFill>
                  <a:srgbClr val="006FC0"/>
                </a:solidFill>
                <a:latin typeface="Consolas"/>
                <a:cs typeface="Consolas"/>
              </a:rPr>
              <a:t>lang…&lt;/dd&gt;</a:t>
            </a:r>
            <a:endParaRPr sz="200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6FC0"/>
                </a:solidFill>
                <a:latin typeface="Consolas"/>
                <a:cs typeface="Consolas"/>
              </a:rPr>
              <a:t>&lt;/dl&gt;</a:t>
            </a:r>
            <a:endParaRPr sz="2000" dirty="0">
              <a:latin typeface="Consolas"/>
              <a:cs typeface="Consolas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638800" y="914400"/>
            <a:ext cx="146812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10" dirty="0">
                <a:solidFill>
                  <a:srgbClr val="FF0000"/>
                </a:solidFill>
                <a:latin typeface="Corbel"/>
                <a:cs typeface="Corbel"/>
              </a:rPr>
              <a:t>lists.html</a:t>
            </a:r>
            <a:endParaRPr sz="2800" dirty="0">
              <a:latin typeface="Corbel"/>
              <a:cs typeface="Corbel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4419600" y="1371600"/>
            <a:ext cx="3962400" cy="52577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182996" y="4820919"/>
            <a:ext cx="3267202" cy="150559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203575" y="3028264"/>
            <a:ext cx="4586605" cy="1031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600" spc="-75" dirty="0">
                <a:solidFill>
                  <a:srgbClr val="675E46"/>
                </a:solidFill>
                <a:latin typeface="Cambria"/>
                <a:cs typeface="Cambria"/>
              </a:rPr>
              <a:t>HTML</a:t>
            </a:r>
            <a:r>
              <a:rPr sz="6600" spc="-295" dirty="0">
                <a:solidFill>
                  <a:srgbClr val="675E46"/>
                </a:solidFill>
                <a:latin typeface="Cambria"/>
                <a:cs typeface="Cambria"/>
              </a:rPr>
              <a:t> </a:t>
            </a:r>
            <a:r>
              <a:rPr sz="6600" spc="-170" dirty="0">
                <a:solidFill>
                  <a:srgbClr val="675E46"/>
                </a:solidFill>
                <a:latin typeface="Cambria"/>
                <a:cs typeface="Cambria"/>
              </a:rPr>
              <a:t>Tables</a:t>
            </a:r>
            <a:endParaRPr sz="6600">
              <a:latin typeface="Cambria"/>
              <a:cs typeface="Cambria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39268" y="1036319"/>
            <a:ext cx="7109459" cy="5476240"/>
            <a:chOff x="239268" y="1036319"/>
            <a:chExt cx="7109459" cy="5476240"/>
          </a:xfrm>
        </p:grpSpPr>
        <p:sp>
          <p:nvSpPr>
            <p:cNvPr id="5" name="object 5"/>
            <p:cNvSpPr/>
            <p:nvPr/>
          </p:nvSpPr>
          <p:spPr>
            <a:xfrm>
              <a:off x="2055875" y="1036319"/>
              <a:ext cx="5292852" cy="260146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39268" y="2601467"/>
              <a:ext cx="3163823" cy="391058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467690"/>
            <a:ext cx="4117975" cy="726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75" dirty="0"/>
              <a:t>HTML </a:t>
            </a:r>
            <a:r>
              <a:rPr spc="-155" dirty="0"/>
              <a:t>Table</a:t>
            </a:r>
            <a:r>
              <a:rPr spc="-405" dirty="0"/>
              <a:t> </a:t>
            </a:r>
            <a:r>
              <a:rPr spc="-170" dirty="0"/>
              <a:t>Tags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450850" y="1441450"/>
          <a:ext cx="7620000" cy="460247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81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38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62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2000" b="1" spc="-5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Tag</a:t>
                      </a:r>
                      <a:endParaRPr sz="2000" dirty="0">
                        <a:latin typeface="Calibri"/>
                        <a:cs typeface="Calibri"/>
                      </a:endParaRPr>
                    </a:p>
                  </a:txBody>
                  <a:tcPr marL="0" marR="0" marT="29209" marB="0">
                    <a:lnL w="12700">
                      <a:solidFill>
                        <a:srgbClr val="2E2B1F"/>
                      </a:solidFill>
                      <a:prstDash val="solid"/>
                    </a:lnL>
                    <a:lnR w="12700">
                      <a:solidFill>
                        <a:srgbClr val="2E2B1F"/>
                      </a:solidFill>
                      <a:prstDash val="solid"/>
                    </a:lnR>
                    <a:lnT w="12700">
                      <a:solidFill>
                        <a:srgbClr val="2E2B1F"/>
                      </a:solidFill>
                      <a:prstDash val="solid"/>
                    </a:lnT>
                    <a:lnB w="12700">
                      <a:solidFill>
                        <a:srgbClr val="2E2B1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2000" b="1" spc="-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Description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29209" marB="0">
                    <a:lnL w="12700">
                      <a:solidFill>
                        <a:srgbClr val="2E2B1F"/>
                      </a:solidFill>
                      <a:prstDash val="solid"/>
                    </a:lnL>
                    <a:lnR w="12700">
                      <a:solidFill>
                        <a:srgbClr val="2E2B1F"/>
                      </a:solidFill>
                      <a:prstDash val="solid"/>
                    </a:lnR>
                    <a:lnT w="12700">
                      <a:solidFill>
                        <a:srgbClr val="2E2B1F"/>
                      </a:solidFill>
                      <a:prstDash val="solid"/>
                    </a:lnT>
                    <a:lnB w="12700">
                      <a:solidFill>
                        <a:srgbClr val="2E2B1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u="heavy" spc="-5" dirty="0">
                          <a:solidFill>
                            <a:srgbClr val="D25713"/>
                          </a:solidFill>
                          <a:uFill>
                            <a:solidFill>
                              <a:srgbClr val="D25713"/>
                            </a:solidFill>
                          </a:uFill>
                          <a:latin typeface="Calibri"/>
                          <a:cs typeface="Calibri"/>
                          <a:hlinkClick r:id="rId2"/>
                        </a:rPr>
                        <a:t>&lt;table&gt;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2E2B1F"/>
                      </a:solidFill>
                      <a:prstDash val="solid"/>
                    </a:lnL>
                    <a:lnR w="12700">
                      <a:solidFill>
                        <a:srgbClr val="2E2B1F"/>
                      </a:solidFill>
                      <a:prstDash val="solid"/>
                    </a:lnR>
                    <a:lnT w="12700">
                      <a:solidFill>
                        <a:srgbClr val="2E2B1F"/>
                      </a:solidFill>
                      <a:prstDash val="solid"/>
                    </a:lnT>
                    <a:lnB w="12700" cap="flat" cmpd="sng" algn="ctr">
                      <a:solidFill>
                        <a:srgbClr val="2E2B1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spc="-1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Defines </a:t>
                      </a:r>
                      <a:r>
                        <a:rPr sz="180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a</a:t>
                      </a:r>
                      <a:r>
                        <a:rPr sz="1800" spc="1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table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2E2B1F"/>
                      </a:solidFill>
                      <a:prstDash val="solid"/>
                    </a:lnL>
                    <a:lnR w="12700">
                      <a:solidFill>
                        <a:srgbClr val="2E2B1F"/>
                      </a:solidFill>
                      <a:prstDash val="solid"/>
                    </a:lnR>
                    <a:lnT w="12700">
                      <a:solidFill>
                        <a:srgbClr val="2E2B1F"/>
                      </a:solidFill>
                      <a:prstDash val="solid"/>
                    </a:lnT>
                    <a:lnB w="12700" cap="flat" cmpd="sng" algn="ctr">
                      <a:solidFill>
                        <a:srgbClr val="2E2B1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4"/>
                        </a:spcBef>
                      </a:pPr>
                      <a:r>
                        <a:rPr sz="1800" u="heavy" spc="-5" dirty="0">
                          <a:solidFill>
                            <a:srgbClr val="D25713"/>
                          </a:solidFill>
                          <a:uFill>
                            <a:solidFill>
                              <a:srgbClr val="D25713"/>
                            </a:solidFill>
                          </a:uFill>
                          <a:latin typeface="Calibri"/>
                          <a:cs typeface="Calibri"/>
                          <a:hlinkClick r:id="rId3"/>
                        </a:rPr>
                        <a:t>&lt;tr&gt;</a:t>
                      </a:r>
                      <a:endParaRPr sz="1800" dirty="0">
                        <a:latin typeface="Calibri"/>
                        <a:cs typeface="Calibri"/>
                      </a:endParaRPr>
                    </a:p>
                  </a:txBody>
                  <a:tcPr marL="0" marR="0" marT="31114" marB="0">
                    <a:lnL w="12700">
                      <a:solidFill>
                        <a:srgbClr val="2E2B1F"/>
                      </a:solidFill>
                      <a:prstDash val="solid"/>
                    </a:lnL>
                    <a:lnR w="12700" cap="flat" cmpd="sng" algn="ctr">
                      <a:solidFill>
                        <a:srgbClr val="2E2B1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2E2B1F"/>
                      </a:solidFill>
                      <a:prstDash val="solid"/>
                    </a:lnT>
                    <a:lnB w="12700" cap="flat" cmpd="sng" algn="ctr">
                      <a:solidFill>
                        <a:srgbClr val="2E2B1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4"/>
                        </a:spcBef>
                      </a:pPr>
                      <a:r>
                        <a:rPr sz="1800" spc="-1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Defines </a:t>
                      </a:r>
                      <a:r>
                        <a:rPr sz="180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a </a:t>
                      </a:r>
                      <a:r>
                        <a:rPr sz="1800" spc="-1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row </a:t>
                      </a:r>
                      <a:r>
                        <a:rPr sz="1800" spc="-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in </a:t>
                      </a:r>
                      <a:r>
                        <a:rPr sz="180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a</a:t>
                      </a:r>
                      <a:r>
                        <a:rPr sz="1800" spc="4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table</a:t>
                      </a:r>
                      <a:endParaRPr sz="1800" dirty="0">
                        <a:latin typeface="Calibri"/>
                        <a:cs typeface="Calibri"/>
                      </a:endParaRPr>
                    </a:p>
                  </a:txBody>
                  <a:tcPr marL="0" marR="0" marT="31114" marB="0">
                    <a:lnL w="12700" cap="flat" cmpd="sng" algn="ctr">
                      <a:solidFill>
                        <a:srgbClr val="2E2B1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rgbClr val="2E2B1F"/>
                      </a:solidFill>
                      <a:prstDash val="solid"/>
                    </a:lnR>
                    <a:lnT w="12700">
                      <a:solidFill>
                        <a:srgbClr val="2E2B1F"/>
                      </a:solidFill>
                      <a:prstDash val="solid"/>
                    </a:lnT>
                    <a:lnB w="12700" cap="flat" cmpd="sng" algn="ctr">
                      <a:solidFill>
                        <a:srgbClr val="2E2B1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u="heavy" spc="-5" dirty="0">
                          <a:solidFill>
                            <a:srgbClr val="D25713"/>
                          </a:solidFill>
                          <a:uFill>
                            <a:solidFill>
                              <a:srgbClr val="D25713"/>
                            </a:solidFill>
                          </a:uFill>
                          <a:latin typeface="Calibri"/>
                          <a:cs typeface="Calibri"/>
                          <a:hlinkClick r:id="rId4"/>
                        </a:rPr>
                        <a:t>&lt;th&gt;</a:t>
                      </a:r>
                      <a:endParaRPr sz="1800" dirty="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2E2B1F"/>
                      </a:solidFill>
                      <a:prstDash val="solid"/>
                    </a:lnL>
                    <a:lnR w="12700">
                      <a:solidFill>
                        <a:srgbClr val="2E2B1F"/>
                      </a:solidFill>
                      <a:prstDash val="solid"/>
                    </a:lnR>
                    <a:lnT w="12700" cap="flat" cmpd="sng" algn="ctr">
                      <a:solidFill>
                        <a:srgbClr val="2E2B1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rgbClr val="2E2B1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1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Defines </a:t>
                      </a:r>
                      <a:r>
                        <a:rPr sz="180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a header </a:t>
                      </a:r>
                      <a:r>
                        <a:rPr sz="1800" spc="-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cell in </a:t>
                      </a:r>
                      <a:r>
                        <a:rPr sz="180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a</a:t>
                      </a:r>
                      <a:r>
                        <a:rPr sz="1800" spc="4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table</a:t>
                      </a:r>
                      <a:endParaRPr sz="1800" dirty="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2E2B1F"/>
                      </a:solidFill>
                      <a:prstDash val="solid"/>
                    </a:lnL>
                    <a:lnR w="12700">
                      <a:solidFill>
                        <a:srgbClr val="2E2B1F"/>
                      </a:solidFill>
                      <a:prstDash val="solid"/>
                    </a:lnR>
                    <a:lnT w="12700" cap="flat" cmpd="sng" algn="ctr">
                      <a:solidFill>
                        <a:srgbClr val="2E2B1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rgbClr val="2E2B1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75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4"/>
                        </a:spcBef>
                      </a:pPr>
                      <a:r>
                        <a:rPr sz="1800" u="heavy" spc="-10" dirty="0">
                          <a:solidFill>
                            <a:srgbClr val="D25713"/>
                          </a:solidFill>
                          <a:uFill>
                            <a:solidFill>
                              <a:srgbClr val="D25713"/>
                            </a:solidFill>
                          </a:uFill>
                          <a:latin typeface="Calibri"/>
                          <a:cs typeface="Calibri"/>
                          <a:hlinkClick r:id="rId5"/>
                        </a:rPr>
                        <a:t>&lt;td&gt;</a:t>
                      </a:r>
                      <a:endParaRPr sz="1800" dirty="0">
                        <a:latin typeface="Calibri"/>
                        <a:cs typeface="Calibri"/>
                      </a:endParaRPr>
                    </a:p>
                  </a:txBody>
                  <a:tcPr marL="0" marR="0" marT="31114" marB="0">
                    <a:lnL w="12700">
                      <a:solidFill>
                        <a:srgbClr val="2E2B1F"/>
                      </a:solidFill>
                      <a:prstDash val="solid"/>
                    </a:lnL>
                    <a:lnR w="12700" cap="flat" cmpd="sng" algn="ctr">
                      <a:solidFill>
                        <a:srgbClr val="2E2B1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E2B1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rgbClr val="2E2B1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4"/>
                        </a:spcBef>
                      </a:pPr>
                      <a:r>
                        <a:rPr sz="1800" spc="-1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Defines </a:t>
                      </a:r>
                      <a:r>
                        <a:rPr sz="180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a </a:t>
                      </a:r>
                      <a:r>
                        <a:rPr sz="1800" spc="-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cell in </a:t>
                      </a:r>
                      <a:r>
                        <a:rPr sz="180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a</a:t>
                      </a:r>
                      <a:r>
                        <a:rPr sz="1800" spc="4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table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4" marB="0">
                    <a:lnL w="12700" cap="flat" cmpd="sng" algn="ctr">
                      <a:solidFill>
                        <a:srgbClr val="2E2B1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rgbClr val="2E2B1F"/>
                      </a:solidFill>
                      <a:prstDash val="solid"/>
                    </a:lnR>
                    <a:lnT w="12700" cap="flat" cmpd="sng" algn="ctr">
                      <a:solidFill>
                        <a:srgbClr val="2E2B1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rgbClr val="2E2B1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u="heavy" spc="-10" dirty="0">
                          <a:solidFill>
                            <a:srgbClr val="D25713"/>
                          </a:solidFill>
                          <a:uFill>
                            <a:solidFill>
                              <a:srgbClr val="D25713"/>
                            </a:solidFill>
                          </a:uFill>
                          <a:latin typeface="Calibri"/>
                          <a:cs typeface="Calibri"/>
                          <a:hlinkClick r:id="rId6"/>
                        </a:rPr>
                        <a:t>&lt;caption&gt;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2E2B1F"/>
                      </a:solidFill>
                      <a:prstDash val="solid"/>
                    </a:lnL>
                    <a:lnR w="12700">
                      <a:solidFill>
                        <a:srgbClr val="2E2B1F"/>
                      </a:solidFill>
                      <a:prstDash val="solid"/>
                    </a:lnR>
                    <a:lnT w="12700">
                      <a:solidFill>
                        <a:srgbClr val="2E2B1F"/>
                      </a:solidFill>
                      <a:prstDash val="solid"/>
                    </a:lnT>
                    <a:lnB w="12700">
                      <a:solidFill>
                        <a:srgbClr val="2E2B1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1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Defines </a:t>
                      </a:r>
                      <a:r>
                        <a:rPr sz="180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a </a:t>
                      </a:r>
                      <a:r>
                        <a:rPr sz="1800" spc="-1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table</a:t>
                      </a:r>
                      <a:r>
                        <a:rPr sz="1800" spc="2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caption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2E2B1F"/>
                      </a:solidFill>
                      <a:prstDash val="solid"/>
                    </a:lnL>
                    <a:lnR w="12700">
                      <a:solidFill>
                        <a:srgbClr val="2E2B1F"/>
                      </a:solidFill>
                      <a:prstDash val="solid"/>
                    </a:lnR>
                    <a:lnT w="12700">
                      <a:solidFill>
                        <a:srgbClr val="2E2B1F"/>
                      </a:solidFill>
                      <a:prstDash val="solid"/>
                    </a:lnT>
                    <a:lnB w="12700">
                      <a:solidFill>
                        <a:srgbClr val="2E2B1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325"/>
                        </a:spcBef>
                      </a:pPr>
                      <a:r>
                        <a:rPr sz="1800" u="heavy" spc="-10" dirty="0">
                          <a:solidFill>
                            <a:srgbClr val="D25713"/>
                          </a:solidFill>
                          <a:uFill>
                            <a:solidFill>
                              <a:srgbClr val="D25713"/>
                            </a:solidFill>
                          </a:uFill>
                          <a:latin typeface="Calibri"/>
                          <a:cs typeface="Calibri"/>
                          <a:hlinkClick r:id="rId7"/>
                        </a:rPr>
                        <a:t>&lt;colgroup&gt;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68275" marB="0">
                    <a:lnL w="12700">
                      <a:solidFill>
                        <a:srgbClr val="2E2B1F"/>
                      </a:solidFill>
                      <a:prstDash val="solid"/>
                    </a:lnL>
                    <a:lnR w="12700">
                      <a:solidFill>
                        <a:srgbClr val="2E2B1F"/>
                      </a:solidFill>
                      <a:prstDash val="solid"/>
                    </a:lnR>
                    <a:lnT w="12700">
                      <a:solidFill>
                        <a:srgbClr val="2E2B1F"/>
                      </a:solidFill>
                      <a:prstDash val="solid"/>
                    </a:lnT>
                    <a:lnB w="12700">
                      <a:solidFill>
                        <a:srgbClr val="2E2B1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 marR="4597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Specifies </a:t>
                      </a:r>
                      <a:r>
                        <a:rPr sz="180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a </a:t>
                      </a:r>
                      <a:r>
                        <a:rPr sz="1800" spc="-1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group </a:t>
                      </a:r>
                      <a:r>
                        <a:rPr sz="1800" spc="-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of one or </a:t>
                      </a:r>
                      <a:r>
                        <a:rPr sz="1800" spc="-1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more columns </a:t>
                      </a:r>
                      <a:r>
                        <a:rPr sz="1800" spc="-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in </a:t>
                      </a:r>
                      <a:r>
                        <a:rPr sz="180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a </a:t>
                      </a:r>
                      <a:r>
                        <a:rPr sz="1800" spc="-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table </a:t>
                      </a:r>
                      <a:r>
                        <a:rPr sz="1800" spc="-1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for  formatting</a:t>
                      </a:r>
                      <a:r>
                        <a:rPr lang="en-US" sz="1800" spc="-1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 purposes</a:t>
                      </a:r>
                      <a:endParaRPr sz="1800" dirty="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2E2B1F"/>
                      </a:solidFill>
                      <a:prstDash val="solid"/>
                    </a:lnL>
                    <a:lnR w="12700">
                      <a:solidFill>
                        <a:srgbClr val="2E2B1F"/>
                      </a:solidFill>
                      <a:prstDash val="solid"/>
                    </a:lnR>
                    <a:lnT w="12700">
                      <a:solidFill>
                        <a:srgbClr val="2E2B1F"/>
                      </a:solidFill>
                      <a:prstDash val="solid"/>
                    </a:lnT>
                    <a:lnB w="12700">
                      <a:solidFill>
                        <a:srgbClr val="2E2B1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325"/>
                        </a:spcBef>
                      </a:pPr>
                      <a:r>
                        <a:rPr sz="1800" u="heavy" spc="-10" dirty="0">
                          <a:solidFill>
                            <a:srgbClr val="D25713"/>
                          </a:solidFill>
                          <a:uFill>
                            <a:solidFill>
                              <a:srgbClr val="D25713"/>
                            </a:solidFill>
                          </a:uFill>
                          <a:latin typeface="Calibri"/>
                          <a:cs typeface="Calibri"/>
                          <a:hlinkClick r:id="rId8"/>
                        </a:rPr>
                        <a:t>&lt;col&gt;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68275" marB="0">
                    <a:lnL w="12700">
                      <a:solidFill>
                        <a:srgbClr val="2E2B1F"/>
                      </a:solidFill>
                      <a:prstDash val="solid"/>
                    </a:lnL>
                    <a:lnR w="12700">
                      <a:solidFill>
                        <a:srgbClr val="2E2B1F"/>
                      </a:solidFill>
                      <a:prstDash val="solid"/>
                    </a:lnR>
                    <a:lnT w="12700">
                      <a:solidFill>
                        <a:srgbClr val="2E2B1F"/>
                      </a:solidFill>
                      <a:prstDash val="solid"/>
                    </a:lnT>
                    <a:lnB w="12700">
                      <a:solidFill>
                        <a:srgbClr val="2E2B1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Specifies </a:t>
                      </a:r>
                      <a:r>
                        <a:rPr sz="1800" spc="-1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column properties </a:t>
                      </a:r>
                      <a:r>
                        <a:rPr sz="1800" spc="-1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for </a:t>
                      </a:r>
                      <a:r>
                        <a:rPr sz="1800" spc="-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each </a:t>
                      </a:r>
                      <a:r>
                        <a:rPr sz="1800" spc="-1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column </a:t>
                      </a:r>
                      <a:r>
                        <a:rPr sz="1800" spc="-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within</a:t>
                      </a:r>
                      <a:r>
                        <a:rPr sz="1800" spc="14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a</a:t>
                      </a:r>
                      <a:endParaRPr sz="1800">
                        <a:latin typeface="Calibri"/>
                        <a:cs typeface="Calibri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sz="1800" spc="-1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&lt;colgroup&gt;</a:t>
                      </a:r>
                      <a:r>
                        <a:rPr sz="1800" spc="1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element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2E2B1F"/>
                      </a:solidFill>
                      <a:prstDash val="solid"/>
                    </a:lnL>
                    <a:lnR w="12700">
                      <a:solidFill>
                        <a:srgbClr val="2E2B1F"/>
                      </a:solidFill>
                      <a:prstDash val="solid"/>
                    </a:lnR>
                    <a:lnT w="12700">
                      <a:solidFill>
                        <a:srgbClr val="2E2B1F"/>
                      </a:solidFill>
                      <a:prstDash val="solid"/>
                    </a:lnT>
                    <a:lnB w="12700">
                      <a:solidFill>
                        <a:srgbClr val="2E2B1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575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u="heavy" dirty="0">
                          <a:solidFill>
                            <a:srgbClr val="D25713"/>
                          </a:solidFill>
                          <a:uFill>
                            <a:solidFill>
                              <a:srgbClr val="D25713"/>
                            </a:solidFill>
                          </a:uFill>
                          <a:latin typeface="Calibri"/>
                          <a:cs typeface="Calibri"/>
                          <a:hlinkClick r:id="rId9"/>
                        </a:rPr>
                        <a:t>&lt;thead&gt;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2E2B1F"/>
                      </a:solidFill>
                      <a:prstDash val="solid"/>
                    </a:lnL>
                    <a:lnR w="12700">
                      <a:solidFill>
                        <a:srgbClr val="2E2B1F"/>
                      </a:solidFill>
                      <a:prstDash val="solid"/>
                    </a:lnR>
                    <a:lnT w="12700">
                      <a:solidFill>
                        <a:srgbClr val="2E2B1F"/>
                      </a:solidFill>
                      <a:prstDash val="solid"/>
                    </a:lnT>
                    <a:lnB w="12700">
                      <a:solidFill>
                        <a:srgbClr val="2E2B1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lang="en-US" sz="1800" spc="-1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Denotes </a:t>
                      </a:r>
                      <a:r>
                        <a:rPr sz="180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the header </a:t>
                      </a:r>
                      <a:r>
                        <a:rPr sz="1800" spc="-1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content</a:t>
                      </a:r>
                      <a:r>
                        <a:rPr lang="en-US" sz="1800" spc="-1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s</a:t>
                      </a:r>
                      <a:r>
                        <a:rPr sz="1800" spc="-1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lang="en-US" sz="1800" spc="-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of </a:t>
                      </a:r>
                      <a:r>
                        <a:rPr sz="180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a</a:t>
                      </a:r>
                      <a:r>
                        <a:rPr sz="1800" spc="4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table</a:t>
                      </a:r>
                      <a:endParaRPr sz="1800" dirty="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2E2B1F"/>
                      </a:solidFill>
                      <a:prstDash val="solid"/>
                    </a:lnL>
                    <a:lnR w="12700">
                      <a:solidFill>
                        <a:srgbClr val="2E2B1F"/>
                      </a:solidFill>
                      <a:prstDash val="solid"/>
                    </a:lnR>
                    <a:lnT w="12700">
                      <a:solidFill>
                        <a:srgbClr val="2E2B1F"/>
                      </a:solidFill>
                      <a:prstDash val="solid"/>
                    </a:lnT>
                    <a:lnB w="12700">
                      <a:solidFill>
                        <a:srgbClr val="2E2B1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575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u="heavy" dirty="0">
                          <a:solidFill>
                            <a:srgbClr val="D25713"/>
                          </a:solidFill>
                          <a:uFill>
                            <a:solidFill>
                              <a:srgbClr val="D25713"/>
                            </a:solidFill>
                          </a:uFill>
                          <a:latin typeface="Calibri"/>
                          <a:cs typeface="Calibri"/>
                          <a:hlinkClick r:id="rId10"/>
                        </a:rPr>
                        <a:t>&lt;tbody&gt;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2E2B1F"/>
                      </a:solidFill>
                      <a:prstDash val="solid"/>
                    </a:lnL>
                    <a:lnR w="12700">
                      <a:solidFill>
                        <a:srgbClr val="2E2B1F"/>
                      </a:solidFill>
                      <a:prstDash val="solid"/>
                    </a:lnR>
                    <a:lnT w="12700">
                      <a:solidFill>
                        <a:srgbClr val="2E2B1F"/>
                      </a:solidFill>
                      <a:prstDash val="solid"/>
                    </a:lnT>
                    <a:lnB w="12700">
                      <a:solidFill>
                        <a:srgbClr val="2E2B1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lang="en-US" sz="1800" spc="-10" dirty="0">
                          <a:solidFill>
                            <a:srgbClr val="2E2B1F"/>
                          </a:solidFill>
                          <a:latin typeface="+mn-lt"/>
                          <a:cs typeface="Calibri"/>
                        </a:rPr>
                        <a:t>Denotes </a:t>
                      </a:r>
                      <a:r>
                        <a:rPr lang="en-US" sz="1800" dirty="0">
                          <a:solidFill>
                            <a:srgbClr val="2E2B1F"/>
                          </a:solidFill>
                          <a:latin typeface="+mn-lt"/>
                          <a:cs typeface="Calibri"/>
                        </a:rPr>
                        <a:t>the body </a:t>
                      </a:r>
                      <a:r>
                        <a:rPr lang="en-US" sz="1800" spc="-15" dirty="0">
                          <a:solidFill>
                            <a:srgbClr val="2E2B1F"/>
                          </a:solidFill>
                          <a:latin typeface="+mn-lt"/>
                          <a:cs typeface="Calibri"/>
                        </a:rPr>
                        <a:t>contents </a:t>
                      </a:r>
                      <a:r>
                        <a:rPr lang="en-US" sz="1800" spc="-5" dirty="0">
                          <a:solidFill>
                            <a:srgbClr val="2E2B1F"/>
                          </a:solidFill>
                          <a:latin typeface="+mn-lt"/>
                          <a:cs typeface="Calibri"/>
                        </a:rPr>
                        <a:t>of </a:t>
                      </a:r>
                      <a:r>
                        <a:rPr lang="en-US" sz="1800" dirty="0">
                          <a:solidFill>
                            <a:srgbClr val="2E2B1F"/>
                          </a:solidFill>
                          <a:latin typeface="+mn-lt"/>
                          <a:cs typeface="Calibri"/>
                        </a:rPr>
                        <a:t>a</a:t>
                      </a:r>
                      <a:r>
                        <a:rPr lang="en-US" sz="1800" spc="45" dirty="0">
                          <a:solidFill>
                            <a:srgbClr val="2E2B1F"/>
                          </a:solidFill>
                          <a:latin typeface="+mn-lt"/>
                          <a:cs typeface="Calibri"/>
                        </a:rPr>
                        <a:t> </a:t>
                      </a:r>
                      <a:r>
                        <a:rPr lang="en-US" sz="1800" spc="-5" dirty="0">
                          <a:solidFill>
                            <a:srgbClr val="2E2B1F"/>
                          </a:solidFill>
                          <a:latin typeface="+mn-lt"/>
                          <a:cs typeface="Calibri"/>
                        </a:rPr>
                        <a:t>table</a:t>
                      </a:r>
                      <a:endParaRPr lang="en-US" sz="1800" dirty="0">
                        <a:latin typeface="+mn-lt"/>
                        <a:cs typeface="Calibri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2E2B1F"/>
                      </a:solidFill>
                      <a:prstDash val="solid"/>
                    </a:lnL>
                    <a:lnR w="12700">
                      <a:solidFill>
                        <a:srgbClr val="2E2B1F"/>
                      </a:solidFill>
                      <a:prstDash val="solid"/>
                    </a:lnR>
                    <a:lnT w="12700">
                      <a:solidFill>
                        <a:srgbClr val="2E2B1F"/>
                      </a:solidFill>
                      <a:prstDash val="solid"/>
                    </a:lnT>
                    <a:lnB w="12700">
                      <a:solidFill>
                        <a:srgbClr val="2E2B1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u="heavy" spc="-10" dirty="0">
                          <a:solidFill>
                            <a:srgbClr val="D25713"/>
                          </a:solidFill>
                          <a:uFill>
                            <a:solidFill>
                              <a:srgbClr val="D25713"/>
                            </a:solidFill>
                          </a:uFill>
                          <a:latin typeface="Calibri"/>
                          <a:cs typeface="Calibri"/>
                          <a:hlinkClick r:id="rId11"/>
                        </a:rPr>
                        <a:t>&lt;tfoot&gt;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2E2B1F"/>
                      </a:solidFill>
                      <a:prstDash val="solid"/>
                    </a:lnL>
                    <a:lnR w="12700">
                      <a:solidFill>
                        <a:srgbClr val="2E2B1F"/>
                      </a:solidFill>
                      <a:prstDash val="solid"/>
                    </a:lnR>
                    <a:lnT w="12700">
                      <a:solidFill>
                        <a:srgbClr val="2E2B1F"/>
                      </a:solidFill>
                      <a:prstDash val="solid"/>
                    </a:lnT>
                    <a:lnB w="12700">
                      <a:solidFill>
                        <a:srgbClr val="2E2B1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lang="en-US" sz="1800" spc="-10" dirty="0">
                          <a:solidFill>
                            <a:srgbClr val="2E2B1F"/>
                          </a:solidFill>
                          <a:latin typeface="+mn-lt"/>
                          <a:cs typeface="Calibri"/>
                        </a:rPr>
                        <a:t>Denotes </a:t>
                      </a:r>
                      <a:r>
                        <a:rPr lang="en-US" sz="1800" dirty="0">
                          <a:solidFill>
                            <a:srgbClr val="2E2B1F"/>
                          </a:solidFill>
                          <a:latin typeface="+mn-lt"/>
                          <a:cs typeface="Calibri"/>
                        </a:rPr>
                        <a:t>the foot </a:t>
                      </a:r>
                      <a:r>
                        <a:rPr lang="en-US" sz="1800" spc="-15" dirty="0">
                          <a:solidFill>
                            <a:srgbClr val="2E2B1F"/>
                          </a:solidFill>
                          <a:latin typeface="+mn-lt"/>
                          <a:cs typeface="Calibri"/>
                        </a:rPr>
                        <a:t>contents </a:t>
                      </a:r>
                      <a:r>
                        <a:rPr lang="en-US" sz="1800" spc="-5" dirty="0">
                          <a:solidFill>
                            <a:srgbClr val="2E2B1F"/>
                          </a:solidFill>
                          <a:latin typeface="+mn-lt"/>
                          <a:cs typeface="Calibri"/>
                        </a:rPr>
                        <a:t>of </a:t>
                      </a:r>
                      <a:r>
                        <a:rPr lang="en-US" sz="1800" dirty="0">
                          <a:solidFill>
                            <a:srgbClr val="2E2B1F"/>
                          </a:solidFill>
                          <a:latin typeface="+mn-lt"/>
                          <a:cs typeface="Calibri"/>
                        </a:rPr>
                        <a:t>a</a:t>
                      </a:r>
                      <a:r>
                        <a:rPr lang="en-US" sz="1800" spc="45" dirty="0">
                          <a:solidFill>
                            <a:srgbClr val="2E2B1F"/>
                          </a:solidFill>
                          <a:latin typeface="+mn-lt"/>
                          <a:cs typeface="Calibri"/>
                        </a:rPr>
                        <a:t> </a:t>
                      </a:r>
                      <a:r>
                        <a:rPr lang="en-US" sz="1800" spc="-5" dirty="0">
                          <a:solidFill>
                            <a:srgbClr val="2E2B1F"/>
                          </a:solidFill>
                          <a:latin typeface="+mn-lt"/>
                          <a:cs typeface="Calibri"/>
                        </a:rPr>
                        <a:t>table</a:t>
                      </a:r>
                      <a:endParaRPr lang="en-US" sz="1800" dirty="0">
                        <a:latin typeface="+mn-lt"/>
                        <a:cs typeface="Calibri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2E2B1F"/>
                      </a:solidFill>
                      <a:prstDash val="solid"/>
                    </a:lnL>
                    <a:lnR w="12700">
                      <a:solidFill>
                        <a:srgbClr val="2E2B1F"/>
                      </a:solidFill>
                      <a:prstDash val="solid"/>
                    </a:lnR>
                    <a:lnT w="12700">
                      <a:solidFill>
                        <a:srgbClr val="2E2B1F"/>
                      </a:solidFill>
                      <a:prstDash val="solid"/>
                    </a:lnT>
                    <a:lnB w="12700">
                      <a:solidFill>
                        <a:srgbClr val="2E2B1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467690"/>
            <a:ext cx="4012565" cy="726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75" dirty="0"/>
              <a:t>HTML </a:t>
            </a:r>
            <a:r>
              <a:rPr spc="-145" dirty="0"/>
              <a:t>Tables</a:t>
            </a:r>
            <a:endParaRPr spc="-70" dirty="0"/>
          </a:p>
        </p:txBody>
      </p:sp>
      <p:sp>
        <p:nvSpPr>
          <p:cNvPr id="3" name="object 3"/>
          <p:cNvSpPr txBox="1"/>
          <p:nvPr/>
        </p:nvSpPr>
        <p:spPr>
          <a:xfrm>
            <a:off x="650240" y="1616710"/>
            <a:ext cx="291147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Start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and end 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of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a</a:t>
            </a:r>
            <a:r>
              <a:rPr sz="22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table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50240" y="2622930"/>
            <a:ext cx="277749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Start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and end 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of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a</a:t>
            </a:r>
            <a:r>
              <a:rPr sz="22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2E2B1F"/>
                </a:solidFill>
                <a:latin typeface="Calibri"/>
                <a:cs typeface="Calibri"/>
              </a:rPr>
              <a:t>row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50240" y="3628720"/>
            <a:ext cx="369506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Start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and end of a cell in a</a:t>
            </a:r>
            <a:r>
              <a:rPr sz="22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2E2B1F"/>
                </a:solidFill>
                <a:latin typeface="Calibri"/>
                <a:cs typeface="Calibri"/>
              </a:rPr>
              <a:t>row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696731" y="2789047"/>
            <a:ext cx="178435" cy="18097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dirty="0">
                <a:solidFill>
                  <a:srgbClr val="DFDCB7"/>
                </a:solidFill>
                <a:latin typeface="Calibri"/>
                <a:cs typeface="Calibri"/>
              </a:rPr>
              <a:t>50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656844" y="2020823"/>
            <a:ext cx="7725409" cy="680085"/>
            <a:chOff x="656844" y="2020823"/>
            <a:chExt cx="7725409" cy="680085"/>
          </a:xfrm>
        </p:grpSpPr>
        <p:sp>
          <p:nvSpPr>
            <p:cNvPr id="8" name="object 8"/>
            <p:cNvSpPr/>
            <p:nvPr/>
          </p:nvSpPr>
          <p:spPr>
            <a:xfrm>
              <a:off x="755650" y="2074138"/>
              <a:ext cx="7626350" cy="462280"/>
            </a:xfrm>
            <a:custGeom>
              <a:avLst/>
              <a:gdLst/>
              <a:ahLst/>
              <a:cxnLst/>
              <a:rect l="l" t="t" r="r" b="b"/>
              <a:pathLst>
                <a:path w="7626350" h="462280">
                  <a:moveTo>
                    <a:pt x="7626350" y="0"/>
                  </a:moveTo>
                  <a:lnTo>
                    <a:pt x="0" y="0"/>
                  </a:lnTo>
                  <a:lnTo>
                    <a:pt x="0" y="461670"/>
                  </a:lnTo>
                  <a:lnTo>
                    <a:pt x="7626350" y="461670"/>
                  </a:lnTo>
                  <a:lnTo>
                    <a:pt x="7626350" y="0"/>
                  </a:lnTo>
                  <a:close/>
                </a:path>
              </a:pathLst>
            </a:custGeom>
            <a:solidFill>
              <a:srgbClr val="E9D9BD">
                <a:alpha val="14901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56844" y="2020823"/>
              <a:ext cx="3771900" cy="67970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755650" y="2074138"/>
            <a:ext cx="7626350" cy="462280"/>
          </a:xfrm>
          <a:prstGeom prst="rect">
            <a:avLst/>
          </a:prstGeom>
          <a:ln w="12700">
            <a:solidFill>
              <a:srgbClr val="DEC59E"/>
            </a:solidFill>
          </a:ln>
        </p:spPr>
        <p:txBody>
          <a:bodyPr vert="horz" wrap="square" lIns="0" tIns="29209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29"/>
              </a:spcBef>
            </a:pPr>
            <a:r>
              <a:rPr sz="2400" b="1" dirty="0">
                <a:solidFill>
                  <a:srgbClr val="006FC0"/>
                </a:solidFill>
                <a:latin typeface="Consolas"/>
                <a:cs typeface="Consolas"/>
              </a:rPr>
              <a:t>&lt;table&gt; ...</a:t>
            </a:r>
            <a:r>
              <a:rPr sz="2400" b="1" spc="5" dirty="0">
                <a:solidFill>
                  <a:srgbClr val="006FC0"/>
                </a:solidFill>
                <a:latin typeface="Consolas"/>
                <a:cs typeface="Consolas"/>
              </a:rPr>
              <a:t> </a:t>
            </a:r>
            <a:r>
              <a:rPr sz="2400" b="1" dirty="0">
                <a:solidFill>
                  <a:srgbClr val="006FC0"/>
                </a:solidFill>
                <a:latin typeface="Consolas"/>
                <a:cs typeface="Consolas"/>
              </a:rPr>
              <a:t>&lt;/table&gt;</a:t>
            </a:r>
            <a:endParaRPr sz="2400">
              <a:latin typeface="Consolas"/>
              <a:cs typeface="Consolas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656844" y="3073907"/>
            <a:ext cx="7725409" cy="680085"/>
            <a:chOff x="656844" y="3073907"/>
            <a:chExt cx="7725409" cy="680085"/>
          </a:xfrm>
        </p:grpSpPr>
        <p:sp>
          <p:nvSpPr>
            <p:cNvPr id="12" name="object 12"/>
            <p:cNvSpPr/>
            <p:nvPr/>
          </p:nvSpPr>
          <p:spPr>
            <a:xfrm>
              <a:off x="755650" y="3127222"/>
              <a:ext cx="7626350" cy="462280"/>
            </a:xfrm>
            <a:custGeom>
              <a:avLst/>
              <a:gdLst/>
              <a:ahLst/>
              <a:cxnLst/>
              <a:rect l="l" t="t" r="r" b="b"/>
              <a:pathLst>
                <a:path w="7626350" h="462279">
                  <a:moveTo>
                    <a:pt x="7626350" y="0"/>
                  </a:moveTo>
                  <a:lnTo>
                    <a:pt x="0" y="0"/>
                  </a:lnTo>
                  <a:lnTo>
                    <a:pt x="0" y="461670"/>
                  </a:lnTo>
                  <a:lnTo>
                    <a:pt x="7626350" y="461670"/>
                  </a:lnTo>
                  <a:lnTo>
                    <a:pt x="7626350" y="0"/>
                  </a:lnTo>
                  <a:close/>
                </a:path>
              </a:pathLst>
            </a:custGeom>
            <a:solidFill>
              <a:srgbClr val="E9D9BD">
                <a:alpha val="14901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656844" y="3073907"/>
              <a:ext cx="2761487" cy="67970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755650" y="3127222"/>
            <a:ext cx="7626350" cy="462280"/>
          </a:xfrm>
          <a:prstGeom prst="rect">
            <a:avLst/>
          </a:prstGeom>
          <a:ln w="12700">
            <a:solidFill>
              <a:srgbClr val="DEC59E"/>
            </a:solidFill>
          </a:ln>
        </p:spPr>
        <p:txBody>
          <a:bodyPr vert="horz" wrap="square" lIns="0" tIns="29209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29"/>
              </a:spcBef>
            </a:pPr>
            <a:r>
              <a:rPr sz="2400" b="1" dirty="0">
                <a:solidFill>
                  <a:srgbClr val="006FC0"/>
                </a:solidFill>
                <a:latin typeface="Consolas"/>
                <a:cs typeface="Consolas"/>
              </a:rPr>
              <a:t>&lt;tr&gt; ...</a:t>
            </a:r>
            <a:r>
              <a:rPr sz="2400" b="1" spc="15" dirty="0">
                <a:solidFill>
                  <a:srgbClr val="006FC0"/>
                </a:solidFill>
                <a:latin typeface="Consolas"/>
                <a:cs typeface="Consolas"/>
              </a:rPr>
              <a:t> </a:t>
            </a:r>
            <a:r>
              <a:rPr sz="2400" b="1" dirty="0">
                <a:solidFill>
                  <a:srgbClr val="006FC0"/>
                </a:solidFill>
                <a:latin typeface="Consolas"/>
                <a:cs typeface="Consolas"/>
              </a:rPr>
              <a:t>&lt;/tr&gt;</a:t>
            </a:r>
            <a:endParaRPr sz="2400">
              <a:latin typeface="Consolas"/>
              <a:cs typeface="Consolas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656844" y="4061459"/>
            <a:ext cx="7725409" cy="680085"/>
            <a:chOff x="656844" y="4061459"/>
            <a:chExt cx="7725409" cy="680085"/>
          </a:xfrm>
        </p:grpSpPr>
        <p:sp>
          <p:nvSpPr>
            <p:cNvPr id="16" name="object 16"/>
            <p:cNvSpPr/>
            <p:nvPr/>
          </p:nvSpPr>
          <p:spPr>
            <a:xfrm>
              <a:off x="755650" y="4114774"/>
              <a:ext cx="7626350" cy="462280"/>
            </a:xfrm>
            <a:custGeom>
              <a:avLst/>
              <a:gdLst/>
              <a:ahLst/>
              <a:cxnLst/>
              <a:rect l="l" t="t" r="r" b="b"/>
              <a:pathLst>
                <a:path w="7626350" h="462279">
                  <a:moveTo>
                    <a:pt x="7626350" y="0"/>
                  </a:moveTo>
                  <a:lnTo>
                    <a:pt x="0" y="0"/>
                  </a:lnTo>
                  <a:lnTo>
                    <a:pt x="0" y="461670"/>
                  </a:lnTo>
                  <a:lnTo>
                    <a:pt x="7626350" y="461670"/>
                  </a:lnTo>
                  <a:lnTo>
                    <a:pt x="7626350" y="0"/>
                  </a:lnTo>
                  <a:close/>
                </a:path>
              </a:pathLst>
            </a:custGeom>
            <a:solidFill>
              <a:srgbClr val="E9D9BD">
                <a:alpha val="14901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656844" y="4061459"/>
              <a:ext cx="2761487" cy="67970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755650" y="4114774"/>
            <a:ext cx="7626350" cy="462280"/>
          </a:xfrm>
          <a:prstGeom prst="rect">
            <a:avLst/>
          </a:prstGeom>
          <a:ln w="12700">
            <a:solidFill>
              <a:srgbClr val="DEC59E"/>
            </a:solidFill>
          </a:ln>
        </p:spPr>
        <p:txBody>
          <a:bodyPr vert="horz" wrap="square" lIns="0" tIns="2984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35"/>
              </a:spcBef>
            </a:pPr>
            <a:r>
              <a:rPr sz="2400" b="1" dirty="0">
                <a:solidFill>
                  <a:srgbClr val="006FC0"/>
                </a:solidFill>
                <a:latin typeface="Consolas"/>
                <a:cs typeface="Consolas"/>
              </a:rPr>
              <a:t>&lt;td&gt; ...</a:t>
            </a:r>
            <a:r>
              <a:rPr sz="2400" b="1" spc="15" dirty="0">
                <a:solidFill>
                  <a:srgbClr val="006FC0"/>
                </a:solidFill>
                <a:latin typeface="Consolas"/>
                <a:cs typeface="Consolas"/>
              </a:rPr>
              <a:t> </a:t>
            </a:r>
            <a:r>
              <a:rPr sz="2400" b="1" dirty="0">
                <a:solidFill>
                  <a:srgbClr val="006FC0"/>
                </a:solidFill>
                <a:latin typeface="Consolas"/>
                <a:cs typeface="Consolas"/>
              </a:rPr>
              <a:t>&lt;/td&gt;</a:t>
            </a:r>
            <a:endParaRPr sz="24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1140" y="280238"/>
            <a:ext cx="7488555" cy="726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85" dirty="0"/>
              <a:t>Simple </a:t>
            </a:r>
            <a:r>
              <a:rPr spc="-80" dirty="0"/>
              <a:t>HTML </a:t>
            </a:r>
            <a:r>
              <a:rPr spc="-145" dirty="0"/>
              <a:t>Tables </a:t>
            </a:r>
            <a:r>
              <a:rPr spc="-5" dirty="0"/>
              <a:t>–</a:t>
            </a:r>
            <a:r>
              <a:rPr spc="-560" dirty="0"/>
              <a:t> </a:t>
            </a:r>
            <a:r>
              <a:rPr spc="-95" dirty="0"/>
              <a:t>Example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696731" y="2789047"/>
            <a:ext cx="178435" cy="18097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dirty="0">
                <a:solidFill>
                  <a:srgbClr val="DFDCB7"/>
                </a:solidFill>
                <a:latin typeface="Calibri"/>
                <a:cs typeface="Calibri"/>
              </a:rPr>
              <a:t>51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609600" y="1066800"/>
            <a:ext cx="6872605" cy="5640705"/>
            <a:chOff x="601662" y="1223791"/>
            <a:chExt cx="6872605" cy="5640705"/>
          </a:xfrm>
        </p:grpSpPr>
        <p:sp>
          <p:nvSpPr>
            <p:cNvPr id="5" name="object 5"/>
            <p:cNvSpPr/>
            <p:nvPr/>
          </p:nvSpPr>
          <p:spPr>
            <a:xfrm>
              <a:off x="608012" y="1230141"/>
              <a:ext cx="6859905" cy="5628005"/>
            </a:xfrm>
            <a:custGeom>
              <a:avLst/>
              <a:gdLst/>
              <a:ahLst/>
              <a:cxnLst/>
              <a:rect l="l" t="t" r="r" b="b"/>
              <a:pathLst>
                <a:path w="6859905" h="5628005">
                  <a:moveTo>
                    <a:pt x="6859524" y="0"/>
                  </a:moveTo>
                  <a:lnTo>
                    <a:pt x="0" y="0"/>
                  </a:lnTo>
                  <a:lnTo>
                    <a:pt x="0" y="5627855"/>
                  </a:lnTo>
                  <a:lnTo>
                    <a:pt x="6859524" y="5627855"/>
                  </a:lnTo>
                  <a:lnTo>
                    <a:pt x="6859524" y="0"/>
                  </a:lnTo>
                  <a:close/>
                </a:path>
              </a:pathLst>
            </a:custGeom>
            <a:solidFill>
              <a:srgbClr val="E9D9BD">
                <a:alpha val="14901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08012" y="1230141"/>
              <a:ext cx="6859905" cy="5628005"/>
            </a:xfrm>
            <a:custGeom>
              <a:avLst/>
              <a:gdLst/>
              <a:ahLst/>
              <a:cxnLst/>
              <a:rect l="l" t="t" r="r" b="b"/>
              <a:pathLst>
                <a:path w="6859905" h="5628005">
                  <a:moveTo>
                    <a:pt x="6859524" y="5627855"/>
                  </a:moveTo>
                  <a:lnTo>
                    <a:pt x="6859524" y="0"/>
                  </a:lnTo>
                  <a:lnTo>
                    <a:pt x="0" y="0"/>
                  </a:lnTo>
                  <a:lnTo>
                    <a:pt x="0" y="5627855"/>
                  </a:lnTo>
                </a:path>
              </a:pathLst>
            </a:custGeom>
            <a:ln w="12700">
              <a:solidFill>
                <a:srgbClr val="DEC5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686816" y="1246758"/>
            <a:ext cx="5552440" cy="55137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5" dirty="0">
                <a:solidFill>
                  <a:srgbClr val="006FC0"/>
                </a:solidFill>
                <a:latin typeface="Calibri"/>
                <a:cs typeface="Calibri"/>
              </a:rPr>
              <a:t>&lt;html&gt;</a:t>
            </a:r>
            <a:endParaRPr sz="20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6FC0"/>
                </a:solidFill>
                <a:latin typeface="Calibri"/>
                <a:cs typeface="Calibri"/>
              </a:rPr>
              <a:t>&lt;body&gt;</a:t>
            </a:r>
            <a:endParaRPr sz="20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95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000" b="1" spc="-5" dirty="0">
                <a:solidFill>
                  <a:srgbClr val="006FC0"/>
                </a:solidFill>
                <a:latin typeface="Calibri"/>
                <a:cs typeface="Calibri"/>
              </a:rPr>
              <a:t>&lt;table </a:t>
            </a:r>
            <a:r>
              <a:rPr sz="2000" b="1" dirty="0">
                <a:solidFill>
                  <a:srgbClr val="006FC0"/>
                </a:solidFill>
                <a:latin typeface="Calibri"/>
                <a:cs typeface="Calibri"/>
              </a:rPr>
              <a:t>width=100% </a:t>
            </a:r>
            <a:r>
              <a:rPr sz="2000" b="1" spc="-5" dirty="0">
                <a:solidFill>
                  <a:srgbClr val="FF0000"/>
                </a:solidFill>
                <a:latin typeface="Calibri"/>
                <a:cs typeface="Calibri"/>
              </a:rPr>
              <a:t>border </a:t>
            </a:r>
            <a:r>
              <a:rPr sz="2000" b="1" dirty="0">
                <a:solidFill>
                  <a:srgbClr val="FF0000"/>
                </a:solidFill>
                <a:latin typeface="Calibri"/>
                <a:cs typeface="Calibri"/>
              </a:rPr>
              <a:t>= </a:t>
            </a:r>
            <a:r>
              <a:rPr sz="2000" b="1" spc="-5" dirty="0">
                <a:solidFill>
                  <a:srgbClr val="FF0000"/>
                </a:solidFill>
                <a:latin typeface="Calibri"/>
                <a:cs typeface="Calibri"/>
              </a:rPr>
              <a:t>"1" bgcolor </a:t>
            </a:r>
            <a:r>
              <a:rPr sz="2000" b="1" dirty="0">
                <a:solidFill>
                  <a:srgbClr val="FF0000"/>
                </a:solidFill>
                <a:latin typeface="Calibri"/>
                <a:cs typeface="Calibri"/>
              </a:rPr>
              <a:t>=</a:t>
            </a:r>
            <a:r>
              <a:rPr sz="2000" b="1" spc="-5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FF0000"/>
                </a:solidFill>
                <a:latin typeface="Calibri"/>
                <a:cs typeface="Calibri"/>
              </a:rPr>
              <a:t>"yellow</a:t>
            </a:r>
            <a:r>
              <a:rPr sz="2000" b="1" spc="-10" dirty="0">
                <a:solidFill>
                  <a:srgbClr val="006FC0"/>
                </a:solidFill>
                <a:latin typeface="Calibri"/>
                <a:cs typeface="Calibri"/>
              </a:rPr>
              <a:t>"&gt;</a:t>
            </a:r>
            <a:endParaRPr sz="2000" dirty="0">
              <a:latin typeface="Calibri"/>
              <a:cs typeface="Calibri"/>
            </a:endParaRPr>
          </a:p>
          <a:p>
            <a:pPr marL="127000">
              <a:lnSpc>
                <a:spcPct val="100000"/>
              </a:lnSpc>
            </a:pPr>
            <a:r>
              <a:rPr sz="2000" b="1" spc="-5" dirty="0">
                <a:solidFill>
                  <a:srgbClr val="006FC0"/>
                </a:solidFill>
                <a:latin typeface="Calibri"/>
                <a:cs typeface="Calibri"/>
              </a:rPr>
              <a:t>&lt;tr&gt;</a:t>
            </a:r>
            <a:endParaRPr sz="2000" dirty="0">
              <a:latin typeface="Calibri"/>
              <a:cs typeface="Calibri"/>
            </a:endParaRPr>
          </a:p>
          <a:p>
            <a:pPr marL="297180">
              <a:lnSpc>
                <a:spcPct val="100000"/>
              </a:lnSpc>
            </a:pPr>
            <a:r>
              <a:rPr sz="2000" b="1" spc="-5" dirty="0">
                <a:solidFill>
                  <a:srgbClr val="006FC0"/>
                </a:solidFill>
                <a:latin typeface="Calibri"/>
                <a:cs typeface="Calibri"/>
              </a:rPr>
              <a:t>&lt;th&gt;Firstname&lt;/th&gt;</a:t>
            </a:r>
            <a:endParaRPr sz="2000" dirty="0">
              <a:latin typeface="Calibri"/>
              <a:cs typeface="Calibri"/>
            </a:endParaRPr>
          </a:p>
          <a:p>
            <a:pPr marL="355600">
              <a:lnSpc>
                <a:spcPct val="100000"/>
              </a:lnSpc>
            </a:pPr>
            <a:r>
              <a:rPr sz="2000" b="1" spc="-5" dirty="0">
                <a:solidFill>
                  <a:srgbClr val="006FC0"/>
                </a:solidFill>
                <a:latin typeface="Calibri"/>
                <a:cs typeface="Calibri"/>
              </a:rPr>
              <a:t>&lt;th&gt;Lastname&lt;/th&gt;</a:t>
            </a:r>
            <a:endParaRPr sz="2000" dirty="0">
              <a:latin typeface="Calibri"/>
              <a:cs typeface="Calibri"/>
            </a:endParaRPr>
          </a:p>
          <a:p>
            <a:pPr marL="355600">
              <a:lnSpc>
                <a:spcPct val="100000"/>
              </a:lnSpc>
            </a:pPr>
            <a:r>
              <a:rPr sz="2000" b="1" spc="-5" dirty="0">
                <a:solidFill>
                  <a:srgbClr val="006FC0"/>
                </a:solidFill>
                <a:latin typeface="Calibri"/>
                <a:cs typeface="Calibri"/>
              </a:rPr>
              <a:t>&lt;th&gt;Age&lt;/th&gt;</a:t>
            </a:r>
            <a:endParaRPr sz="2000" dirty="0">
              <a:latin typeface="Calibri"/>
              <a:cs typeface="Calibri"/>
            </a:endParaRPr>
          </a:p>
          <a:p>
            <a:pPr marL="127000">
              <a:lnSpc>
                <a:spcPct val="100000"/>
              </a:lnSpc>
            </a:pPr>
            <a:r>
              <a:rPr sz="2000" b="1" spc="-5" dirty="0">
                <a:solidFill>
                  <a:srgbClr val="006FC0"/>
                </a:solidFill>
                <a:latin typeface="Calibri"/>
                <a:cs typeface="Calibri"/>
              </a:rPr>
              <a:t>&lt;/tr&gt;</a:t>
            </a:r>
            <a:endParaRPr sz="2000" dirty="0">
              <a:latin typeface="Calibri"/>
              <a:cs typeface="Calibri"/>
            </a:endParaRPr>
          </a:p>
          <a:p>
            <a:pPr marL="127000">
              <a:lnSpc>
                <a:spcPct val="100000"/>
              </a:lnSpc>
            </a:pPr>
            <a:r>
              <a:rPr sz="2000" b="1" spc="-5" dirty="0">
                <a:solidFill>
                  <a:srgbClr val="006FC0"/>
                </a:solidFill>
                <a:latin typeface="Calibri"/>
                <a:cs typeface="Calibri"/>
              </a:rPr>
              <a:t>&lt;tr&gt;</a:t>
            </a:r>
            <a:endParaRPr sz="2000" dirty="0">
              <a:latin typeface="Calibri"/>
              <a:cs typeface="Calibri"/>
            </a:endParaRPr>
          </a:p>
          <a:p>
            <a:pPr marL="297180">
              <a:lnSpc>
                <a:spcPct val="100000"/>
              </a:lnSpc>
            </a:pPr>
            <a:r>
              <a:rPr sz="2000" b="1" spc="-5" dirty="0">
                <a:solidFill>
                  <a:srgbClr val="006FC0"/>
                </a:solidFill>
                <a:latin typeface="Calibri"/>
                <a:cs typeface="Calibri"/>
              </a:rPr>
              <a:t>&lt;td&gt;Jill&lt;/td&gt;</a:t>
            </a:r>
            <a:endParaRPr sz="2000" dirty="0">
              <a:latin typeface="Calibri"/>
              <a:cs typeface="Calibri"/>
            </a:endParaRPr>
          </a:p>
          <a:p>
            <a:pPr marL="297180">
              <a:lnSpc>
                <a:spcPct val="100000"/>
              </a:lnSpc>
            </a:pPr>
            <a:r>
              <a:rPr sz="2000" b="1" spc="-5" dirty="0">
                <a:solidFill>
                  <a:srgbClr val="006FC0"/>
                </a:solidFill>
                <a:latin typeface="Calibri"/>
                <a:cs typeface="Calibri"/>
              </a:rPr>
              <a:t>&lt;td&gt;Smith&lt;/td&gt;</a:t>
            </a:r>
            <a:endParaRPr sz="2000" dirty="0">
              <a:latin typeface="Calibri"/>
              <a:cs typeface="Calibri"/>
            </a:endParaRPr>
          </a:p>
          <a:p>
            <a:pPr marL="297180">
              <a:lnSpc>
                <a:spcPct val="100000"/>
              </a:lnSpc>
            </a:pPr>
            <a:r>
              <a:rPr sz="2000" b="1" spc="-5" dirty="0">
                <a:solidFill>
                  <a:srgbClr val="006FC0"/>
                </a:solidFill>
                <a:latin typeface="Calibri"/>
                <a:cs typeface="Calibri"/>
              </a:rPr>
              <a:t>&lt;td&gt;50&lt;/td&gt;</a:t>
            </a:r>
            <a:endParaRPr sz="2000" dirty="0">
              <a:latin typeface="Calibri"/>
              <a:cs typeface="Calibri"/>
            </a:endParaRPr>
          </a:p>
          <a:p>
            <a:pPr marL="127000">
              <a:lnSpc>
                <a:spcPct val="100000"/>
              </a:lnSpc>
              <a:spcBef>
                <a:spcPts val="5"/>
              </a:spcBef>
            </a:pPr>
            <a:r>
              <a:rPr sz="2000" b="1" spc="-5" dirty="0">
                <a:solidFill>
                  <a:srgbClr val="006FC0"/>
                </a:solidFill>
                <a:latin typeface="Calibri"/>
                <a:cs typeface="Calibri"/>
              </a:rPr>
              <a:t>&lt;/tr&gt;</a:t>
            </a:r>
            <a:endParaRPr sz="2000" dirty="0">
              <a:latin typeface="Calibri"/>
              <a:cs typeface="Calibri"/>
            </a:endParaRPr>
          </a:p>
          <a:p>
            <a:pPr marL="127000">
              <a:lnSpc>
                <a:spcPct val="100000"/>
              </a:lnSpc>
            </a:pPr>
            <a:r>
              <a:rPr sz="2000" b="1" spc="-5" dirty="0">
                <a:solidFill>
                  <a:srgbClr val="006FC0"/>
                </a:solidFill>
                <a:latin typeface="Calibri"/>
                <a:cs typeface="Calibri"/>
              </a:rPr>
              <a:t>&lt;/table&gt;</a:t>
            </a:r>
            <a:endParaRPr sz="20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95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000" b="1" spc="-5" dirty="0">
                <a:solidFill>
                  <a:srgbClr val="006FC0"/>
                </a:solidFill>
                <a:latin typeface="Calibri"/>
                <a:cs typeface="Calibri"/>
              </a:rPr>
              <a:t>&lt;/body&gt;</a:t>
            </a:r>
            <a:endParaRPr sz="20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000" b="1" spc="-5" dirty="0">
                <a:solidFill>
                  <a:srgbClr val="006FC0"/>
                </a:solidFill>
                <a:latin typeface="Calibri"/>
                <a:cs typeface="Calibri"/>
              </a:rPr>
              <a:t>&lt;/html&gt;</a:t>
            </a:r>
            <a:endParaRPr sz="2000" dirty="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438400" y="5410200"/>
            <a:ext cx="4919980" cy="838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117170"/>
            <a:ext cx="4131945" cy="726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80" dirty="0"/>
              <a:t>What </a:t>
            </a:r>
            <a:r>
              <a:rPr spc="-55" dirty="0"/>
              <a:t>is</a:t>
            </a:r>
            <a:r>
              <a:rPr spc="-375" dirty="0"/>
              <a:t> </a:t>
            </a:r>
            <a:r>
              <a:rPr spc="-95" dirty="0"/>
              <a:t>Internet?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3400" y="1295400"/>
            <a:ext cx="7375524" cy="137922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5080" indent="-228600" algn="just">
              <a:lnSpc>
                <a:spcPct val="100000"/>
              </a:lnSpc>
              <a:spcBef>
                <a:spcPts val="95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The </a:t>
            </a:r>
            <a:r>
              <a:rPr sz="2200" spc="-15" dirty="0">
                <a:solidFill>
                  <a:srgbClr val="2E2B1F"/>
                </a:solidFill>
                <a:latin typeface="Calibri"/>
                <a:cs typeface="Calibri"/>
              </a:rPr>
              <a:t>Inter</a:t>
            </a:r>
            <a:r>
              <a:rPr lang="en-US" sz="2200" spc="-15" dirty="0">
                <a:solidFill>
                  <a:srgbClr val="2E2B1F"/>
                </a:solidFill>
                <a:latin typeface="Calibri"/>
                <a:cs typeface="Calibri"/>
              </a:rPr>
              <a:t>-</a:t>
            </a:r>
            <a:r>
              <a:rPr sz="2200" spc="-15" dirty="0">
                <a:solidFill>
                  <a:srgbClr val="2E2B1F"/>
                </a:solidFill>
                <a:latin typeface="Calibri"/>
                <a:cs typeface="Calibri"/>
              </a:rPr>
              <a:t>net</a:t>
            </a:r>
            <a:r>
              <a:rPr lang="en-US" sz="2200" spc="-15" dirty="0">
                <a:solidFill>
                  <a:srgbClr val="2E2B1F"/>
                </a:solidFill>
                <a:latin typeface="Calibri"/>
                <a:cs typeface="Calibri"/>
              </a:rPr>
              <a:t>work or Internet</a:t>
            </a:r>
            <a:r>
              <a:rPr sz="2200" spc="-1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is essentially a </a:t>
            </a:r>
            <a:r>
              <a:rPr sz="2200" b="1" spc="-5" dirty="0">
                <a:solidFill>
                  <a:srgbClr val="2E2B1F"/>
                </a:solidFill>
                <a:latin typeface="Calibri"/>
                <a:cs typeface="Calibri"/>
              </a:rPr>
              <a:t>global </a:t>
            </a:r>
            <a:r>
              <a:rPr sz="2200" b="1" spc="-10" dirty="0">
                <a:solidFill>
                  <a:srgbClr val="2E2B1F"/>
                </a:solidFill>
                <a:latin typeface="Calibri"/>
                <a:cs typeface="Calibri"/>
              </a:rPr>
              <a:t>network </a:t>
            </a:r>
            <a:r>
              <a:rPr sz="2200" b="1" spc="-5" dirty="0">
                <a:solidFill>
                  <a:srgbClr val="2E2B1F"/>
                </a:solidFill>
                <a:latin typeface="Calibri"/>
                <a:cs typeface="Calibri"/>
              </a:rPr>
              <a:t>of </a:t>
            </a:r>
            <a:r>
              <a:rPr sz="2200" b="1" spc="-10" dirty="0">
                <a:solidFill>
                  <a:srgbClr val="2E2B1F"/>
                </a:solidFill>
                <a:latin typeface="Calibri"/>
                <a:cs typeface="Calibri"/>
              </a:rPr>
              <a:t>computing  resources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. </a:t>
            </a:r>
            <a:endParaRPr lang="en-US" sz="2200" spc="-10" dirty="0">
              <a:solidFill>
                <a:srgbClr val="2E2B1F"/>
              </a:solidFill>
              <a:latin typeface="Calibri"/>
              <a:cs typeface="Calibri"/>
            </a:endParaRPr>
          </a:p>
          <a:p>
            <a:pPr marL="241300" marR="5080" indent="-228600" algn="just">
              <a:lnSpc>
                <a:spcPct val="100000"/>
              </a:lnSpc>
              <a:spcBef>
                <a:spcPts val="95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spc="-60" dirty="0">
                <a:solidFill>
                  <a:srgbClr val="2E2B1F"/>
                </a:solidFill>
                <a:latin typeface="Calibri"/>
                <a:cs typeface="Calibri"/>
              </a:rPr>
              <a:t>You </a:t>
            </a:r>
            <a:r>
              <a:rPr sz="2200" spc="-15" dirty="0">
                <a:solidFill>
                  <a:srgbClr val="2E2B1F"/>
                </a:solidFill>
                <a:latin typeface="Calibri"/>
                <a:cs typeface="Calibri"/>
              </a:rPr>
              <a:t>can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think 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of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the </a:t>
            </a:r>
            <a:r>
              <a:rPr sz="2200" spc="-15" dirty="0">
                <a:solidFill>
                  <a:srgbClr val="2E2B1F"/>
                </a:solidFill>
                <a:latin typeface="Calibri"/>
                <a:cs typeface="Calibri"/>
              </a:rPr>
              <a:t>Internet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as a </a:t>
            </a:r>
            <a:r>
              <a:rPr sz="2200" spc="-20" dirty="0">
                <a:solidFill>
                  <a:srgbClr val="2E2B1F"/>
                </a:solidFill>
                <a:latin typeface="Calibri"/>
                <a:cs typeface="Calibri"/>
              </a:rPr>
              <a:t>physical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collection 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of </a:t>
            </a:r>
            <a:r>
              <a:rPr sz="2200" spc="-20" dirty="0">
                <a:solidFill>
                  <a:srgbClr val="2E2B1F"/>
                </a:solidFill>
                <a:latin typeface="Calibri"/>
                <a:cs typeface="Calibri"/>
              </a:rPr>
              <a:t>routers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and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circuits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as a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set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of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shared</a:t>
            </a:r>
            <a:r>
              <a:rPr sz="2200" spc="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resources.</a:t>
            </a:r>
            <a:endParaRPr sz="22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Continued…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" y="1295400"/>
            <a:ext cx="8229600" cy="3754874"/>
          </a:xfrm>
        </p:spPr>
        <p:txBody>
          <a:bodyPr/>
          <a:lstStyle/>
          <a:p>
            <a:pPr algn="just">
              <a:buFont typeface="Arial" pitchFamily="34" charset="0"/>
              <a:buChar char="•"/>
            </a:pPr>
            <a:r>
              <a:rPr lang="en-US" sz="2400" dirty="0"/>
              <a:t> If width attribute is not set then it takes default width according to content.</a:t>
            </a:r>
          </a:p>
          <a:p>
            <a:pPr algn="just"/>
            <a:endParaRPr lang="en-US" sz="2400" dirty="0"/>
          </a:p>
          <a:p>
            <a:pPr algn="just">
              <a:buFont typeface="Arial" pitchFamily="34" charset="0"/>
              <a:buChar char="•"/>
            </a:pP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 Attribute values of width:</a:t>
            </a:r>
          </a:p>
          <a:p>
            <a:pPr algn="just">
              <a:buFontTx/>
              <a:buChar char="-"/>
            </a:pPr>
            <a:r>
              <a:rPr lang="en-US" sz="2400" dirty="0">
                <a:solidFill>
                  <a:srgbClr val="7030A0"/>
                </a:solidFill>
              </a:rPr>
              <a:t> pixels: </a:t>
            </a:r>
            <a:r>
              <a:rPr lang="en-US" sz="2400" dirty="0"/>
              <a:t>It sets the width of table in terms of pixels.</a:t>
            </a:r>
          </a:p>
          <a:p>
            <a:pPr algn="just"/>
            <a:endParaRPr lang="en-US" sz="2400" dirty="0"/>
          </a:p>
          <a:p>
            <a:pPr algn="just">
              <a:buFontTx/>
              <a:buChar char="-"/>
            </a:pPr>
            <a:r>
              <a:rPr lang="en-US" sz="2400" dirty="0">
                <a:solidFill>
                  <a:srgbClr val="7030A0"/>
                </a:solidFill>
              </a:rPr>
              <a:t> %: </a:t>
            </a:r>
            <a:r>
              <a:rPr lang="en-US" sz="2400" dirty="0"/>
              <a:t>It sets the width of table in terms of percentage </a:t>
            </a:r>
          </a:p>
          <a:p>
            <a:pPr algn="just">
              <a:buFont typeface="Arial" pitchFamily="34" charset="0"/>
              <a:buChar char="•"/>
            </a:pPr>
            <a:endParaRPr lang="en-US" sz="2800" dirty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457200" y="381000"/>
            <a:ext cx="3657600" cy="6019799"/>
          </a:xfrm>
        </p:spPr>
        <p:txBody>
          <a:bodyPr/>
          <a:lstStyle/>
          <a:p>
            <a:r>
              <a:rPr lang="en-US" dirty="0"/>
              <a:t>&lt;table&gt;</a:t>
            </a:r>
          </a:p>
          <a:p>
            <a:r>
              <a:rPr lang="en-US" dirty="0"/>
              <a:t>  &lt;</a:t>
            </a:r>
            <a:r>
              <a:rPr lang="en-US" dirty="0" err="1"/>
              <a:t>thead</a:t>
            </a:r>
            <a:r>
              <a:rPr lang="en-US" dirty="0"/>
              <a:t>&gt;</a:t>
            </a:r>
          </a:p>
          <a:p>
            <a:r>
              <a:rPr lang="en-US" dirty="0"/>
              <a:t>    &lt;</a:t>
            </a:r>
            <a:r>
              <a:rPr lang="en-US" dirty="0" err="1"/>
              <a:t>tr</a:t>
            </a:r>
            <a:r>
              <a:rPr lang="en-US" dirty="0"/>
              <a:t>&gt;</a:t>
            </a:r>
          </a:p>
          <a:p>
            <a:r>
              <a:rPr lang="en-US" dirty="0"/>
              <a:t>      &lt;</a:t>
            </a:r>
            <a:r>
              <a:rPr lang="en-US" dirty="0" err="1"/>
              <a:t>th</a:t>
            </a:r>
            <a:r>
              <a:rPr lang="en-US" dirty="0"/>
              <a:t>&gt;Month&lt;/</a:t>
            </a:r>
            <a:r>
              <a:rPr lang="en-US" dirty="0" err="1"/>
              <a:t>th</a:t>
            </a:r>
            <a:r>
              <a:rPr lang="en-US" dirty="0"/>
              <a:t>&gt;</a:t>
            </a:r>
          </a:p>
          <a:p>
            <a:r>
              <a:rPr lang="en-US" dirty="0"/>
              <a:t>      &lt;</a:t>
            </a:r>
            <a:r>
              <a:rPr lang="en-US" dirty="0" err="1"/>
              <a:t>th</a:t>
            </a:r>
            <a:r>
              <a:rPr lang="en-US" dirty="0"/>
              <a:t>&gt;Savings&lt;/</a:t>
            </a:r>
            <a:r>
              <a:rPr lang="en-US" dirty="0" err="1"/>
              <a:t>th</a:t>
            </a:r>
            <a:r>
              <a:rPr lang="en-US" dirty="0"/>
              <a:t>&gt;</a:t>
            </a:r>
          </a:p>
          <a:p>
            <a:r>
              <a:rPr lang="en-US" dirty="0"/>
              <a:t>    &lt;/</a:t>
            </a:r>
            <a:r>
              <a:rPr lang="en-US" dirty="0" err="1"/>
              <a:t>tr</a:t>
            </a:r>
            <a:r>
              <a:rPr lang="en-US" dirty="0"/>
              <a:t>&gt;</a:t>
            </a:r>
          </a:p>
          <a:p>
            <a:r>
              <a:rPr lang="en-US" dirty="0"/>
              <a:t>  &lt;/</a:t>
            </a:r>
            <a:r>
              <a:rPr lang="en-US" dirty="0" err="1"/>
              <a:t>thead</a:t>
            </a:r>
            <a:r>
              <a:rPr lang="en-US" dirty="0"/>
              <a:t>&gt;</a:t>
            </a:r>
          </a:p>
          <a:p>
            <a:r>
              <a:rPr lang="en-US" dirty="0"/>
              <a:t>  &lt;</a:t>
            </a:r>
            <a:r>
              <a:rPr lang="en-US" dirty="0" err="1"/>
              <a:t>tbody</a:t>
            </a:r>
            <a:r>
              <a:rPr lang="en-US" dirty="0"/>
              <a:t>&gt;</a:t>
            </a:r>
          </a:p>
          <a:p>
            <a:r>
              <a:rPr lang="en-US" dirty="0"/>
              <a:t>    &lt;</a:t>
            </a:r>
            <a:r>
              <a:rPr lang="en-US" dirty="0" err="1"/>
              <a:t>tr</a:t>
            </a:r>
            <a:r>
              <a:rPr lang="en-US" dirty="0"/>
              <a:t>&gt;</a:t>
            </a:r>
          </a:p>
          <a:p>
            <a:r>
              <a:rPr lang="en-US" dirty="0"/>
              <a:t>      &lt;td&gt;January&lt;/td&gt;</a:t>
            </a:r>
          </a:p>
          <a:p>
            <a:r>
              <a:rPr lang="en-US" dirty="0"/>
              <a:t>      &lt;td&gt;$100&lt;/td&gt;</a:t>
            </a:r>
          </a:p>
          <a:p>
            <a:r>
              <a:rPr lang="en-US" dirty="0"/>
              <a:t>    &lt;/</a:t>
            </a:r>
            <a:r>
              <a:rPr lang="en-US" dirty="0" err="1"/>
              <a:t>tr</a:t>
            </a:r>
            <a:r>
              <a:rPr lang="en-US" dirty="0"/>
              <a:t>&gt;</a:t>
            </a:r>
          </a:p>
          <a:p>
            <a:r>
              <a:rPr lang="en-US" dirty="0"/>
              <a:t>    &lt;</a:t>
            </a:r>
            <a:r>
              <a:rPr lang="en-US" dirty="0" err="1"/>
              <a:t>tr</a:t>
            </a:r>
            <a:r>
              <a:rPr lang="en-US" dirty="0"/>
              <a:t>&gt;</a:t>
            </a:r>
          </a:p>
          <a:p>
            <a:r>
              <a:rPr lang="en-US" dirty="0"/>
              <a:t>      &lt;td&gt;February&lt;/td&gt;</a:t>
            </a:r>
          </a:p>
          <a:p>
            <a:r>
              <a:rPr lang="en-US" dirty="0"/>
              <a:t>      &lt;td&gt;$80&lt;/td&gt;</a:t>
            </a:r>
          </a:p>
          <a:p>
            <a:r>
              <a:rPr lang="en-US" dirty="0"/>
              <a:t>    &lt;/</a:t>
            </a:r>
            <a:r>
              <a:rPr lang="en-US" dirty="0" err="1"/>
              <a:t>tr</a:t>
            </a:r>
            <a:r>
              <a:rPr lang="en-US" dirty="0"/>
              <a:t>&gt;</a:t>
            </a:r>
          </a:p>
          <a:p>
            <a:r>
              <a:rPr lang="en-US" dirty="0"/>
              <a:t>  &lt;/</a:t>
            </a:r>
            <a:r>
              <a:rPr lang="en-US" dirty="0" err="1"/>
              <a:t>tbody</a:t>
            </a:r>
            <a:r>
              <a:rPr lang="en-US" dirty="0"/>
              <a:t>&gt;</a:t>
            </a:r>
          </a:p>
          <a:p>
            <a:r>
              <a:rPr lang="en-US" dirty="0"/>
              <a:t>  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3"/>
          </p:nvPr>
        </p:nvSpPr>
        <p:spPr>
          <a:xfrm>
            <a:off x="4419600" y="381000"/>
            <a:ext cx="3977640" cy="4191000"/>
          </a:xfrm>
        </p:spPr>
        <p:txBody>
          <a:bodyPr/>
          <a:lstStyle/>
          <a:p>
            <a:r>
              <a:rPr lang="en-US" b="0" dirty="0">
                <a:solidFill>
                  <a:schemeClr val="tx1"/>
                </a:solidFill>
              </a:rPr>
              <a:t>&lt;</a:t>
            </a:r>
            <a:r>
              <a:rPr lang="en-US" b="0" dirty="0" err="1">
                <a:solidFill>
                  <a:schemeClr val="tx1"/>
                </a:solidFill>
              </a:rPr>
              <a:t>tfoot</a:t>
            </a:r>
            <a:r>
              <a:rPr lang="en-US" b="0" dirty="0">
                <a:solidFill>
                  <a:schemeClr val="tx1"/>
                </a:solidFill>
              </a:rPr>
              <a:t>&gt;</a:t>
            </a:r>
          </a:p>
          <a:p>
            <a:r>
              <a:rPr lang="en-US" b="0" dirty="0">
                <a:solidFill>
                  <a:schemeClr val="tx1"/>
                </a:solidFill>
              </a:rPr>
              <a:t>    &lt;</a:t>
            </a:r>
            <a:r>
              <a:rPr lang="en-US" b="0" dirty="0" err="1">
                <a:solidFill>
                  <a:schemeClr val="tx1"/>
                </a:solidFill>
              </a:rPr>
              <a:t>tr</a:t>
            </a:r>
            <a:r>
              <a:rPr lang="en-US" b="0" dirty="0">
                <a:solidFill>
                  <a:schemeClr val="tx1"/>
                </a:solidFill>
              </a:rPr>
              <a:t>&gt;</a:t>
            </a:r>
          </a:p>
          <a:p>
            <a:r>
              <a:rPr lang="en-US" b="0" dirty="0">
                <a:solidFill>
                  <a:schemeClr val="tx1"/>
                </a:solidFill>
              </a:rPr>
              <a:t>      &lt;td&gt;Sum&lt;/td&gt;</a:t>
            </a:r>
          </a:p>
          <a:p>
            <a:r>
              <a:rPr lang="en-US" b="0" dirty="0">
                <a:solidFill>
                  <a:schemeClr val="tx1"/>
                </a:solidFill>
              </a:rPr>
              <a:t>      &lt;td&gt;$180&lt;/td&gt;</a:t>
            </a:r>
          </a:p>
          <a:p>
            <a:r>
              <a:rPr lang="en-US" b="0" dirty="0">
                <a:solidFill>
                  <a:schemeClr val="tx1"/>
                </a:solidFill>
              </a:rPr>
              <a:t>    &lt;/</a:t>
            </a:r>
            <a:r>
              <a:rPr lang="en-US" b="0" dirty="0" err="1">
                <a:solidFill>
                  <a:schemeClr val="tx1"/>
                </a:solidFill>
              </a:rPr>
              <a:t>tr</a:t>
            </a:r>
            <a:r>
              <a:rPr lang="en-US" b="0" dirty="0">
                <a:solidFill>
                  <a:schemeClr val="tx1"/>
                </a:solidFill>
              </a:rPr>
              <a:t>&gt;</a:t>
            </a:r>
          </a:p>
          <a:p>
            <a:r>
              <a:rPr lang="en-US" b="0" dirty="0">
                <a:solidFill>
                  <a:schemeClr val="tx1"/>
                </a:solidFill>
              </a:rPr>
              <a:t>  &lt;/</a:t>
            </a:r>
            <a:r>
              <a:rPr lang="en-US" b="0" dirty="0" err="1">
                <a:solidFill>
                  <a:schemeClr val="tx1"/>
                </a:solidFill>
              </a:rPr>
              <a:t>tfoot</a:t>
            </a:r>
            <a:r>
              <a:rPr lang="en-US" b="0" dirty="0">
                <a:solidFill>
                  <a:schemeClr val="tx1"/>
                </a:solidFill>
              </a:rPr>
              <a:t>&gt;</a:t>
            </a:r>
          </a:p>
          <a:p>
            <a:r>
              <a:rPr lang="en-US" b="0" dirty="0">
                <a:solidFill>
                  <a:schemeClr val="tx1"/>
                </a:solidFill>
              </a:rPr>
              <a:t>&lt;/table&gt;</a:t>
            </a:r>
          </a:p>
          <a:p>
            <a:endParaRPr lang="en-US" b="0" dirty="0" err="1">
              <a:solidFill>
                <a:schemeClr val="tx1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48200" y="2819400"/>
            <a:ext cx="2314575" cy="1938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7620000" cy="6463308"/>
          </a:xfrm>
        </p:spPr>
        <p:txBody>
          <a:bodyPr/>
          <a:lstStyle/>
          <a:p>
            <a:r>
              <a:rPr lang="en-US" sz="2000" dirty="0"/>
              <a:t>&lt;table&gt;</a:t>
            </a:r>
            <a:br>
              <a:rPr lang="en-US" sz="2000" dirty="0"/>
            </a:br>
            <a:r>
              <a:rPr lang="en-US" sz="2000" dirty="0">
                <a:solidFill>
                  <a:schemeClr val="accent5">
                    <a:lumMod val="75000"/>
                  </a:schemeClr>
                </a:solidFill>
              </a:rPr>
              <a:t>  &lt;</a:t>
            </a:r>
            <a:r>
              <a:rPr lang="en-US" sz="2000" dirty="0" err="1">
                <a:solidFill>
                  <a:schemeClr val="accent5">
                    <a:lumMod val="75000"/>
                  </a:schemeClr>
                </a:solidFill>
              </a:rPr>
              <a:t>colgroup</a:t>
            </a:r>
            <a:r>
              <a:rPr lang="en-US" sz="2000" dirty="0">
                <a:solidFill>
                  <a:schemeClr val="accent5">
                    <a:lumMod val="75000"/>
                  </a:schemeClr>
                </a:solidFill>
              </a:rPr>
              <a:t>&gt;</a:t>
            </a:r>
            <a:br>
              <a:rPr lang="en-US" sz="2000" dirty="0">
                <a:solidFill>
                  <a:schemeClr val="accent5">
                    <a:lumMod val="75000"/>
                  </a:schemeClr>
                </a:solidFill>
              </a:rPr>
            </a:br>
            <a:r>
              <a:rPr lang="en-US" sz="2000" dirty="0">
                <a:solidFill>
                  <a:schemeClr val="accent5">
                    <a:lumMod val="75000"/>
                  </a:schemeClr>
                </a:solidFill>
              </a:rPr>
              <a:t>    &lt;</a:t>
            </a:r>
            <a:r>
              <a:rPr lang="en-US" sz="2000" dirty="0" err="1">
                <a:solidFill>
                  <a:schemeClr val="accent5">
                    <a:lumMod val="75000"/>
                  </a:schemeClr>
                </a:solidFill>
              </a:rPr>
              <a:t>col</a:t>
            </a:r>
            <a:r>
              <a:rPr lang="en-US" sz="20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2000" dirty="0">
                <a:solidFill>
                  <a:srgbClr val="FF0000"/>
                </a:solidFill>
              </a:rPr>
              <a:t>span</a:t>
            </a:r>
            <a:r>
              <a:rPr lang="en-US" sz="2000" dirty="0">
                <a:solidFill>
                  <a:schemeClr val="accent5">
                    <a:lumMod val="75000"/>
                  </a:schemeClr>
                </a:solidFill>
              </a:rPr>
              <a:t>="2" </a:t>
            </a:r>
            <a:r>
              <a:rPr lang="en-US" sz="2000" dirty="0">
                <a:solidFill>
                  <a:srgbClr val="FF0000"/>
                </a:solidFill>
              </a:rPr>
              <a:t>style</a:t>
            </a:r>
            <a:r>
              <a:rPr lang="en-US" sz="2000" dirty="0">
                <a:solidFill>
                  <a:schemeClr val="accent5">
                    <a:lumMod val="75000"/>
                  </a:schemeClr>
                </a:solidFill>
              </a:rPr>
              <a:t>="</a:t>
            </a:r>
            <a:r>
              <a:rPr lang="en-US" sz="2000" dirty="0"/>
              <a:t>background-color: </a:t>
            </a:r>
            <a:r>
              <a:rPr lang="en-US" sz="2000" dirty="0">
                <a:solidFill>
                  <a:schemeClr val="accent5">
                    <a:lumMod val="75000"/>
                  </a:schemeClr>
                </a:solidFill>
              </a:rPr>
              <a:t>red; </a:t>
            </a:r>
            <a:r>
              <a:rPr lang="en-US" sz="2000" dirty="0"/>
              <a:t>text-align: </a:t>
            </a:r>
            <a:r>
              <a:rPr lang="en-US" sz="2000" dirty="0">
                <a:solidFill>
                  <a:schemeClr val="accent5">
                    <a:lumMod val="75000"/>
                  </a:schemeClr>
                </a:solidFill>
              </a:rPr>
              <a:t>center"&gt;</a:t>
            </a:r>
            <a:br>
              <a:rPr lang="en-US" sz="2000" dirty="0">
                <a:solidFill>
                  <a:schemeClr val="accent5">
                    <a:lumMod val="75000"/>
                  </a:schemeClr>
                </a:solidFill>
              </a:rPr>
            </a:br>
            <a:r>
              <a:rPr lang="en-US" sz="2000" dirty="0">
                <a:solidFill>
                  <a:schemeClr val="accent5">
                    <a:lumMod val="75000"/>
                  </a:schemeClr>
                </a:solidFill>
              </a:rPr>
              <a:t>    &lt;</a:t>
            </a:r>
            <a:r>
              <a:rPr lang="en-US" sz="2000" dirty="0" err="1">
                <a:solidFill>
                  <a:schemeClr val="accent5">
                    <a:lumMod val="75000"/>
                  </a:schemeClr>
                </a:solidFill>
              </a:rPr>
              <a:t>col</a:t>
            </a:r>
            <a:r>
              <a:rPr lang="en-US" sz="20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2000" dirty="0">
                <a:solidFill>
                  <a:srgbClr val="FF0000"/>
                </a:solidFill>
              </a:rPr>
              <a:t>style</a:t>
            </a:r>
            <a:r>
              <a:rPr lang="en-US" sz="2000" dirty="0">
                <a:solidFill>
                  <a:schemeClr val="accent5">
                    <a:lumMod val="75000"/>
                  </a:schemeClr>
                </a:solidFill>
              </a:rPr>
              <a:t>="</a:t>
            </a:r>
            <a:r>
              <a:rPr lang="en-US" sz="2000" dirty="0"/>
              <a:t>background-color: </a:t>
            </a:r>
            <a:r>
              <a:rPr lang="en-US" sz="2000" dirty="0">
                <a:solidFill>
                  <a:schemeClr val="accent5">
                    <a:lumMod val="75000"/>
                  </a:schemeClr>
                </a:solidFill>
              </a:rPr>
              <a:t>yellow"&gt;</a:t>
            </a:r>
            <a:br>
              <a:rPr lang="en-US" sz="2000" dirty="0">
                <a:solidFill>
                  <a:schemeClr val="accent5">
                    <a:lumMod val="75000"/>
                  </a:schemeClr>
                </a:solidFill>
              </a:rPr>
            </a:br>
            <a:r>
              <a:rPr lang="en-US" sz="2000" dirty="0">
                <a:solidFill>
                  <a:schemeClr val="accent5">
                    <a:lumMod val="75000"/>
                  </a:schemeClr>
                </a:solidFill>
              </a:rPr>
              <a:t>  &lt;/</a:t>
            </a:r>
            <a:r>
              <a:rPr lang="en-US" sz="2000" dirty="0" err="1">
                <a:solidFill>
                  <a:schemeClr val="accent5">
                    <a:lumMod val="75000"/>
                  </a:schemeClr>
                </a:solidFill>
              </a:rPr>
              <a:t>colgroup</a:t>
            </a:r>
            <a:r>
              <a:rPr lang="en-US" sz="2000" dirty="0">
                <a:solidFill>
                  <a:schemeClr val="accent5">
                    <a:lumMod val="75000"/>
                  </a:schemeClr>
                </a:solidFill>
              </a:rPr>
              <a:t>&gt;</a:t>
            </a:r>
            <a:br>
              <a:rPr lang="en-US" sz="2000" dirty="0"/>
            </a:br>
            <a:r>
              <a:rPr lang="en-US" sz="2000" dirty="0"/>
              <a:t>  &lt;</a:t>
            </a:r>
            <a:r>
              <a:rPr lang="en-US" sz="2000" dirty="0" err="1"/>
              <a:t>tr</a:t>
            </a:r>
            <a:r>
              <a:rPr lang="en-US" sz="2000" dirty="0"/>
              <a:t>&gt;</a:t>
            </a:r>
            <a:br>
              <a:rPr lang="en-US" sz="2000" dirty="0"/>
            </a:br>
            <a:r>
              <a:rPr lang="en-US" sz="2000" dirty="0"/>
              <a:t>    &lt;</a:t>
            </a:r>
            <a:r>
              <a:rPr lang="en-US" sz="2000" dirty="0" err="1"/>
              <a:t>th</a:t>
            </a:r>
            <a:r>
              <a:rPr lang="en-US" sz="2000" dirty="0"/>
              <a:t>&gt;ISBN&lt;/</a:t>
            </a:r>
            <a:r>
              <a:rPr lang="en-US" sz="2000" dirty="0" err="1"/>
              <a:t>th</a:t>
            </a:r>
            <a:r>
              <a:rPr lang="en-US" sz="2000" dirty="0"/>
              <a:t>&gt;</a:t>
            </a:r>
            <a:br>
              <a:rPr lang="en-US" sz="2000" dirty="0"/>
            </a:br>
            <a:r>
              <a:rPr lang="en-US" sz="2000" dirty="0"/>
              <a:t>    &lt;</a:t>
            </a:r>
            <a:r>
              <a:rPr lang="en-US" sz="2000" dirty="0" err="1"/>
              <a:t>th</a:t>
            </a:r>
            <a:r>
              <a:rPr lang="en-US" sz="2000" dirty="0"/>
              <a:t>&gt;Title&lt;/</a:t>
            </a:r>
            <a:r>
              <a:rPr lang="en-US" sz="2000" dirty="0" err="1"/>
              <a:t>th</a:t>
            </a:r>
            <a:r>
              <a:rPr lang="en-US" sz="2000" dirty="0"/>
              <a:t>&gt;</a:t>
            </a:r>
            <a:br>
              <a:rPr lang="en-US" sz="2000" dirty="0"/>
            </a:br>
            <a:r>
              <a:rPr lang="en-US" sz="2000" dirty="0"/>
              <a:t>    &lt;</a:t>
            </a:r>
            <a:r>
              <a:rPr lang="en-US" sz="2000" dirty="0" err="1"/>
              <a:t>th</a:t>
            </a:r>
            <a:r>
              <a:rPr lang="en-US" sz="2000" dirty="0"/>
              <a:t>&gt;Price&lt;/</a:t>
            </a:r>
            <a:r>
              <a:rPr lang="en-US" sz="2000" dirty="0" err="1"/>
              <a:t>th</a:t>
            </a:r>
            <a:r>
              <a:rPr lang="en-US" sz="2000" dirty="0"/>
              <a:t>&gt;</a:t>
            </a:r>
            <a:br>
              <a:rPr lang="en-US" sz="2000" dirty="0"/>
            </a:br>
            <a:r>
              <a:rPr lang="en-US" sz="2000" dirty="0"/>
              <a:t>  &lt;/</a:t>
            </a:r>
            <a:r>
              <a:rPr lang="en-US" sz="2000" dirty="0" err="1"/>
              <a:t>tr</a:t>
            </a:r>
            <a:r>
              <a:rPr lang="en-US" sz="2000" dirty="0"/>
              <a:t>&gt;</a:t>
            </a:r>
            <a:br>
              <a:rPr lang="en-US" sz="2000" dirty="0"/>
            </a:br>
            <a:r>
              <a:rPr lang="en-US" sz="2000" dirty="0"/>
              <a:t>  &lt;</a:t>
            </a:r>
            <a:r>
              <a:rPr lang="en-US" sz="2000" dirty="0" err="1"/>
              <a:t>tr</a:t>
            </a:r>
            <a:r>
              <a:rPr lang="en-US" sz="2000" dirty="0"/>
              <a:t>&gt;</a:t>
            </a:r>
            <a:br>
              <a:rPr lang="en-US" sz="2000" dirty="0"/>
            </a:br>
            <a:r>
              <a:rPr lang="en-US" sz="2000" dirty="0"/>
              <a:t>    &lt;td&gt;3476896&lt;/td&gt;</a:t>
            </a:r>
            <a:br>
              <a:rPr lang="en-US" sz="2000" dirty="0"/>
            </a:br>
            <a:r>
              <a:rPr lang="en-US" sz="2000" dirty="0"/>
              <a:t>    &lt;td&gt;My first HTML&lt;/td&gt;</a:t>
            </a:r>
            <a:br>
              <a:rPr lang="en-US" sz="2000" dirty="0"/>
            </a:br>
            <a:r>
              <a:rPr lang="en-US" sz="2000" dirty="0"/>
              <a:t>    &lt;td&gt;$53&lt;/td&gt;</a:t>
            </a:r>
            <a:br>
              <a:rPr lang="en-US" sz="2000" dirty="0"/>
            </a:br>
            <a:r>
              <a:rPr lang="en-US" sz="2000" dirty="0"/>
              <a:t>  &lt;/</a:t>
            </a:r>
            <a:r>
              <a:rPr lang="en-US" sz="2000" dirty="0" err="1"/>
              <a:t>tr</a:t>
            </a:r>
            <a:r>
              <a:rPr lang="en-US" sz="2000" dirty="0"/>
              <a:t>&gt;</a:t>
            </a:r>
            <a:br>
              <a:rPr lang="en-US" sz="2000" dirty="0"/>
            </a:br>
            <a:r>
              <a:rPr lang="en-US" sz="2000" dirty="0"/>
              <a:t>  &lt;</a:t>
            </a:r>
            <a:r>
              <a:rPr lang="en-US" sz="2000" dirty="0" err="1"/>
              <a:t>tr</a:t>
            </a:r>
            <a:r>
              <a:rPr lang="en-US" sz="2000" dirty="0"/>
              <a:t>&gt;</a:t>
            </a:r>
            <a:br>
              <a:rPr lang="en-US" sz="2000" dirty="0"/>
            </a:br>
            <a:r>
              <a:rPr lang="en-US" sz="2000" dirty="0"/>
              <a:t>    &lt;td&gt;5869207&lt;/td&gt;</a:t>
            </a:r>
            <a:br>
              <a:rPr lang="en-US" sz="2000" dirty="0"/>
            </a:br>
            <a:r>
              <a:rPr lang="en-US" sz="2000" dirty="0"/>
              <a:t>    &lt;td&gt;My first CSS&lt;/td&gt;</a:t>
            </a:r>
            <a:br>
              <a:rPr lang="en-US" sz="2000" dirty="0"/>
            </a:br>
            <a:r>
              <a:rPr lang="en-US" sz="2000" dirty="0"/>
              <a:t>    &lt;td&gt;$49&lt;/td&gt;</a:t>
            </a:r>
            <a:br>
              <a:rPr lang="en-US" sz="2000" dirty="0"/>
            </a:br>
            <a:r>
              <a:rPr lang="en-US" sz="2000" dirty="0"/>
              <a:t>  &lt;/</a:t>
            </a:r>
            <a:r>
              <a:rPr lang="en-US" sz="2000" dirty="0" err="1"/>
              <a:t>tr</a:t>
            </a:r>
            <a:r>
              <a:rPr lang="en-US" sz="2000" dirty="0"/>
              <a:t>&gt;</a:t>
            </a:r>
            <a:br>
              <a:rPr lang="en-US" sz="2000" dirty="0"/>
            </a:br>
            <a:r>
              <a:rPr lang="en-US" sz="2000" dirty="0"/>
              <a:t>&lt;/table&gt; 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86200" y="2590800"/>
            <a:ext cx="3524250" cy="14121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10"/>
          <p:cNvSpPr txBox="1"/>
          <p:nvPr/>
        </p:nvSpPr>
        <p:spPr>
          <a:xfrm>
            <a:off x="5257800" y="5005070"/>
            <a:ext cx="2652395" cy="15481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4640" marR="5080" indent="-281940">
              <a:lnSpc>
                <a:spcPct val="111000"/>
              </a:lnSpc>
              <a:spcBef>
                <a:spcPts val="100"/>
              </a:spcBef>
              <a:buClr>
                <a:srgbClr val="E9D9BD"/>
              </a:buClr>
              <a:buSzPct val="70000"/>
              <a:buFont typeface="Wingdings 2"/>
              <a:buChar char=""/>
              <a:tabLst>
                <a:tab pos="294640" algn="l"/>
              </a:tabLst>
            </a:pPr>
            <a:r>
              <a:rPr sz="3000" b="1" spc="-10" dirty="0">
                <a:solidFill>
                  <a:srgbClr val="006FC0"/>
                </a:solidFill>
                <a:latin typeface="Calibri"/>
                <a:cs typeface="Calibri"/>
              </a:rPr>
              <a:t>Defines </a:t>
            </a:r>
            <a:r>
              <a:rPr sz="3000" b="1" spc="-5" dirty="0">
                <a:solidFill>
                  <a:srgbClr val="006FC0"/>
                </a:solidFill>
                <a:latin typeface="Calibri"/>
                <a:cs typeface="Calibri"/>
              </a:rPr>
              <a:t>how  </a:t>
            </a:r>
            <a:r>
              <a:rPr sz="3000" b="1" spc="-20" dirty="0">
                <a:solidFill>
                  <a:srgbClr val="006FC0"/>
                </a:solidFill>
                <a:latin typeface="Calibri"/>
                <a:cs typeface="Calibri"/>
              </a:rPr>
              <a:t>many rows</a:t>
            </a:r>
            <a:r>
              <a:rPr sz="3000" b="1" spc="-6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3000" b="1" dirty="0">
                <a:solidFill>
                  <a:srgbClr val="006FC0"/>
                </a:solidFill>
                <a:latin typeface="Calibri"/>
                <a:cs typeface="Calibri"/>
              </a:rPr>
              <a:t>the  </a:t>
            </a:r>
            <a:r>
              <a:rPr sz="3000" b="1" spc="-5" dirty="0">
                <a:solidFill>
                  <a:srgbClr val="006FC0"/>
                </a:solidFill>
                <a:latin typeface="Calibri"/>
                <a:cs typeface="Calibri"/>
              </a:rPr>
              <a:t>cell</a:t>
            </a:r>
            <a:r>
              <a:rPr sz="3000" b="1" spc="-3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3000" b="1" spc="-5" dirty="0">
                <a:solidFill>
                  <a:srgbClr val="006FC0"/>
                </a:solidFill>
                <a:latin typeface="Calibri"/>
                <a:cs typeface="Calibri"/>
              </a:rPr>
              <a:t>occupies</a:t>
            </a:r>
            <a:endParaRPr sz="3000" dirty="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09600" y="4876800"/>
            <a:ext cx="2915285" cy="15481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4640" marR="5080" indent="-281940">
              <a:lnSpc>
                <a:spcPct val="111000"/>
              </a:lnSpc>
              <a:spcBef>
                <a:spcPts val="100"/>
              </a:spcBef>
              <a:buClr>
                <a:srgbClr val="E9D9BD"/>
              </a:buClr>
              <a:buSzPct val="70000"/>
              <a:buFont typeface="Wingdings 2"/>
              <a:buChar char=""/>
              <a:tabLst>
                <a:tab pos="294640" algn="l"/>
              </a:tabLst>
            </a:pPr>
            <a:r>
              <a:rPr sz="3000" b="1" spc="-10" dirty="0">
                <a:solidFill>
                  <a:srgbClr val="006FC0"/>
                </a:solidFill>
                <a:latin typeface="Calibri"/>
                <a:cs typeface="Calibri"/>
              </a:rPr>
              <a:t>Defines </a:t>
            </a:r>
            <a:r>
              <a:rPr sz="3000" b="1" spc="-5" dirty="0">
                <a:solidFill>
                  <a:srgbClr val="006FC0"/>
                </a:solidFill>
                <a:latin typeface="Calibri"/>
                <a:cs typeface="Calibri"/>
              </a:rPr>
              <a:t>how  </a:t>
            </a:r>
            <a:r>
              <a:rPr sz="3000" b="1" spc="-20" dirty="0">
                <a:solidFill>
                  <a:srgbClr val="006FC0"/>
                </a:solidFill>
                <a:latin typeface="Calibri"/>
                <a:cs typeface="Calibri"/>
              </a:rPr>
              <a:t>many </a:t>
            </a:r>
            <a:r>
              <a:rPr sz="3000" b="1" spc="-10" dirty="0">
                <a:solidFill>
                  <a:srgbClr val="006FC0"/>
                </a:solidFill>
                <a:latin typeface="Calibri"/>
                <a:cs typeface="Calibri"/>
              </a:rPr>
              <a:t>columns  </a:t>
            </a:r>
            <a:r>
              <a:rPr sz="3000" b="1" dirty="0">
                <a:solidFill>
                  <a:srgbClr val="006FC0"/>
                </a:solidFill>
                <a:latin typeface="Calibri"/>
                <a:cs typeface="Calibri"/>
              </a:rPr>
              <a:t>the </a:t>
            </a:r>
            <a:r>
              <a:rPr sz="3000" b="1" spc="-5" dirty="0">
                <a:solidFill>
                  <a:srgbClr val="006FC0"/>
                </a:solidFill>
                <a:latin typeface="Calibri"/>
                <a:cs typeface="Calibri"/>
              </a:rPr>
              <a:t>cell</a:t>
            </a:r>
            <a:r>
              <a:rPr sz="3000" b="1" spc="-11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3000" b="1" dirty="0">
                <a:solidFill>
                  <a:srgbClr val="006FC0"/>
                </a:solidFill>
                <a:latin typeface="Calibri"/>
                <a:cs typeface="Calibri"/>
              </a:rPr>
              <a:t>occupies</a:t>
            </a:r>
            <a:endParaRPr sz="3000" dirty="0">
              <a:latin typeface="Calibri"/>
              <a:cs typeface="Calibri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xfrm>
            <a:off x="535940" y="200355"/>
            <a:ext cx="5387975" cy="726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85" dirty="0"/>
              <a:t>Column </a:t>
            </a:r>
            <a:r>
              <a:rPr spc="-70" dirty="0"/>
              <a:t>and </a:t>
            </a:r>
            <a:r>
              <a:rPr spc="-105" dirty="0"/>
              <a:t>Row</a:t>
            </a:r>
            <a:r>
              <a:rPr spc="-535" dirty="0"/>
              <a:t> </a:t>
            </a:r>
            <a:r>
              <a:rPr spc="-80" dirty="0"/>
              <a:t>Span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8696731" y="2789047"/>
            <a:ext cx="178435" cy="18097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dirty="0">
                <a:solidFill>
                  <a:srgbClr val="DFDCB7"/>
                </a:solidFill>
                <a:latin typeface="Calibri"/>
                <a:cs typeface="Calibri"/>
              </a:rPr>
              <a:t>53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977900" y="3228149"/>
            <a:ext cx="3073400" cy="1371600"/>
            <a:chOff x="977900" y="3228149"/>
            <a:chExt cx="3073400" cy="1371600"/>
          </a:xfrm>
        </p:grpSpPr>
        <p:sp>
          <p:nvSpPr>
            <p:cNvPr id="22" name="object 22"/>
            <p:cNvSpPr/>
            <p:nvPr/>
          </p:nvSpPr>
          <p:spPr>
            <a:xfrm>
              <a:off x="977900" y="3228149"/>
              <a:ext cx="1473200" cy="70377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538857" y="3240849"/>
              <a:ext cx="1499870" cy="588010"/>
            </a:xfrm>
            <a:custGeom>
              <a:avLst/>
              <a:gdLst/>
              <a:ahLst/>
              <a:cxnLst/>
              <a:rect l="l" t="t" r="r" b="b"/>
              <a:pathLst>
                <a:path w="1499870" h="588010">
                  <a:moveTo>
                    <a:pt x="1499743" y="0"/>
                  </a:moveTo>
                  <a:lnTo>
                    <a:pt x="0" y="0"/>
                  </a:lnTo>
                  <a:lnTo>
                    <a:pt x="0" y="587438"/>
                  </a:lnTo>
                  <a:lnTo>
                    <a:pt x="1499743" y="587438"/>
                  </a:lnTo>
                  <a:lnTo>
                    <a:pt x="149974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2538857" y="3240849"/>
              <a:ext cx="1499870" cy="588010"/>
            </a:xfrm>
            <a:custGeom>
              <a:avLst/>
              <a:gdLst/>
              <a:ahLst/>
              <a:cxnLst/>
              <a:rect l="l" t="t" r="r" b="b"/>
              <a:pathLst>
                <a:path w="1499870" h="588010">
                  <a:moveTo>
                    <a:pt x="0" y="587438"/>
                  </a:moveTo>
                  <a:lnTo>
                    <a:pt x="1499743" y="587438"/>
                  </a:lnTo>
                  <a:lnTo>
                    <a:pt x="1499743" y="0"/>
                  </a:lnTo>
                  <a:lnTo>
                    <a:pt x="0" y="0"/>
                  </a:lnTo>
                  <a:lnTo>
                    <a:pt x="0" y="587438"/>
                  </a:lnTo>
                  <a:close/>
                </a:path>
              </a:pathLst>
            </a:custGeom>
            <a:ln w="25400">
              <a:solidFill>
                <a:srgbClr val="2E2B1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2589275" y="3252215"/>
              <a:ext cx="1421891" cy="67970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990600" y="3908361"/>
              <a:ext cx="3048000" cy="588010"/>
            </a:xfrm>
            <a:custGeom>
              <a:avLst/>
              <a:gdLst/>
              <a:ahLst/>
              <a:cxnLst/>
              <a:rect l="l" t="t" r="r" b="b"/>
              <a:pathLst>
                <a:path w="3048000" h="588010">
                  <a:moveTo>
                    <a:pt x="3048000" y="0"/>
                  </a:moveTo>
                  <a:lnTo>
                    <a:pt x="0" y="0"/>
                  </a:lnTo>
                  <a:lnTo>
                    <a:pt x="0" y="587438"/>
                  </a:lnTo>
                  <a:lnTo>
                    <a:pt x="3048000" y="587438"/>
                  </a:lnTo>
                  <a:lnTo>
                    <a:pt x="3048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990600" y="3908361"/>
              <a:ext cx="3048000" cy="588010"/>
            </a:xfrm>
            <a:custGeom>
              <a:avLst/>
              <a:gdLst/>
              <a:ahLst/>
              <a:cxnLst/>
              <a:rect l="l" t="t" r="r" b="b"/>
              <a:pathLst>
                <a:path w="3048000" h="588010">
                  <a:moveTo>
                    <a:pt x="0" y="587438"/>
                  </a:moveTo>
                  <a:lnTo>
                    <a:pt x="3048000" y="587438"/>
                  </a:lnTo>
                  <a:lnTo>
                    <a:pt x="3048000" y="0"/>
                  </a:lnTo>
                  <a:lnTo>
                    <a:pt x="0" y="0"/>
                  </a:lnTo>
                  <a:lnTo>
                    <a:pt x="0" y="587438"/>
                  </a:lnTo>
                  <a:close/>
                </a:path>
              </a:pathLst>
            </a:custGeom>
            <a:ln w="25400">
              <a:solidFill>
                <a:srgbClr val="2E2B1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815083" y="3919727"/>
              <a:ext cx="1421892" cy="67970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1193088" y="3320033"/>
            <a:ext cx="2617470" cy="10591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  <a:tabLst>
                <a:tab pos="1574800" algn="l"/>
              </a:tabLst>
            </a:pPr>
            <a:r>
              <a:rPr sz="2400" b="1" spc="-5" dirty="0">
                <a:solidFill>
                  <a:srgbClr val="2E2B1F"/>
                </a:solidFill>
                <a:latin typeface="Calibri"/>
                <a:cs typeface="Calibri"/>
              </a:rPr>
              <a:t>cell[1,1]	cell[1,2]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900">
              <a:latin typeface="Calibri"/>
              <a:cs typeface="Calibri"/>
            </a:endParaRPr>
          </a:p>
          <a:p>
            <a:pPr marL="25400" algn="ctr">
              <a:lnSpc>
                <a:spcPct val="100000"/>
              </a:lnSpc>
            </a:pPr>
            <a:r>
              <a:rPr sz="2400" b="1" spc="-5" dirty="0">
                <a:solidFill>
                  <a:srgbClr val="2E2B1F"/>
                </a:solidFill>
                <a:latin typeface="Calibri"/>
                <a:cs typeface="Calibri"/>
              </a:rPr>
              <a:t>cell[2,1]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515112" y="2465832"/>
            <a:ext cx="4377055" cy="2836545"/>
            <a:chOff x="515112" y="2465832"/>
            <a:chExt cx="4377055" cy="2836545"/>
          </a:xfrm>
        </p:grpSpPr>
        <p:sp>
          <p:nvSpPr>
            <p:cNvPr id="31" name="object 31"/>
            <p:cNvSpPr/>
            <p:nvPr/>
          </p:nvSpPr>
          <p:spPr>
            <a:xfrm>
              <a:off x="2555875" y="2492375"/>
              <a:ext cx="1871980" cy="1083310"/>
            </a:xfrm>
            <a:custGeom>
              <a:avLst/>
              <a:gdLst/>
              <a:ahLst/>
              <a:cxnLst/>
              <a:rect l="l" t="t" r="r" b="b"/>
              <a:pathLst>
                <a:path w="1871979" h="1083310">
                  <a:moveTo>
                    <a:pt x="779907" y="527812"/>
                  </a:moveTo>
                  <a:lnTo>
                    <a:pt x="311912" y="527812"/>
                  </a:lnTo>
                  <a:lnTo>
                    <a:pt x="69850" y="1082802"/>
                  </a:lnTo>
                  <a:lnTo>
                    <a:pt x="779907" y="527812"/>
                  </a:lnTo>
                  <a:close/>
                </a:path>
                <a:path w="1871979" h="1083310">
                  <a:moveTo>
                    <a:pt x="1783714" y="0"/>
                  </a:moveTo>
                  <a:lnTo>
                    <a:pt x="88011" y="0"/>
                  </a:lnTo>
                  <a:lnTo>
                    <a:pt x="53738" y="6911"/>
                  </a:lnTo>
                  <a:lnTo>
                    <a:pt x="25765" y="25765"/>
                  </a:lnTo>
                  <a:lnTo>
                    <a:pt x="6911" y="53738"/>
                  </a:lnTo>
                  <a:lnTo>
                    <a:pt x="0" y="88011"/>
                  </a:lnTo>
                  <a:lnTo>
                    <a:pt x="0" y="439800"/>
                  </a:lnTo>
                  <a:lnTo>
                    <a:pt x="6911" y="474073"/>
                  </a:lnTo>
                  <a:lnTo>
                    <a:pt x="25765" y="502046"/>
                  </a:lnTo>
                  <a:lnTo>
                    <a:pt x="53738" y="520900"/>
                  </a:lnTo>
                  <a:lnTo>
                    <a:pt x="88011" y="527812"/>
                  </a:lnTo>
                  <a:lnTo>
                    <a:pt x="1783714" y="527812"/>
                  </a:lnTo>
                  <a:lnTo>
                    <a:pt x="1817933" y="520900"/>
                  </a:lnTo>
                  <a:lnTo>
                    <a:pt x="1845913" y="502046"/>
                  </a:lnTo>
                  <a:lnTo>
                    <a:pt x="1864796" y="474073"/>
                  </a:lnTo>
                  <a:lnTo>
                    <a:pt x="1871726" y="439800"/>
                  </a:lnTo>
                  <a:lnTo>
                    <a:pt x="1871726" y="88011"/>
                  </a:lnTo>
                  <a:lnTo>
                    <a:pt x="1864796" y="53738"/>
                  </a:lnTo>
                  <a:lnTo>
                    <a:pt x="1845913" y="25765"/>
                  </a:lnTo>
                  <a:lnTo>
                    <a:pt x="1817933" y="6911"/>
                  </a:lnTo>
                  <a:lnTo>
                    <a:pt x="1783714" y="0"/>
                  </a:lnTo>
                  <a:close/>
                </a:path>
              </a:pathLst>
            </a:custGeom>
            <a:solidFill>
              <a:srgbClr val="9F84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2555875" y="2492375"/>
              <a:ext cx="1871980" cy="1083310"/>
            </a:xfrm>
            <a:custGeom>
              <a:avLst/>
              <a:gdLst/>
              <a:ahLst/>
              <a:cxnLst/>
              <a:rect l="l" t="t" r="r" b="b"/>
              <a:pathLst>
                <a:path w="1871979" h="1083310">
                  <a:moveTo>
                    <a:pt x="0" y="88011"/>
                  </a:moveTo>
                  <a:lnTo>
                    <a:pt x="6911" y="53738"/>
                  </a:lnTo>
                  <a:lnTo>
                    <a:pt x="25765" y="25765"/>
                  </a:lnTo>
                  <a:lnTo>
                    <a:pt x="53738" y="6911"/>
                  </a:lnTo>
                  <a:lnTo>
                    <a:pt x="88011" y="0"/>
                  </a:lnTo>
                  <a:lnTo>
                    <a:pt x="311912" y="0"/>
                  </a:lnTo>
                  <a:lnTo>
                    <a:pt x="779907" y="0"/>
                  </a:lnTo>
                  <a:lnTo>
                    <a:pt x="1783714" y="0"/>
                  </a:lnTo>
                  <a:lnTo>
                    <a:pt x="1817933" y="6911"/>
                  </a:lnTo>
                  <a:lnTo>
                    <a:pt x="1845913" y="25765"/>
                  </a:lnTo>
                  <a:lnTo>
                    <a:pt x="1864796" y="53738"/>
                  </a:lnTo>
                  <a:lnTo>
                    <a:pt x="1871726" y="88011"/>
                  </a:lnTo>
                  <a:lnTo>
                    <a:pt x="1871726" y="307848"/>
                  </a:lnTo>
                  <a:lnTo>
                    <a:pt x="1871726" y="439800"/>
                  </a:lnTo>
                  <a:lnTo>
                    <a:pt x="1864796" y="474073"/>
                  </a:lnTo>
                  <a:lnTo>
                    <a:pt x="1845913" y="502046"/>
                  </a:lnTo>
                  <a:lnTo>
                    <a:pt x="1817933" y="520900"/>
                  </a:lnTo>
                  <a:lnTo>
                    <a:pt x="1783714" y="527812"/>
                  </a:lnTo>
                  <a:lnTo>
                    <a:pt x="779907" y="527812"/>
                  </a:lnTo>
                  <a:lnTo>
                    <a:pt x="69850" y="1082802"/>
                  </a:lnTo>
                  <a:lnTo>
                    <a:pt x="311912" y="527812"/>
                  </a:lnTo>
                  <a:lnTo>
                    <a:pt x="88011" y="527812"/>
                  </a:lnTo>
                  <a:lnTo>
                    <a:pt x="53738" y="520900"/>
                  </a:lnTo>
                  <a:lnTo>
                    <a:pt x="25765" y="502046"/>
                  </a:lnTo>
                  <a:lnTo>
                    <a:pt x="6911" y="474073"/>
                  </a:lnTo>
                  <a:lnTo>
                    <a:pt x="0" y="439800"/>
                  </a:lnTo>
                  <a:lnTo>
                    <a:pt x="0" y="307848"/>
                  </a:lnTo>
                  <a:lnTo>
                    <a:pt x="0" y="88011"/>
                  </a:lnTo>
                  <a:close/>
                </a:path>
              </a:pathLst>
            </a:custGeom>
            <a:ln w="6350">
              <a:solidFill>
                <a:srgbClr val="DCD7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2531363" y="2465832"/>
              <a:ext cx="1944624" cy="679703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539750" y="2492375"/>
              <a:ext cx="1871980" cy="1002030"/>
            </a:xfrm>
            <a:custGeom>
              <a:avLst/>
              <a:gdLst/>
              <a:ahLst/>
              <a:cxnLst/>
              <a:rect l="l" t="t" r="r" b="b"/>
              <a:pathLst>
                <a:path w="1871980" h="1002029">
                  <a:moveTo>
                    <a:pt x="1559687" y="511301"/>
                  </a:moveTo>
                  <a:lnTo>
                    <a:pt x="1091819" y="511301"/>
                  </a:lnTo>
                  <a:lnTo>
                    <a:pt x="1712976" y="1001902"/>
                  </a:lnTo>
                  <a:lnTo>
                    <a:pt x="1559687" y="511301"/>
                  </a:lnTo>
                  <a:close/>
                </a:path>
                <a:path w="1871980" h="1002029">
                  <a:moveTo>
                    <a:pt x="1786508" y="0"/>
                  </a:moveTo>
                  <a:lnTo>
                    <a:pt x="85217" y="0"/>
                  </a:lnTo>
                  <a:lnTo>
                    <a:pt x="52045" y="6689"/>
                  </a:lnTo>
                  <a:lnTo>
                    <a:pt x="24958" y="24939"/>
                  </a:lnTo>
                  <a:lnTo>
                    <a:pt x="6696" y="52024"/>
                  </a:lnTo>
                  <a:lnTo>
                    <a:pt x="0" y="85216"/>
                  </a:lnTo>
                  <a:lnTo>
                    <a:pt x="0" y="426085"/>
                  </a:lnTo>
                  <a:lnTo>
                    <a:pt x="6696" y="459224"/>
                  </a:lnTo>
                  <a:lnTo>
                    <a:pt x="24958" y="486314"/>
                  </a:lnTo>
                  <a:lnTo>
                    <a:pt x="52045" y="504594"/>
                  </a:lnTo>
                  <a:lnTo>
                    <a:pt x="85217" y="511301"/>
                  </a:lnTo>
                  <a:lnTo>
                    <a:pt x="1786508" y="511301"/>
                  </a:lnTo>
                  <a:lnTo>
                    <a:pt x="1819648" y="504594"/>
                  </a:lnTo>
                  <a:lnTo>
                    <a:pt x="1846738" y="486314"/>
                  </a:lnTo>
                  <a:lnTo>
                    <a:pt x="1865018" y="459224"/>
                  </a:lnTo>
                  <a:lnTo>
                    <a:pt x="1871726" y="426085"/>
                  </a:lnTo>
                  <a:lnTo>
                    <a:pt x="1871726" y="85216"/>
                  </a:lnTo>
                  <a:lnTo>
                    <a:pt x="1865018" y="52024"/>
                  </a:lnTo>
                  <a:lnTo>
                    <a:pt x="1846738" y="24939"/>
                  </a:lnTo>
                  <a:lnTo>
                    <a:pt x="1819648" y="6689"/>
                  </a:lnTo>
                  <a:lnTo>
                    <a:pt x="1786508" y="0"/>
                  </a:lnTo>
                  <a:close/>
                </a:path>
              </a:pathLst>
            </a:custGeom>
            <a:solidFill>
              <a:srgbClr val="9F84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539750" y="2492375"/>
              <a:ext cx="1871980" cy="1002030"/>
            </a:xfrm>
            <a:custGeom>
              <a:avLst/>
              <a:gdLst/>
              <a:ahLst/>
              <a:cxnLst/>
              <a:rect l="l" t="t" r="r" b="b"/>
              <a:pathLst>
                <a:path w="1871980" h="1002029">
                  <a:moveTo>
                    <a:pt x="0" y="85216"/>
                  </a:moveTo>
                  <a:lnTo>
                    <a:pt x="6696" y="52024"/>
                  </a:lnTo>
                  <a:lnTo>
                    <a:pt x="24958" y="24939"/>
                  </a:lnTo>
                  <a:lnTo>
                    <a:pt x="52045" y="6689"/>
                  </a:lnTo>
                  <a:lnTo>
                    <a:pt x="85217" y="0"/>
                  </a:lnTo>
                  <a:lnTo>
                    <a:pt x="1091819" y="0"/>
                  </a:lnTo>
                  <a:lnTo>
                    <a:pt x="1559687" y="0"/>
                  </a:lnTo>
                  <a:lnTo>
                    <a:pt x="1786508" y="0"/>
                  </a:lnTo>
                  <a:lnTo>
                    <a:pt x="1819648" y="6689"/>
                  </a:lnTo>
                  <a:lnTo>
                    <a:pt x="1846738" y="24939"/>
                  </a:lnTo>
                  <a:lnTo>
                    <a:pt x="1865018" y="52024"/>
                  </a:lnTo>
                  <a:lnTo>
                    <a:pt x="1871726" y="85216"/>
                  </a:lnTo>
                  <a:lnTo>
                    <a:pt x="1871726" y="298196"/>
                  </a:lnTo>
                  <a:lnTo>
                    <a:pt x="1871726" y="426085"/>
                  </a:lnTo>
                  <a:lnTo>
                    <a:pt x="1865018" y="459224"/>
                  </a:lnTo>
                  <a:lnTo>
                    <a:pt x="1846738" y="486314"/>
                  </a:lnTo>
                  <a:lnTo>
                    <a:pt x="1819648" y="504594"/>
                  </a:lnTo>
                  <a:lnTo>
                    <a:pt x="1786508" y="511301"/>
                  </a:lnTo>
                  <a:lnTo>
                    <a:pt x="1559687" y="511301"/>
                  </a:lnTo>
                  <a:lnTo>
                    <a:pt x="1712976" y="1001902"/>
                  </a:lnTo>
                  <a:lnTo>
                    <a:pt x="1091819" y="511301"/>
                  </a:lnTo>
                  <a:lnTo>
                    <a:pt x="85217" y="511301"/>
                  </a:lnTo>
                  <a:lnTo>
                    <a:pt x="52045" y="504594"/>
                  </a:lnTo>
                  <a:lnTo>
                    <a:pt x="24958" y="486314"/>
                  </a:lnTo>
                  <a:lnTo>
                    <a:pt x="6696" y="459224"/>
                  </a:lnTo>
                  <a:lnTo>
                    <a:pt x="0" y="426085"/>
                  </a:lnTo>
                  <a:lnTo>
                    <a:pt x="0" y="298196"/>
                  </a:lnTo>
                  <a:lnTo>
                    <a:pt x="0" y="85216"/>
                  </a:lnTo>
                  <a:close/>
                </a:path>
              </a:pathLst>
            </a:custGeom>
            <a:ln w="6350">
              <a:solidFill>
                <a:srgbClr val="DCD7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515112" y="2465832"/>
              <a:ext cx="1944624" cy="679703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2971800" y="4318000"/>
              <a:ext cx="1871980" cy="858519"/>
            </a:xfrm>
            <a:custGeom>
              <a:avLst/>
              <a:gdLst/>
              <a:ahLst/>
              <a:cxnLst/>
              <a:rect l="l" t="t" r="r" b="b"/>
              <a:pathLst>
                <a:path w="1871979" h="858520">
                  <a:moveTo>
                    <a:pt x="1783714" y="330200"/>
                  </a:moveTo>
                  <a:lnTo>
                    <a:pt x="88011" y="330200"/>
                  </a:lnTo>
                  <a:lnTo>
                    <a:pt x="53738" y="337111"/>
                  </a:lnTo>
                  <a:lnTo>
                    <a:pt x="25765" y="355965"/>
                  </a:lnTo>
                  <a:lnTo>
                    <a:pt x="6911" y="383938"/>
                  </a:lnTo>
                  <a:lnTo>
                    <a:pt x="0" y="418211"/>
                  </a:lnTo>
                  <a:lnTo>
                    <a:pt x="0" y="770001"/>
                  </a:lnTo>
                  <a:lnTo>
                    <a:pt x="6911" y="804273"/>
                  </a:lnTo>
                  <a:lnTo>
                    <a:pt x="25765" y="832246"/>
                  </a:lnTo>
                  <a:lnTo>
                    <a:pt x="53738" y="851100"/>
                  </a:lnTo>
                  <a:lnTo>
                    <a:pt x="88011" y="858012"/>
                  </a:lnTo>
                  <a:lnTo>
                    <a:pt x="1783714" y="858012"/>
                  </a:lnTo>
                  <a:lnTo>
                    <a:pt x="1817913" y="851100"/>
                  </a:lnTo>
                  <a:lnTo>
                    <a:pt x="1845849" y="832246"/>
                  </a:lnTo>
                  <a:lnTo>
                    <a:pt x="1864689" y="804273"/>
                  </a:lnTo>
                  <a:lnTo>
                    <a:pt x="1871599" y="770001"/>
                  </a:lnTo>
                  <a:lnTo>
                    <a:pt x="1871599" y="418211"/>
                  </a:lnTo>
                  <a:lnTo>
                    <a:pt x="1864689" y="383938"/>
                  </a:lnTo>
                  <a:lnTo>
                    <a:pt x="1845849" y="355965"/>
                  </a:lnTo>
                  <a:lnTo>
                    <a:pt x="1817913" y="337111"/>
                  </a:lnTo>
                  <a:lnTo>
                    <a:pt x="1783714" y="330200"/>
                  </a:lnTo>
                  <a:close/>
                </a:path>
                <a:path w="1871979" h="858520">
                  <a:moveTo>
                    <a:pt x="191897" y="0"/>
                  </a:moveTo>
                  <a:lnTo>
                    <a:pt x="311912" y="330200"/>
                  </a:lnTo>
                  <a:lnTo>
                    <a:pt x="779907" y="330200"/>
                  </a:lnTo>
                  <a:lnTo>
                    <a:pt x="191897" y="0"/>
                  </a:lnTo>
                  <a:close/>
                </a:path>
              </a:pathLst>
            </a:custGeom>
            <a:solidFill>
              <a:srgbClr val="9F84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2971800" y="4318000"/>
              <a:ext cx="1871980" cy="858519"/>
            </a:xfrm>
            <a:custGeom>
              <a:avLst/>
              <a:gdLst/>
              <a:ahLst/>
              <a:cxnLst/>
              <a:rect l="l" t="t" r="r" b="b"/>
              <a:pathLst>
                <a:path w="1871979" h="858520">
                  <a:moveTo>
                    <a:pt x="0" y="418211"/>
                  </a:moveTo>
                  <a:lnTo>
                    <a:pt x="6911" y="383938"/>
                  </a:lnTo>
                  <a:lnTo>
                    <a:pt x="25765" y="355965"/>
                  </a:lnTo>
                  <a:lnTo>
                    <a:pt x="53738" y="337111"/>
                  </a:lnTo>
                  <a:lnTo>
                    <a:pt x="88011" y="330200"/>
                  </a:lnTo>
                  <a:lnTo>
                    <a:pt x="311912" y="330200"/>
                  </a:lnTo>
                  <a:lnTo>
                    <a:pt x="191897" y="0"/>
                  </a:lnTo>
                  <a:lnTo>
                    <a:pt x="779907" y="330200"/>
                  </a:lnTo>
                  <a:lnTo>
                    <a:pt x="1783714" y="330200"/>
                  </a:lnTo>
                  <a:lnTo>
                    <a:pt x="1817913" y="337111"/>
                  </a:lnTo>
                  <a:lnTo>
                    <a:pt x="1845849" y="355965"/>
                  </a:lnTo>
                  <a:lnTo>
                    <a:pt x="1864689" y="383938"/>
                  </a:lnTo>
                  <a:lnTo>
                    <a:pt x="1871599" y="418211"/>
                  </a:lnTo>
                  <a:lnTo>
                    <a:pt x="1871599" y="550163"/>
                  </a:lnTo>
                  <a:lnTo>
                    <a:pt x="1871599" y="770001"/>
                  </a:lnTo>
                  <a:lnTo>
                    <a:pt x="1864689" y="804273"/>
                  </a:lnTo>
                  <a:lnTo>
                    <a:pt x="1845849" y="832246"/>
                  </a:lnTo>
                  <a:lnTo>
                    <a:pt x="1817913" y="851100"/>
                  </a:lnTo>
                  <a:lnTo>
                    <a:pt x="1783714" y="858012"/>
                  </a:lnTo>
                  <a:lnTo>
                    <a:pt x="779907" y="858012"/>
                  </a:lnTo>
                  <a:lnTo>
                    <a:pt x="311912" y="858012"/>
                  </a:lnTo>
                  <a:lnTo>
                    <a:pt x="88011" y="858012"/>
                  </a:lnTo>
                  <a:lnTo>
                    <a:pt x="53738" y="851100"/>
                  </a:lnTo>
                  <a:lnTo>
                    <a:pt x="25765" y="832246"/>
                  </a:lnTo>
                  <a:lnTo>
                    <a:pt x="6911" y="804273"/>
                  </a:lnTo>
                  <a:lnTo>
                    <a:pt x="0" y="770001"/>
                  </a:lnTo>
                  <a:lnTo>
                    <a:pt x="0" y="550163"/>
                  </a:lnTo>
                  <a:lnTo>
                    <a:pt x="0" y="418211"/>
                  </a:lnTo>
                  <a:close/>
                </a:path>
              </a:pathLst>
            </a:custGeom>
            <a:ln w="6350">
              <a:solidFill>
                <a:srgbClr val="DCD7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2947416" y="4622292"/>
              <a:ext cx="1944624" cy="67970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0" name="object 40"/>
          <p:cNvSpPr txBox="1"/>
          <p:nvPr/>
        </p:nvSpPr>
        <p:spPr>
          <a:xfrm>
            <a:off x="3125851" y="4689729"/>
            <a:ext cx="15652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F7FFE7"/>
                </a:solidFill>
                <a:latin typeface="Calibri"/>
                <a:cs typeface="Calibri"/>
              </a:rPr>
              <a:t>colspan="2"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5278501" y="3187700"/>
            <a:ext cx="1529080" cy="1320800"/>
            <a:chOff x="5278501" y="3187700"/>
            <a:chExt cx="1529080" cy="1320800"/>
          </a:xfrm>
        </p:grpSpPr>
        <p:sp>
          <p:nvSpPr>
            <p:cNvPr id="42" name="object 42"/>
            <p:cNvSpPr/>
            <p:nvPr/>
          </p:nvSpPr>
          <p:spPr>
            <a:xfrm>
              <a:off x="5291201" y="3200400"/>
              <a:ext cx="1503680" cy="1295400"/>
            </a:xfrm>
            <a:custGeom>
              <a:avLst/>
              <a:gdLst/>
              <a:ahLst/>
              <a:cxnLst/>
              <a:rect l="l" t="t" r="r" b="b"/>
              <a:pathLst>
                <a:path w="1503679" h="1295400">
                  <a:moveTo>
                    <a:pt x="1503299" y="0"/>
                  </a:moveTo>
                  <a:lnTo>
                    <a:pt x="0" y="0"/>
                  </a:lnTo>
                  <a:lnTo>
                    <a:pt x="0" y="1295400"/>
                  </a:lnTo>
                  <a:lnTo>
                    <a:pt x="1503299" y="1295400"/>
                  </a:lnTo>
                  <a:lnTo>
                    <a:pt x="150329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5291201" y="3200400"/>
              <a:ext cx="1503680" cy="1295400"/>
            </a:xfrm>
            <a:custGeom>
              <a:avLst/>
              <a:gdLst/>
              <a:ahLst/>
              <a:cxnLst/>
              <a:rect l="l" t="t" r="r" b="b"/>
              <a:pathLst>
                <a:path w="1503679" h="1295400">
                  <a:moveTo>
                    <a:pt x="0" y="1295400"/>
                  </a:moveTo>
                  <a:lnTo>
                    <a:pt x="1503299" y="1295400"/>
                  </a:lnTo>
                  <a:lnTo>
                    <a:pt x="1503299" y="0"/>
                  </a:lnTo>
                  <a:lnTo>
                    <a:pt x="0" y="0"/>
                  </a:lnTo>
                  <a:lnTo>
                    <a:pt x="0" y="1295400"/>
                  </a:lnTo>
                  <a:close/>
                </a:path>
              </a:pathLst>
            </a:custGeom>
            <a:ln w="25400">
              <a:solidFill>
                <a:srgbClr val="2E2B1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5343144" y="3566159"/>
              <a:ext cx="1421892" cy="679703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5" name="object 45"/>
          <p:cNvSpPr txBox="1"/>
          <p:nvPr/>
        </p:nvSpPr>
        <p:spPr>
          <a:xfrm>
            <a:off x="5522214" y="3633292"/>
            <a:ext cx="1042669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2E2B1F"/>
                </a:solidFill>
                <a:latin typeface="Calibri"/>
                <a:cs typeface="Calibri"/>
              </a:rPr>
              <a:t>cell[1,1]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6904481" y="3187763"/>
            <a:ext cx="1440942" cy="70453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/>
          <p:nvPr/>
        </p:nvSpPr>
        <p:spPr>
          <a:xfrm>
            <a:off x="7102856" y="3279394"/>
            <a:ext cx="10420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2E2B1F"/>
                </a:solidFill>
                <a:latin typeface="Calibri"/>
                <a:cs typeface="Calibri"/>
              </a:rPr>
              <a:t>cell[1,2]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6904481" y="3873500"/>
            <a:ext cx="1440942" cy="71526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 txBox="1"/>
          <p:nvPr/>
        </p:nvSpPr>
        <p:spPr>
          <a:xfrm>
            <a:off x="7102856" y="3976496"/>
            <a:ext cx="10420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2E2B1F"/>
                </a:solidFill>
                <a:latin typeface="Calibri"/>
                <a:cs typeface="Calibri"/>
              </a:rPr>
              <a:t>cell[2,1]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50" name="object 50"/>
          <p:cNvGrpSpPr/>
          <p:nvPr/>
        </p:nvGrpSpPr>
        <p:grpSpPr>
          <a:xfrm>
            <a:off x="4663440" y="2465832"/>
            <a:ext cx="4162425" cy="1089660"/>
            <a:chOff x="4663440" y="2465832"/>
            <a:chExt cx="4162425" cy="1089660"/>
          </a:xfrm>
        </p:grpSpPr>
        <p:sp>
          <p:nvSpPr>
            <p:cNvPr id="51" name="object 51"/>
            <p:cNvSpPr/>
            <p:nvPr/>
          </p:nvSpPr>
          <p:spPr>
            <a:xfrm>
              <a:off x="4716526" y="2492375"/>
              <a:ext cx="1943100" cy="1056005"/>
            </a:xfrm>
            <a:custGeom>
              <a:avLst/>
              <a:gdLst/>
              <a:ahLst/>
              <a:cxnLst/>
              <a:rect l="l" t="t" r="r" b="b"/>
              <a:pathLst>
                <a:path w="1943100" h="1056004">
                  <a:moveTo>
                    <a:pt x="1619250" y="527812"/>
                  </a:moveTo>
                  <a:lnTo>
                    <a:pt x="1133475" y="527812"/>
                  </a:lnTo>
                  <a:lnTo>
                    <a:pt x="1711325" y="1055624"/>
                  </a:lnTo>
                  <a:lnTo>
                    <a:pt x="1619250" y="527812"/>
                  </a:lnTo>
                  <a:close/>
                </a:path>
                <a:path w="1943100" h="1056004">
                  <a:moveTo>
                    <a:pt x="1855089" y="0"/>
                  </a:moveTo>
                  <a:lnTo>
                    <a:pt x="87884" y="0"/>
                  </a:lnTo>
                  <a:lnTo>
                    <a:pt x="53685" y="6911"/>
                  </a:lnTo>
                  <a:lnTo>
                    <a:pt x="25749" y="25765"/>
                  </a:lnTo>
                  <a:lnTo>
                    <a:pt x="6909" y="53738"/>
                  </a:lnTo>
                  <a:lnTo>
                    <a:pt x="0" y="88011"/>
                  </a:lnTo>
                  <a:lnTo>
                    <a:pt x="0" y="439800"/>
                  </a:lnTo>
                  <a:lnTo>
                    <a:pt x="6909" y="474073"/>
                  </a:lnTo>
                  <a:lnTo>
                    <a:pt x="25749" y="502046"/>
                  </a:lnTo>
                  <a:lnTo>
                    <a:pt x="53685" y="520900"/>
                  </a:lnTo>
                  <a:lnTo>
                    <a:pt x="87884" y="527812"/>
                  </a:lnTo>
                  <a:lnTo>
                    <a:pt x="1855089" y="527812"/>
                  </a:lnTo>
                  <a:lnTo>
                    <a:pt x="1889307" y="520900"/>
                  </a:lnTo>
                  <a:lnTo>
                    <a:pt x="1917287" y="502046"/>
                  </a:lnTo>
                  <a:lnTo>
                    <a:pt x="1936170" y="474073"/>
                  </a:lnTo>
                  <a:lnTo>
                    <a:pt x="1943100" y="439800"/>
                  </a:lnTo>
                  <a:lnTo>
                    <a:pt x="1943100" y="88011"/>
                  </a:lnTo>
                  <a:lnTo>
                    <a:pt x="1936170" y="53738"/>
                  </a:lnTo>
                  <a:lnTo>
                    <a:pt x="1917287" y="25765"/>
                  </a:lnTo>
                  <a:lnTo>
                    <a:pt x="1889307" y="6911"/>
                  </a:lnTo>
                  <a:lnTo>
                    <a:pt x="1855089" y="0"/>
                  </a:lnTo>
                  <a:close/>
                </a:path>
              </a:pathLst>
            </a:custGeom>
            <a:solidFill>
              <a:srgbClr val="9F84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4716526" y="2492375"/>
              <a:ext cx="1943100" cy="1056005"/>
            </a:xfrm>
            <a:custGeom>
              <a:avLst/>
              <a:gdLst/>
              <a:ahLst/>
              <a:cxnLst/>
              <a:rect l="l" t="t" r="r" b="b"/>
              <a:pathLst>
                <a:path w="1943100" h="1056004">
                  <a:moveTo>
                    <a:pt x="0" y="88011"/>
                  </a:moveTo>
                  <a:lnTo>
                    <a:pt x="6909" y="53738"/>
                  </a:lnTo>
                  <a:lnTo>
                    <a:pt x="25749" y="25765"/>
                  </a:lnTo>
                  <a:lnTo>
                    <a:pt x="53685" y="6911"/>
                  </a:lnTo>
                  <a:lnTo>
                    <a:pt x="87884" y="0"/>
                  </a:lnTo>
                  <a:lnTo>
                    <a:pt x="1133475" y="0"/>
                  </a:lnTo>
                  <a:lnTo>
                    <a:pt x="1619250" y="0"/>
                  </a:lnTo>
                  <a:lnTo>
                    <a:pt x="1855089" y="0"/>
                  </a:lnTo>
                  <a:lnTo>
                    <a:pt x="1889307" y="6911"/>
                  </a:lnTo>
                  <a:lnTo>
                    <a:pt x="1917287" y="25765"/>
                  </a:lnTo>
                  <a:lnTo>
                    <a:pt x="1936170" y="53738"/>
                  </a:lnTo>
                  <a:lnTo>
                    <a:pt x="1943100" y="88011"/>
                  </a:lnTo>
                  <a:lnTo>
                    <a:pt x="1943100" y="307848"/>
                  </a:lnTo>
                  <a:lnTo>
                    <a:pt x="1943100" y="439800"/>
                  </a:lnTo>
                  <a:lnTo>
                    <a:pt x="1936170" y="474073"/>
                  </a:lnTo>
                  <a:lnTo>
                    <a:pt x="1917287" y="502046"/>
                  </a:lnTo>
                  <a:lnTo>
                    <a:pt x="1889307" y="520900"/>
                  </a:lnTo>
                  <a:lnTo>
                    <a:pt x="1855089" y="527812"/>
                  </a:lnTo>
                  <a:lnTo>
                    <a:pt x="1619250" y="527812"/>
                  </a:lnTo>
                  <a:lnTo>
                    <a:pt x="1711325" y="1055624"/>
                  </a:lnTo>
                  <a:lnTo>
                    <a:pt x="1133475" y="527812"/>
                  </a:lnTo>
                  <a:lnTo>
                    <a:pt x="87884" y="527812"/>
                  </a:lnTo>
                  <a:lnTo>
                    <a:pt x="53685" y="520900"/>
                  </a:lnTo>
                  <a:lnTo>
                    <a:pt x="25749" y="502046"/>
                  </a:lnTo>
                  <a:lnTo>
                    <a:pt x="6909" y="474073"/>
                  </a:lnTo>
                  <a:lnTo>
                    <a:pt x="0" y="439800"/>
                  </a:lnTo>
                  <a:lnTo>
                    <a:pt x="0" y="307848"/>
                  </a:lnTo>
                  <a:lnTo>
                    <a:pt x="0" y="88011"/>
                  </a:lnTo>
                  <a:close/>
                </a:path>
              </a:pathLst>
            </a:custGeom>
            <a:ln w="6350">
              <a:solidFill>
                <a:srgbClr val="DCD7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4663440" y="2465832"/>
              <a:ext cx="2074164" cy="679703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6804025" y="2492375"/>
              <a:ext cx="1945005" cy="1059815"/>
            </a:xfrm>
            <a:custGeom>
              <a:avLst/>
              <a:gdLst/>
              <a:ahLst/>
              <a:cxnLst/>
              <a:rect l="l" t="t" r="r" b="b"/>
              <a:pathLst>
                <a:path w="1945004" h="1059814">
                  <a:moveTo>
                    <a:pt x="810259" y="527812"/>
                  </a:moveTo>
                  <a:lnTo>
                    <a:pt x="324103" y="527812"/>
                  </a:lnTo>
                  <a:lnTo>
                    <a:pt x="206375" y="1059434"/>
                  </a:lnTo>
                  <a:lnTo>
                    <a:pt x="810259" y="527812"/>
                  </a:lnTo>
                  <a:close/>
                </a:path>
                <a:path w="1945004" h="1059814">
                  <a:moveTo>
                    <a:pt x="1856740" y="0"/>
                  </a:moveTo>
                  <a:lnTo>
                    <a:pt x="88010" y="0"/>
                  </a:lnTo>
                  <a:lnTo>
                    <a:pt x="53738" y="6911"/>
                  </a:lnTo>
                  <a:lnTo>
                    <a:pt x="25765" y="25765"/>
                  </a:lnTo>
                  <a:lnTo>
                    <a:pt x="6911" y="53738"/>
                  </a:lnTo>
                  <a:lnTo>
                    <a:pt x="0" y="88011"/>
                  </a:lnTo>
                  <a:lnTo>
                    <a:pt x="0" y="439800"/>
                  </a:lnTo>
                  <a:lnTo>
                    <a:pt x="6911" y="474073"/>
                  </a:lnTo>
                  <a:lnTo>
                    <a:pt x="25765" y="502046"/>
                  </a:lnTo>
                  <a:lnTo>
                    <a:pt x="53738" y="520900"/>
                  </a:lnTo>
                  <a:lnTo>
                    <a:pt x="88010" y="527812"/>
                  </a:lnTo>
                  <a:lnTo>
                    <a:pt x="1856740" y="527812"/>
                  </a:lnTo>
                  <a:lnTo>
                    <a:pt x="1890958" y="520900"/>
                  </a:lnTo>
                  <a:lnTo>
                    <a:pt x="1918938" y="502046"/>
                  </a:lnTo>
                  <a:lnTo>
                    <a:pt x="1937821" y="474073"/>
                  </a:lnTo>
                  <a:lnTo>
                    <a:pt x="1944751" y="439800"/>
                  </a:lnTo>
                  <a:lnTo>
                    <a:pt x="1944751" y="88011"/>
                  </a:lnTo>
                  <a:lnTo>
                    <a:pt x="1937821" y="53738"/>
                  </a:lnTo>
                  <a:lnTo>
                    <a:pt x="1918938" y="25765"/>
                  </a:lnTo>
                  <a:lnTo>
                    <a:pt x="1890958" y="6911"/>
                  </a:lnTo>
                  <a:lnTo>
                    <a:pt x="1856740" y="0"/>
                  </a:lnTo>
                  <a:close/>
                </a:path>
              </a:pathLst>
            </a:custGeom>
            <a:solidFill>
              <a:srgbClr val="9F84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6804025" y="2492375"/>
              <a:ext cx="1945005" cy="1059815"/>
            </a:xfrm>
            <a:custGeom>
              <a:avLst/>
              <a:gdLst/>
              <a:ahLst/>
              <a:cxnLst/>
              <a:rect l="l" t="t" r="r" b="b"/>
              <a:pathLst>
                <a:path w="1945004" h="1059814">
                  <a:moveTo>
                    <a:pt x="0" y="88011"/>
                  </a:moveTo>
                  <a:lnTo>
                    <a:pt x="6911" y="53738"/>
                  </a:lnTo>
                  <a:lnTo>
                    <a:pt x="25765" y="25765"/>
                  </a:lnTo>
                  <a:lnTo>
                    <a:pt x="53738" y="6911"/>
                  </a:lnTo>
                  <a:lnTo>
                    <a:pt x="88010" y="0"/>
                  </a:lnTo>
                  <a:lnTo>
                    <a:pt x="324103" y="0"/>
                  </a:lnTo>
                  <a:lnTo>
                    <a:pt x="810259" y="0"/>
                  </a:lnTo>
                  <a:lnTo>
                    <a:pt x="1856740" y="0"/>
                  </a:lnTo>
                  <a:lnTo>
                    <a:pt x="1890958" y="6911"/>
                  </a:lnTo>
                  <a:lnTo>
                    <a:pt x="1918938" y="25765"/>
                  </a:lnTo>
                  <a:lnTo>
                    <a:pt x="1937821" y="53738"/>
                  </a:lnTo>
                  <a:lnTo>
                    <a:pt x="1944751" y="88011"/>
                  </a:lnTo>
                  <a:lnTo>
                    <a:pt x="1944751" y="307848"/>
                  </a:lnTo>
                  <a:lnTo>
                    <a:pt x="1944751" y="439800"/>
                  </a:lnTo>
                  <a:lnTo>
                    <a:pt x="1937821" y="474073"/>
                  </a:lnTo>
                  <a:lnTo>
                    <a:pt x="1918938" y="502046"/>
                  </a:lnTo>
                  <a:lnTo>
                    <a:pt x="1890958" y="520900"/>
                  </a:lnTo>
                  <a:lnTo>
                    <a:pt x="1856740" y="527812"/>
                  </a:lnTo>
                  <a:lnTo>
                    <a:pt x="810259" y="527812"/>
                  </a:lnTo>
                  <a:lnTo>
                    <a:pt x="206375" y="1059434"/>
                  </a:lnTo>
                  <a:lnTo>
                    <a:pt x="324103" y="527812"/>
                  </a:lnTo>
                  <a:lnTo>
                    <a:pt x="88010" y="527812"/>
                  </a:lnTo>
                  <a:lnTo>
                    <a:pt x="53738" y="520900"/>
                  </a:lnTo>
                  <a:lnTo>
                    <a:pt x="25765" y="502046"/>
                  </a:lnTo>
                  <a:lnTo>
                    <a:pt x="6911" y="474073"/>
                  </a:lnTo>
                  <a:lnTo>
                    <a:pt x="0" y="439800"/>
                  </a:lnTo>
                  <a:lnTo>
                    <a:pt x="0" y="307848"/>
                  </a:lnTo>
                  <a:lnTo>
                    <a:pt x="0" y="88011"/>
                  </a:lnTo>
                  <a:close/>
                </a:path>
              </a:pathLst>
            </a:custGeom>
            <a:ln w="6350">
              <a:solidFill>
                <a:srgbClr val="DCD7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6751320" y="2465832"/>
              <a:ext cx="2074164" cy="679703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7" name="object 57"/>
          <p:cNvSpPr txBox="1"/>
          <p:nvPr/>
        </p:nvSpPr>
        <p:spPr>
          <a:xfrm>
            <a:off x="457200" y="1066800"/>
            <a:ext cx="8202930" cy="18751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b="1" spc="-40" dirty="0">
                <a:solidFill>
                  <a:srgbClr val="2E2B1F"/>
                </a:solidFill>
                <a:latin typeface="Calibri"/>
                <a:cs typeface="Calibri"/>
              </a:rPr>
              <a:t>Table </a:t>
            </a:r>
            <a:r>
              <a:rPr sz="2200" b="1" spc="-5" dirty="0">
                <a:solidFill>
                  <a:srgbClr val="2E2B1F"/>
                </a:solidFill>
                <a:latin typeface="Calibri"/>
                <a:cs typeface="Calibri"/>
              </a:rPr>
              <a:t>cells </a:t>
            </a:r>
            <a:r>
              <a:rPr sz="2200" b="1" spc="-20" dirty="0">
                <a:solidFill>
                  <a:srgbClr val="2E2B1F"/>
                </a:solidFill>
                <a:latin typeface="Calibri"/>
                <a:cs typeface="Calibri"/>
              </a:rPr>
              <a:t>have </a:t>
            </a:r>
            <a:r>
              <a:rPr sz="2200" b="1" spc="-15" dirty="0">
                <a:solidFill>
                  <a:srgbClr val="2E2B1F"/>
                </a:solidFill>
                <a:latin typeface="Calibri"/>
                <a:cs typeface="Calibri"/>
              </a:rPr>
              <a:t>two </a:t>
            </a:r>
            <a:r>
              <a:rPr sz="2200" b="1" spc="-10" dirty="0">
                <a:solidFill>
                  <a:srgbClr val="2E2B1F"/>
                </a:solidFill>
                <a:latin typeface="Calibri"/>
                <a:cs typeface="Calibri"/>
              </a:rPr>
              <a:t>important</a:t>
            </a:r>
            <a:r>
              <a:rPr sz="2200" b="1" spc="10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b="1" spc="-15" dirty="0">
                <a:solidFill>
                  <a:srgbClr val="2E2B1F"/>
                </a:solidFill>
                <a:latin typeface="Calibri"/>
                <a:cs typeface="Calibri"/>
              </a:rPr>
              <a:t>attributes:</a:t>
            </a:r>
            <a:endParaRPr sz="2200" b="1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Clr>
                <a:srgbClr val="A9A47B"/>
              </a:buClr>
              <a:buFont typeface="Arial"/>
              <a:buChar char="•"/>
            </a:pPr>
            <a:endParaRPr sz="2050" dirty="0">
              <a:latin typeface="Calibri"/>
              <a:cs typeface="Calibri"/>
            </a:endParaRPr>
          </a:p>
          <a:p>
            <a:pPr marL="408940" lvl="1" indent="-281940">
              <a:lnSpc>
                <a:spcPct val="100000"/>
              </a:lnSpc>
              <a:buClr>
                <a:srgbClr val="E9D9BD"/>
              </a:buClr>
              <a:buSzPct val="70000"/>
              <a:buFont typeface="Wingdings 2"/>
              <a:buChar char=""/>
              <a:tabLst>
                <a:tab pos="408940" algn="l"/>
                <a:tab pos="5004435" algn="l"/>
              </a:tabLst>
            </a:pPr>
            <a:r>
              <a:rPr sz="3000" b="1" spc="-5" dirty="0">
                <a:solidFill>
                  <a:srgbClr val="006FC0"/>
                </a:solidFill>
                <a:latin typeface="Consolas"/>
                <a:cs typeface="Consolas"/>
              </a:rPr>
              <a:t>colspan	</a:t>
            </a:r>
            <a:r>
              <a:rPr sz="2100" dirty="0">
                <a:solidFill>
                  <a:srgbClr val="E9D9BD"/>
                </a:solidFill>
                <a:latin typeface="Wingdings 2"/>
                <a:cs typeface="Wingdings 2"/>
              </a:rPr>
              <a:t></a:t>
            </a:r>
            <a:r>
              <a:rPr sz="2100" spc="190" dirty="0">
                <a:solidFill>
                  <a:srgbClr val="E9D9BD"/>
                </a:solidFill>
                <a:latin typeface="Times New Roman"/>
                <a:cs typeface="Times New Roman"/>
              </a:rPr>
              <a:t> </a:t>
            </a:r>
            <a:r>
              <a:rPr sz="3000" b="1" spc="-5" dirty="0">
                <a:solidFill>
                  <a:srgbClr val="006FC0"/>
                </a:solidFill>
                <a:latin typeface="Consolas"/>
                <a:cs typeface="Consolas"/>
              </a:rPr>
              <a:t>rowspan</a:t>
            </a:r>
            <a:endParaRPr sz="3000" dirty="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450" dirty="0">
              <a:latin typeface="Consolas"/>
              <a:cs typeface="Consolas"/>
            </a:endParaRPr>
          </a:p>
          <a:p>
            <a:pPr marL="283210">
              <a:lnSpc>
                <a:spcPct val="100000"/>
              </a:lnSpc>
              <a:tabLst>
                <a:tab pos="2300605" algn="l"/>
                <a:tab pos="4432300" algn="l"/>
                <a:tab pos="6520180" algn="l"/>
              </a:tabLst>
            </a:pPr>
            <a:r>
              <a:rPr sz="2400" b="1" spc="-10" dirty="0">
                <a:solidFill>
                  <a:srgbClr val="F7FFE7"/>
                </a:solidFill>
                <a:latin typeface="Calibri"/>
                <a:cs typeface="Calibri"/>
              </a:rPr>
              <a:t>c</a:t>
            </a:r>
            <a:r>
              <a:rPr sz="2400" b="1" dirty="0">
                <a:solidFill>
                  <a:srgbClr val="F7FFE7"/>
                </a:solidFill>
                <a:latin typeface="Calibri"/>
                <a:cs typeface="Calibri"/>
              </a:rPr>
              <a:t>olspan=</a:t>
            </a:r>
            <a:r>
              <a:rPr sz="2400" b="1" spc="5" dirty="0">
                <a:solidFill>
                  <a:srgbClr val="F7FFE7"/>
                </a:solidFill>
                <a:latin typeface="Calibri"/>
                <a:cs typeface="Calibri"/>
              </a:rPr>
              <a:t>"</a:t>
            </a:r>
            <a:r>
              <a:rPr sz="2400" b="1" dirty="0">
                <a:solidFill>
                  <a:srgbClr val="F7FFE7"/>
                </a:solidFill>
                <a:latin typeface="Calibri"/>
                <a:cs typeface="Calibri"/>
              </a:rPr>
              <a:t>1"	</a:t>
            </a:r>
            <a:r>
              <a:rPr sz="2400" b="1" spc="-10" dirty="0">
                <a:solidFill>
                  <a:srgbClr val="F7FFE7"/>
                </a:solidFill>
                <a:latin typeface="Calibri"/>
                <a:cs typeface="Calibri"/>
              </a:rPr>
              <a:t>c</a:t>
            </a:r>
            <a:r>
              <a:rPr sz="2400" b="1" dirty="0">
                <a:solidFill>
                  <a:srgbClr val="F7FFE7"/>
                </a:solidFill>
                <a:latin typeface="Calibri"/>
                <a:cs typeface="Calibri"/>
              </a:rPr>
              <a:t>olspa</a:t>
            </a:r>
            <a:r>
              <a:rPr sz="2400" b="1" spc="-10" dirty="0">
                <a:solidFill>
                  <a:srgbClr val="F7FFE7"/>
                </a:solidFill>
                <a:latin typeface="Calibri"/>
                <a:cs typeface="Calibri"/>
              </a:rPr>
              <a:t>n</a:t>
            </a:r>
            <a:r>
              <a:rPr sz="2400" b="1" spc="-5" dirty="0">
                <a:solidFill>
                  <a:srgbClr val="F7FFE7"/>
                </a:solidFill>
                <a:latin typeface="Calibri"/>
                <a:cs typeface="Calibri"/>
              </a:rPr>
              <a:t>=</a:t>
            </a:r>
            <a:r>
              <a:rPr sz="2400" b="1" dirty="0">
                <a:solidFill>
                  <a:srgbClr val="F7FFE7"/>
                </a:solidFill>
                <a:latin typeface="Calibri"/>
                <a:cs typeface="Calibri"/>
              </a:rPr>
              <a:t>"1"	</a:t>
            </a:r>
            <a:r>
              <a:rPr sz="2400" b="1" spc="-30" dirty="0">
                <a:solidFill>
                  <a:srgbClr val="F7FFE7"/>
                </a:solidFill>
                <a:latin typeface="Calibri"/>
                <a:cs typeface="Calibri"/>
              </a:rPr>
              <a:t>r</a:t>
            </a:r>
            <a:r>
              <a:rPr sz="2400" b="1" dirty="0">
                <a:solidFill>
                  <a:srgbClr val="F7FFE7"/>
                </a:solidFill>
                <a:latin typeface="Calibri"/>
                <a:cs typeface="Calibri"/>
              </a:rPr>
              <a:t>o</a:t>
            </a:r>
            <a:r>
              <a:rPr sz="2400" b="1" spc="-10" dirty="0">
                <a:solidFill>
                  <a:srgbClr val="F7FFE7"/>
                </a:solidFill>
                <a:latin typeface="Calibri"/>
                <a:cs typeface="Calibri"/>
              </a:rPr>
              <a:t>w</a:t>
            </a:r>
            <a:r>
              <a:rPr sz="2400" b="1" dirty="0">
                <a:solidFill>
                  <a:srgbClr val="F7FFE7"/>
                </a:solidFill>
                <a:latin typeface="Calibri"/>
                <a:cs typeface="Calibri"/>
              </a:rPr>
              <a:t>spa</a:t>
            </a:r>
            <a:r>
              <a:rPr sz="2400" b="1" spc="-10" dirty="0">
                <a:solidFill>
                  <a:srgbClr val="F7FFE7"/>
                </a:solidFill>
                <a:latin typeface="Calibri"/>
                <a:cs typeface="Calibri"/>
              </a:rPr>
              <a:t>n</a:t>
            </a:r>
            <a:r>
              <a:rPr sz="2400" b="1" spc="-5" dirty="0">
                <a:solidFill>
                  <a:srgbClr val="F7FFE7"/>
                </a:solidFill>
                <a:latin typeface="Calibri"/>
                <a:cs typeface="Calibri"/>
              </a:rPr>
              <a:t>=</a:t>
            </a:r>
            <a:r>
              <a:rPr sz="2400" b="1" dirty="0">
                <a:solidFill>
                  <a:srgbClr val="F7FFE7"/>
                </a:solidFill>
                <a:latin typeface="Calibri"/>
                <a:cs typeface="Calibri"/>
              </a:rPr>
              <a:t>"2"	</a:t>
            </a:r>
            <a:r>
              <a:rPr sz="2400" b="1" spc="-30" dirty="0">
                <a:solidFill>
                  <a:srgbClr val="F7FFE7"/>
                </a:solidFill>
                <a:latin typeface="Calibri"/>
                <a:cs typeface="Calibri"/>
              </a:rPr>
              <a:t>r</a:t>
            </a:r>
            <a:r>
              <a:rPr sz="2400" b="1" dirty="0">
                <a:solidFill>
                  <a:srgbClr val="F7FFE7"/>
                </a:solidFill>
                <a:latin typeface="Calibri"/>
                <a:cs typeface="Calibri"/>
              </a:rPr>
              <a:t>o</a:t>
            </a:r>
            <a:r>
              <a:rPr sz="2400" b="1" spc="-10" dirty="0">
                <a:solidFill>
                  <a:srgbClr val="F7FFE7"/>
                </a:solidFill>
                <a:latin typeface="Calibri"/>
                <a:cs typeface="Calibri"/>
              </a:rPr>
              <a:t>w</a:t>
            </a:r>
            <a:r>
              <a:rPr sz="2400" b="1" dirty="0">
                <a:solidFill>
                  <a:srgbClr val="F7FFE7"/>
                </a:solidFill>
                <a:latin typeface="Calibri"/>
                <a:cs typeface="Calibri"/>
              </a:rPr>
              <a:t>spa</a:t>
            </a:r>
            <a:r>
              <a:rPr sz="2400" b="1" spc="-10" dirty="0">
                <a:solidFill>
                  <a:srgbClr val="F7FFE7"/>
                </a:solidFill>
                <a:latin typeface="Calibri"/>
                <a:cs typeface="Calibri"/>
              </a:rPr>
              <a:t>n</a:t>
            </a:r>
            <a:r>
              <a:rPr sz="2400" b="1" spc="-5" dirty="0">
                <a:solidFill>
                  <a:srgbClr val="F7FFE7"/>
                </a:solidFill>
                <a:latin typeface="Calibri"/>
                <a:cs typeface="Calibri"/>
              </a:rPr>
              <a:t>=</a:t>
            </a:r>
            <a:r>
              <a:rPr sz="2400" b="1" dirty="0">
                <a:solidFill>
                  <a:srgbClr val="F7FFE7"/>
                </a:solidFill>
                <a:latin typeface="Calibri"/>
                <a:cs typeface="Calibri"/>
              </a:rPr>
              <a:t>"1"</a:t>
            </a:r>
            <a:endParaRPr sz="2400" dirty="0">
              <a:latin typeface="Calibri"/>
              <a:cs typeface="Calibri"/>
            </a:endParaRPr>
          </a:p>
        </p:txBody>
      </p:sp>
      <p:grpSp>
        <p:nvGrpSpPr>
          <p:cNvPr id="58" name="object 58"/>
          <p:cNvGrpSpPr/>
          <p:nvPr/>
        </p:nvGrpSpPr>
        <p:grpSpPr>
          <a:xfrm>
            <a:off x="6728459" y="4362196"/>
            <a:ext cx="2074545" cy="863600"/>
            <a:chOff x="6728459" y="4362196"/>
            <a:chExt cx="2074545" cy="863600"/>
          </a:xfrm>
        </p:grpSpPr>
        <p:sp>
          <p:nvSpPr>
            <p:cNvPr id="59" name="object 59"/>
            <p:cNvSpPr/>
            <p:nvPr/>
          </p:nvSpPr>
          <p:spPr>
            <a:xfrm>
              <a:off x="6781799" y="4365371"/>
              <a:ext cx="1945005" cy="734695"/>
            </a:xfrm>
            <a:custGeom>
              <a:avLst/>
              <a:gdLst/>
              <a:ahLst/>
              <a:cxnLst/>
              <a:rect l="l" t="t" r="r" b="b"/>
              <a:pathLst>
                <a:path w="1945004" h="734695">
                  <a:moveTo>
                    <a:pt x="1856740" y="206628"/>
                  </a:moveTo>
                  <a:lnTo>
                    <a:pt x="88010" y="206628"/>
                  </a:lnTo>
                  <a:lnTo>
                    <a:pt x="53738" y="213540"/>
                  </a:lnTo>
                  <a:lnTo>
                    <a:pt x="25765" y="232394"/>
                  </a:lnTo>
                  <a:lnTo>
                    <a:pt x="6911" y="260367"/>
                  </a:lnTo>
                  <a:lnTo>
                    <a:pt x="0" y="294639"/>
                  </a:lnTo>
                  <a:lnTo>
                    <a:pt x="0" y="646429"/>
                  </a:lnTo>
                  <a:lnTo>
                    <a:pt x="6911" y="680702"/>
                  </a:lnTo>
                  <a:lnTo>
                    <a:pt x="25765" y="708675"/>
                  </a:lnTo>
                  <a:lnTo>
                    <a:pt x="53738" y="727529"/>
                  </a:lnTo>
                  <a:lnTo>
                    <a:pt x="88010" y="734440"/>
                  </a:lnTo>
                  <a:lnTo>
                    <a:pt x="1856740" y="734440"/>
                  </a:lnTo>
                  <a:lnTo>
                    <a:pt x="1890938" y="727529"/>
                  </a:lnTo>
                  <a:lnTo>
                    <a:pt x="1918874" y="708675"/>
                  </a:lnTo>
                  <a:lnTo>
                    <a:pt x="1937714" y="680702"/>
                  </a:lnTo>
                  <a:lnTo>
                    <a:pt x="1944624" y="646429"/>
                  </a:lnTo>
                  <a:lnTo>
                    <a:pt x="1944624" y="294639"/>
                  </a:lnTo>
                  <a:lnTo>
                    <a:pt x="1937714" y="260367"/>
                  </a:lnTo>
                  <a:lnTo>
                    <a:pt x="1918874" y="232394"/>
                  </a:lnTo>
                  <a:lnTo>
                    <a:pt x="1890938" y="213540"/>
                  </a:lnTo>
                  <a:lnTo>
                    <a:pt x="1856740" y="206628"/>
                  </a:lnTo>
                  <a:close/>
                </a:path>
                <a:path w="1945004" h="734695">
                  <a:moveTo>
                    <a:pt x="266573" y="0"/>
                  </a:moveTo>
                  <a:lnTo>
                    <a:pt x="324103" y="206628"/>
                  </a:lnTo>
                  <a:lnTo>
                    <a:pt x="810259" y="206628"/>
                  </a:lnTo>
                  <a:lnTo>
                    <a:pt x="266573" y="0"/>
                  </a:lnTo>
                  <a:close/>
                </a:path>
              </a:pathLst>
            </a:custGeom>
            <a:solidFill>
              <a:srgbClr val="9F84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6781799" y="4365371"/>
              <a:ext cx="1945005" cy="734695"/>
            </a:xfrm>
            <a:custGeom>
              <a:avLst/>
              <a:gdLst/>
              <a:ahLst/>
              <a:cxnLst/>
              <a:rect l="l" t="t" r="r" b="b"/>
              <a:pathLst>
                <a:path w="1945004" h="734695">
                  <a:moveTo>
                    <a:pt x="0" y="294639"/>
                  </a:moveTo>
                  <a:lnTo>
                    <a:pt x="6911" y="260367"/>
                  </a:lnTo>
                  <a:lnTo>
                    <a:pt x="25765" y="232394"/>
                  </a:lnTo>
                  <a:lnTo>
                    <a:pt x="53738" y="213540"/>
                  </a:lnTo>
                  <a:lnTo>
                    <a:pt x="88010" y="206628"/>
                  </a:lnTo>
                  <a:lnTo>
                    <a:pt x="324103" y="206628"/>
                  </a:lnTo>
                  <a:lnTo>
                    <a:pt x="266573" y="0"/>
                  </a:lnTo>
                  <a:lnTo>
                    <a:pt x="810259" y="206628"/>
                  </a:lnTo>
                  <a:lnTo>
                    <a:pt x="1856740" y="206628"/>
                  </a:lnTo>
                  <a:lnTo>
                    <a:pt x="1890938" y="213540"/>
                  </a:lnTo>
                  <a:lnTo>
                    <a:pt x="1918874" y="232394"/>
                  </a:lnTo>
                  <a:lnTo>
                    <a:pt x="1937714" y="260367"/>
                  </a:lnTo>
                  <a:lnTo>
                    <a:pt x="1944624" y="294639"/>
                  </a:lnTo>
                  <a:lnTo>
                    <a:pt x="1944624" y="426592"/>
                  </a:lnTo>
                  <a:lnTo>
                    <a:pt x="1944624" y="646429"/>
                  </a:lnTo>
                  <a:lnTo>
                    <a:pt x="1937714" y="680702"/>
                  </a:lnTo>
                  <a:lnTo>
                    <a:pt x="1918874" y="708675"/>
                  </a:lnTo>
                  <a:lnTo>
                    <a:pt x="1890938" y="727529"/>
                  </a:lnTo>
                  <a:lnTo>
                    <a:pt x="1856740" y="734440"/>
                  </a:lnTo>
                  <a:lnTo>
                    <a:pt x="810259" y="734440"/>
                  </a:lnTo>
                  <a:lnTo>
                    <a:pt x="324103" y="734440"/>
                  </a:lnTo>
                  <a:lnTo>
                    <a:pt x="88010" y="734440"/>
                  </a:lnTo>
                  <a:lnTo>
                    <a:pt x="53738" y="727529"/>
                  </a:lnTo>
                  <a:lnTo>
                    <a:pt x="25765" y="708675"/>
                  </a:lnTo>
                  <a:lnTo>
                    <a:pt x="6911" y="680702"/>
                  </a:lnTo>
                  <a:lnTo>
                    <a:pt x="0" y="646429"/>
                  </a:lnTo>
                  <a:lnTo>
                    <a:pt x="0" y="426592"/>
                  </a:lnTo>
                  <a:lnTo>
                    <a:pt x="0" y="294639"/>
                  </a:lnTo>
                  <a:close/>
                </a:path>
              </a:pathLst>
            </a:custGeom>
            <a:ln w="6350">
              <a:solidFill>
                <a:srgbClr val="DCD7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6728459" y="4546092"/>
              <a:ext cx="2074163" cy="679704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2" name="object 62"/>
          <p:cNvSpPr txBox="1"/>
          <p:nvPr/>
        </p:nvSpPr>
        <p:spPr>
          <a:xfrm>
            <a:off x="6907530" y="4613529"/>
            <a:ext cx="16941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30" dirty="0">
                <a:solidFill>
                  <a:srgbClr val="F7FFE7"/>
                </a:solidFill>
                <a:latin typeface="Calibri"/>
                <a:cs typeface="Calibri"/>
              </a:rPr>
              <a:t>r</a:t>
            </a:r>
            <a:r>
              <a:rPr sz="2400" b="1" dirty="0">
                <a:solidFill>
                  <a:srgbClr val="F7FFE7"/>
                </a:solidFill>
                <a:latin typeface="Calibri"/>
                <a:cs typeface="Calibri"/>
              </a:rPr>
              <a:t>o</a:t>
            </a:r>
            <a:r>
              <a:rPr sz="2400" b="1" spc="-10" dirty="0">
                <a:solidFill>
                  <a:srgbClr val="F7FFE7"/>
                </a:solidFill>
                <a:latin typeface="Calibri"/>
                <a:cs typeface="Calibri"/>
              </a:rPr>
              <a:t>w</a:t>
            </a:r>
            <a:r>
              <a:rPr sz="2400" b="1" dirty="0">
                <a:solidFill>
                  <a:srgbClr val="F7FFE7"/>
                </a:solidFill>
                <a:latin typeface="Calibri"/>
                <a:cs typeface="Calibri"/>
              </a:rPr>
              <a:t>span="1"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1140" y="280238"/>
            <a:ext cx="7680325" cy="726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80" dirty="0"/>
              <a:t>HTML </a:t>
            </a:r>
            <a:r>
              <a:rPr spc="-145" dirty="0"/>
              <a:t>Tables </a:t>
            </a:r>
            <a:r>
              <a:rPr spc="-5" dirty="0"/>
              <a:t>– </a:t>
            </a:r>
            <a:r>
              <a:rPr spc="-90" dirty="0"/>
              <a:t>colspan</a:t>
            </a:r>
            <a:r>
              <a:rPr spc="-645" dirty="0"/>
              <a:t> </a:t>
            </a:r>
            <a:r>
              <a:rPr spc="-95" dirty="0"/>
              <a:t>Example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696731" y="2789047"/>
            <a:ext cx="178435" cy="18097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dirty="0">
                <a:solidFill>
                  <a:srgbClr val="DFDCB7"/>
                </a:solidFill>
                <a:latin typeface="Calibri"/>
                <a:cs typeface="Calibri"/>
              </a:rPr>
              <a:t>54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601662" y="990601"/>
            <a:ext cx="6872605" cy="5486400"/>
            <a:chOff x="601662" y="1223860"/>
            <a:chExt cx="6872605" cy="5337175"/>
          </a:xfrm>
        </p:grpSpPr>
        <p:sp>
          <p:nvSpPr>
            <p:cNvPr id="5" name="object 5"/>
            <p:cNvSpPr/>
            <p:nvPr/>
          </p:nvSpPr>
          <p:spPr>
            <a:xfrm>
              <a:off x="608012" y="1230210"/>
              <a:ext cx="6859905" cy="5324475"/>
            </a:xfrm>
            <a:custGeom>
              <a:avLst/>
              <a:gdLst/>
              <a:ahLst/>
              <a:cxnLst/>
              <a:rect l="l" t="t" r="r" b="b"/>
              <a:pathLst>
                <a:path w="6859905" h="5324475">
                  <a:moveTo>
                    <a:pt x="6859524" y="0"/>
                  </a:moveTo>
                  <a:lnTo>
                    <a:pt x="0" y="0"/>
                  </a:lnTo>
                  <a:lnTo>
                    <a:pt x="0" y="5324475"/>
                  </a:lnTo>
                  <a:lnTo>
                    <a:pt x="6859524" y="5324475"/>
                  </a:lnTo>
                  <a:lnTo>
                    <a:pt x="6859524" y="0"/>
                  </a:lnTo>
                  <a:close/>
                </a:path>
              </a:pathLst>
            </a:custGeom>
            <a:solidFill>
              <a:srgbClr val="E9D9BD">
                <a:alpha val="14901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08012" y="1230210"/>
              <a:ext cx="6859905" cy="5324475"/>
            </a:xfrm>
            <a:custGeom>
              <a:avLst/>
              <a:gdLst/>
              <a:ahLst/>
              <a:cxnLst/>
              <a:rect l="l" t="t" r="r" b="b"/>
              <a:pathLst>
                <a:path w="6859905" h="5324475">
                  <a:moveTo>
                    <a:pt x="0" y="5324475"/>
                  </a:moveTo>
                  <a:lnTo>
                    <a:pt x="6859524" y="5324475"/>
                  </a:lnTo>
                  <a:lnTo>
                    <a:pt x="6859524" y="0"/>
                  </a:lnTo>
                  <a:lnTo>
                    <a:pt x="0" y="0"/>
                  </a:lnTo>
                  <a:lnTo>
                    <a:pt x="0" y="5324475"/>
                  </a:lnTo>
                  <a:close/>
                </a:path>
              </a:pathLst>
            </a:custGeom>
            <a:ln w="12700">
              <a:solidFill>
                <a:srgbClr val="DEC5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609600" y="1066800"/>
            <a:ext cx="3545840" cy="55380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5" dirty="0">
                <a:solidFill>
                  <a:srgbClr val="006FC0"/>
                </a:solidFill>
                <a:latin typeface="Calibri"/>
                <a:cs typeface="Calibri"/>
              </a:rPr>
              <a:t>&lt;html&gt;</a:t>
            </a:r>
            <a:endParaRPr sz="20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6FC0"/>
                </a:solidFill>
                <a:latin typeface="Calibri"/>
                <a:cs typeface="Calibri"/>
              </a:rPr>
              <a:t>&lt;body&gt;</a:t>
            </a:r>
            <a:endParaRPr sz="20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95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000" b="1" spc="-5" dirty="0">
                <a:solidFill>
                  <a:srgbClr val="006FC0"/>
                </a:solidFill>
                <a:latin typeface="Calibri"/>
                <a:cs typeface="Calibri"/>
              </a:rPr>
              <a:t>&lt;table </a:t>
            </a:r>
            <a:r>
              <a:rPr sz="2000" b="1" dirty="0">
                <a:solidFill>
                  <a:srgbClr val="006FC0"/>
                </a:solidFill>
                <a:latin typeface="Calibri"/>
                <a:cs typeface="Calibri"/>
              </a:rPr>
              <a:t>width=50% </a:t>
            </a:r>
            <a:r>
              <a:rPr sz="2000" b="1" spc="-5" dirty="0">
                <a:solidFill>
                  <a:srgbClr val="006FC0"/>
                </a:solidFill>
                <a:latin typeface="Calibri"/>
                <a:cs typeface="Calibri"/>
              </a:rPr>
              <a:t>border </a:t>
            </a:r>
            <a:r>
              <a:rPr sz="2000" b="1" dirty="0">
                <a:solidFill>
                  <a:srgbClr val="006FC0"/>
                </a:solidFill>
                <a:latin typeface="Calibri"/>
                <a:cs typeface="Calibri"/>
              </a:rPr>
              <a:t>= </a:t>
            </a:r>
            <a:r>
              <a:rPr sz="2000" b="1" spc="-5" dirty="0">
                <a:solidFill>
                  <a:srgbClr val="006FC0"/>
                </a:solidFill>
                <a:latin typeface="Calibri"/>
                <a:cs typeface="Calibri"/>
              </a:rPr>
              <a:t>"1"</a:t>
            </a:r>
            <a:r>
              <a:rPr sz="2000" b="1" spc="-8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006FC0"/>
                </a:solidFill>
                <a:latin typeface="Calibri"/>
                <a:cs typeface="Calibri"/>
              </a:rPr>
              <a:t>&gt;</a:t>
            </a:r>
            <a:endParaRPr sz="2000" dirty="0">
              <a:latin typeface="Calibri"/>
              <a:cs typeface="Calibri"/>
            </a:endParaRPr>
          </a:p>
          <a:p>
            <a:pPr marL="127000">
              <a:lnSpc>
                <a:spcPct val="100000"/>
              </a:lnSpc>
            </a:pPr>
            <a:r>
              <a:rPr sz="2000" b="1" spc="-5" dirty="0">
                <a:solidFill>
                  <a:srgbClr val="006FC0"/>
                </a:solidFill>
                <a:latin typeface="Calibri"/>
                <a:cs typeface="Calibri"/>
              </a:rPr>
              <a:t>&lt;tr&gt;</a:t>
            </a:r>
            <a:endParaRPr sz="2000" dirty="0">
              <a:latin typeface="Calibri"/>
              <a:cs typeface="Calibri"/>
            </a:endParaRPr>
          </a:p>
          <a:p>
            <a:pPr marL="297180">
              <a:lnSpc>
                <a:spcPct val="100000"/>
              </a:lnSpc>
            </a:pPr>
            <a:r>
              <a:rPr sz="2000" b="1" dirty="0">
                <a:solidFill>
                  <a:srgbClr val="006FC0"/>
                </a:solidFill>
                <a:latin typeface="Calibri"/>
                <a:cs typeface="Calibri"/>
              </a:rPr>
              <a:t>&lt;th</a:t>
            </a:r>
            <a:r>
              <a:rPr sz="2000" b="1" spc="-3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000" b="1" spc="-5" dirty="0">
                <a:solidFill>
                  <a:srgbClr val="FF0000"/>
                </a:solidFill>
                <a:latin typeface="Calibri"/>
                <a:cs typeface="Calibri"/>
              </a:rPr>
              <a:t>colspan=2</a:t>
            </a:r>
            <a:r>
              <a:rPr sz="2000" b="1" spc="-5" dirty="0">
                <a:solidFill>
                  <a:srgbClr val="006FC0"/>
                </a:solidFill>
                <a:latin typeface="Calibri"/>
                <a:cs typeface="Calibri"/>
              </a:rPr>
              <a:t>&gt;Firstname&lt;/th&gt;</a:t>
            </a:r>
            <a:endParaRPr sz="2000" dirty="0">
              <a:latin typeface="Calibri"/>
              <a:cs typeface="Calibri"/>
            </a:endParaRPr>
          </a:p>
          <a:p>
            <a:pPr marL="355600">
              <a:lnSpc>
                <a:spcPct val="100000"/>
              </a:lnSpc>
            </a:pPr>
            <a:r>
              <a:rPr sz="2000" b="1" spc="-5" dirty="0">
                <a:solidFill>
                  <a:srgbClr val="006FC0"/>
                </a:solidFill>
                <a:latin typeface="Calibri"/>
                <a:cs typeface="Calibri"/>
              </a:rPr>
              <a:t>&lt;th&gt;Age&lt;/th&gt;</a:t>
            </a:r>
            <a:endParaRPr sz="2000" dirty="0">
              <a:latin typeface="Calibri"/>
              <a:cs typeface="Calibri"/>
            </a:endParaRPr>
          </a:p>
          <a:p>
            <a:pPr marL="127000">
              <a:lnSpc>
                <a:spcPct val="100000"/>
              </a:lnSpc>
            </a:pPr>
            <a:r>
              <a:rPr sz="2000" b="1" spc="-5" dirty="0">
                <a:solidFill>
                  <a:srgbClr val="006FC0"/>
                </a:solidFill>
                <a:latin typeface="Calibri"/>
                <a:cs typeface="Calibri"/>
              </a:rPr>
              <a:t>&lt;/</a:t>
            </a:r>
            <a:r>
              <a:rPr sz="2000" b="1" spc="-5" dirty="0" err="1">
                <a:solidFill>
                  <a:srgbClr val="006FC0"/>
                </a:solidFill>
                <a:latin typeface="Calibri"/>
                <a:cs typeface="Calibri"/>
              </a:rPr>
              <a:t>tr</a:t>
            </a:r>
            <a:r>
              <a:rPr sz="2000" b="1" spc="-5" dirty="0">
                <a:solidFill>
                  <a:srgbClr val="006FC0"/>
                </a:solidFill>
                <a:latin typeface="Calibri"/>
                <a:cs typeface="Calibri"/>
              </a:rPr>
              <a:t>&gt;</a:t>
            </a:r>
            <a:endParaRPr lang="en-US" sz="2000" b="1" spc="-5" dirty="0">
              <a:solidFill>
                <a:srgbClr val="006FC0"/>
              </a:solidFill>
              <a:latin typeface="Calibri"/>
              <a:cs typeface="Calibri"/>
            </a:endParaRPr>
          </a:p>
          <a:p>
            <a:pPr marL="127000">
              <a:lnSpc>
                <a:spcPct val="100000"/>
              </a:lnSpc>
            </a:pPr>
            <a:endParaRPr sz="2000" dirty="0">
              <a:latin typeface="Calibri"/>
              <a:cs typeface="Calibri"/>
            </a:endParaRPr>
          </a:p>
          <a:p>
            <a:pPr marL="127000">
              <a:lnSpc>
                <a:spcPct val="100000"/>
              </a:lnSpc>
            </a:pPr>
            <a:r>
              <a:rPr sz="2000" b="1" spc="-5" dirty="0">
                <a:solidFill>
                  <a:srgbClr val="006FC0"/>
                </a:solidFill>
                <a:latin typeface="Calibri"/>
                <a:cs typeface="Calibri"/>
              </a:rPr>
              <a:t>&lt;tr&gt;</a:t>
            </a:r>
            <a:endParaRPr sz="2000" dirty="0">
              <a:latin typeface="Calibri"/>
              <a:cs typeface="Calibri"/>
            </a:endParaRPr>
          </a:p>
          <a:p>
            <a:pPr marL="297180">
              <a:lnSpc>
                <a:spcPct val="100000"/>
              </a:lnSpc>
            </a:pPr>
            <a:r>
              <a:rPr sz="2000" b="1" spc="-5" dirty="0">
                <a:solidFill>
                  <a:srgbClr val="006FC0"/>
                </a:solidFill>
                <a:latin typeface="Calibri"/>
                <a:cs typeface="Calibri"/>
              </a:rPr>
              <a:t>&lt;td&gt;Jill&lt;/td&gt;</a:t>
            </a:r>
            <a:endParaRPr sz="2000" dirty="0">
              <a:latin typeface="Calibri"/>
              <a:cs typeface="Calibri"/>
            </a:endParaRPr>
          </a:p>
          <a:p>
            <a:pPr marL="297180">
              <a:lnSpc>
                <a:spcPct val="100000"/>
              </a:lnSpc>
            </a:pPr>
            <a:r>
              <a:rPr sz="2000" b="1" spc="-5" dirty="0">
                <a:solidFill>
                  <a:srgbClr val="006FC0"/>
                </a:solidFill>
                <a:latin typeface="Calibri"/>
                <a:cs typeface="Calibri"/>
              </a:rPr>
              <a:t>&lt;td&gt;Smith&lt;/td&gt;</a:t>
            </a:r>
            <a:endParaRPr sz="2000" dirty="0">
              <a:latin typeface="Calibri"/>
              <a:cs typeface="Calibri"/>
            </a:endParaRPr>
          </a:p>
          <a:p>
            <a:pPr marL="297180">
              <a:lnSpc>
                <a:spcPct val="100000"/>
              </a:lnSpc>
            </a:pPr>
            <a:r>
              <a:rPr sz="2000" b="1" spc="-5" dirty="0">
                <a:solidFill>
                  <a:srgbClr val="006FC0"/>
                </a:solidFill>
                <a:latin typeface="Calibri"/>
                <a:cs typeface="Calibri"/>
              </a:rPr>
              <a:t>&lt;td&gt;50&lt;/td&gt;</a:t>
            </a:r>
            <a:endParaRPr sz="2000" dirty="0">
              <a:latin typeface="Calibri"/>
              <a:cs typeface="Calibri"/>
            </a:endParaRPr>
          </a:p>
          <a:p>
            <a:pPr marL="127000">
              <a:lnSpc>
                <a:spcPct val="100000"/>
              </a:lnSpc>
            </a:pPr>
            <a:r>
              <a:rPr sz="2000" b="1" spc="-5" dirty="0">
                <a:solidFill>
                  <a:srgbClr val="006FC0"/>
                </a:solidFill>
                <a:latin typeface="Calibri"/>
                <a:cs typeface="Calibri"/>
              </a:rPr>
              <a:t>&lt;/tr&gt;</a:t>
            </a:r>
            <a:endParaRPr sz="2000" dirty="0">
              <a:latin typeface="Calibri"/>
              <a:cs typeface="Calibri"/>
            </a:endParaRPr>
          </a:p>
          <a:p>
            <a:pPr marL="127000">
              <a:lnSpc>
                <a:spcPct val="100000"/>
              </a:lnSpc>
              <a:spcBef>
                <a:spcPts val="5"/>
              </a:spcBef>
            </a:pPr>
            <a:r>
              <a:rPr sz="2000" b="1" spc="-5" dirty="0">
                <a:solidFill>
                  <a:srgbClr val="006FC0"/>
                </a:solidFill>
                <a:latin typeface="Calibri"/>
                <a:cs typeface="Calibri"/>
              </a:rPr>
              <a:t>&lt;/table&gt;</a:t>
            </a:r>
            <a:endParaRPr sz="20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95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000" b="1" spc="-5" dirty="0">
                <a:solidFill>
                  <a:srgbClr val="006FC0"/>
                </a:solidFill>
                <a:latin typeface="Calibri"/>
                <a:cs typeface="Calibri"/>
              </a:rPr>
              <a:t>&lt;/body&gt;</a:t>
            </a:r>
            <a:endParaRPr sz="20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000" b="1" spc="-5" dirty="0">
                <a:solidFill>
                  <a:srgbClr val="006FC0"/>
                </a:solidFill>
                <a:latin typeface="Calibri"/>
                <a:cs typeface="Calibri"/>
              </a:rPr>
              <a:t>&lt;/html&gt;</a:t>
            </a:r>
            <a:endParaRPr sz="2000" dirty="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131947" y="4648200"/>
            <a:ext cx="4258437" cy="1066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1140" y="280238"/>
            <a:ext cx="8056880" cy="726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3766820" algn="l"/>
              </a:tabLst>
            </a:pPr>
            <a:r>
              <a:rPr spc="-80" dirty="0"/>
              <a:t>HTML</a:t>
            </a:r>
            <a:r>
              <a:rPr spc="-200" dirty="0"/>
              <a:t> </a:t>
            </a:r>
            <a:r>
              <a:rPr spc="-145" dirty="0"/>
              <a:t>Tables</a:t>
            </a:r>
            <a:r>
              <a:rPr spc="-210" dirty="0"/>
              <a:t> </a:t>
            </a:r>
            <a:r>
              <a:rPr spc="-5" dirty="0"/>
              <a:t>–	</a:t>
            </a:r>
            <a:r>
              <a:rPr spc="-110" dirty="0"/>
              <a:t>rowspan</a:t>
            </a:r>
            <a:r>
              <a:rPr spc="-270" dirty="0"/>
              <a:t> </a:t>
            </a:r>
            <a:r>
              <a:rPr spc="-95" dirty="0"/>
              <a:t>Example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696731" y="2789047"/>
            <a:ext cx="178435" cy="18097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dirty="0">
                <a:solidFill>
                  <a:srgbClr val="DFDCB7"/>
                </a:solidFill>
                <a:latin typeface="Calibri"/>
                <a:cs typeface="Calibri"/>
              </a:rPr>
              <a:t>55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601662" y="1223860"/>
            <a:ext cx="6872605" cy="5337175"/>
            <a:chOff x="601662" y="1223860"/>
            <a:chExt cx="6872605" cy="5337175"/>
          </a:xfrm>
        </p:grpSpPr>
        <p:sp>
          <p:nvSpPr>
            <p:cNvPr id="5" name="object 5"/>
            <p:cNvSpPr/>
            <p:nvPr/>
          </p:nvSpPr>
          <p:spPr>
            <a:xfrm>
              <a:off x="608012" y="1230210"/>
              <a:ext cx="6859905" cy="5324475"/>
            </a:xfrm>
            <a:custGeom>
              <a:avLst/>
              <a:gdLst/>
              <a:ahLst/>
              <a:cxnLst/>
              <a:rect l="l" t="t" r="r" b="b"/>
              <a:pathLst>
                <a:path w="6859905" h="5324475">
                  <a:moveTo>
                    <a:pt x="6859524" y="0"/>
                  </a:moveTo>
                  <a:lnTo>
                    <a:pt x="0" y="0"/>
                  </a:lnTo>
                  <a:lnTo>
                    <a:pt x="0" y="5324475"/>
                  </a:lnTo>
                  <a:lnTo>
                    <a:pt x="6859524" y="5324475"/>
                  </a:lnTo>
                  <a:lnTo>
                    <a:pt x="6859524" y="0"/>
                  </a:lnTo>
                  <a:close/>
                </a:path>
              </a:pathLst>
            </a:custGeom>
            <a:solidFill>
              <a:srgbClr val="E9D9BD">
                <a:alpha val="14901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08012" y="1230210"/>
              <a:ext cx="6859905" cy="5324475"/>
            </a:xfrm>
            <a:custGeom>
              <a:avLst/>
              <a:gdLst/>
              <a:ahLst/>
              <a:cxnLst/>
              <a:rect l="l" t="t" r="r" b="b"/>
              <a:pathLst>
                <a:path w="6859905" h="5324475">
                  <a:moveTo>
                    <a:pt x="0" y="5324475"/>
                  </a:moveTo>
                  <a:lnTo>
                    <a:pt x="6859524" y="5324475"/>
                  </a:lnTo>
                  <a:lnTo>
                    <a:pt x="6859524" y="0"/>
                  </a:lnTo>
                  <a:lnTo>
                    <a:pt x="0" y="0"/>
                  </a:lnTo>
                  <a:lnTo>
                    <a:pt x="0" y="5324475"/>
                  </a:lnTo>
                  <a:close/>
                </a:path>
              </a:pathLst>
            </a:custGeom>
            <a:ln w="12700">
              <a:solidFill>
                <a:srgbClr val="DEC5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686816" y="1246758"/>
            <a:ext cx="5460365" cy="462241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solidFill>
                  <a:srgbClr val="FF0000"/>
                </a:solidFill>
                <a:latin typeface="Calibri"/>
                <a:cs typeface="Calibri"/>
              </a:rPr>
              <a:t>&lt;h2 </a:t>
            </a:r>
            <a:r>
              <a:rPr sz="2000" b="1" spc="-5" dirty="0">
                <a:solidFill>
                  <a:srgbClr val="FF0000"/>
                </a:solidFill>
                <a:latin typeface="Calibri"/>
                <a:cs typeface="Calibri"/>
              </a:rPr>
              <a:t>align=center&gt; </a:t>
            </a:r>
            <a:r>
              <a:rPr sz="2000" b="1" spc="-5" dirty="0">
                <a:solidFill>
                  <a:srgbClr val="006FC0"/>
                </a:solidFill>
                <a:latin typeface="Calibri"/>
                <a:cs typeface="Calibri"/>
              </a:rPr>
              <a:t>Cell </a:t>
            </a:r>
            <a:r>
              <a:rPr sz="2000" b="1" spc="-10" dirty="0">
                <a:solidFill>
                  <a:srgbClr val="006FC0"/>
                </a:solidFill>
                <a:latin typeface="Calibri"/>
                <a:cs typeface="Calibri"/>
              </a:rPr>
              <a:t>that </a:t>
            </a:r>
            <a:r>
              <a:rPr sz="2000" b="1" dirty="0">
                <a:solidFill>
                  <a:srgbClr val="006FC0"/>
                </a:solidFill>
                <a:latin typeface="Calibri"/>
                <a:cs typeface="Calibri"/>
              </a:rPr>
              <a:t>spans </a:t>
            </a:r>
            <a:r>
              <a:rPr sz="2000" b="1" spc="-5" dirty="0">
                <a:solidFill>
                  <a:srgbClr val="006FC0"/>
                </a:solidFill>
                <a:latin typeface="Calibri"/>
                <a:cs typeface="Calibri"/>
              </a:rPr>
              <a:t>two </a:t>
            </a:r>
            <a:r>
              <a:rPr sz="2000" b="1" spc="-10" dirty="0">
                <a:solidFill>
                  <a:srgbClr val="006FC0"/>
                </a:solidFill>
                <a:latin typeface="Calibri"/>
                <a:cs typeface="Calibri"/>
              </a:rPr>
              <a:t>rows:</a:t>
            </a:r>
            <a:r>
              <a:rPr sz="2000" b="1" spc="-9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FF0000"/>
                </a:solidFill>
                <a:latin typeface="Calibri"/>
                <a:cs typeface="Calibri"/>
              </a:rPr>
              <a:t>&lt;/h2&gt;</a:t>
            </a:r>
            <a:endParaRPr sz="20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000" b="1" spc="-5" dirty="0">
                <a:solidFill>
                  <a:srgbClr val="FF0000"/>
                </a:solidFill>
                <a:latin typeface="Calibri"/>
                <a:cs typeface="Calibri"/>
              </a:rPr>
              <a:t>&lt;table style="width:50%</a:t>
            </a:r>
            <a:r>
              <a:rPr lang="en-US" sz="2000" b="1" spc="-5" dirty="0">
                <a:solidFill>
                  <a:srgbClr val="FF0000"/>
                </a:solidFill>
                <a:latin typeface="Calibri"/>
                <a:cs typeface="Calibri"/>
              </a:rPr>
              <a:t>"</a:t>
            </a:r>
            <a:r>
              <a:rPr sz="2000" b="1" spc="-5" dirty="0">
                <a:solidFill>
                  <a:srgbClr val="FF0000"/>
                </a:solidFill>
                <a:latin typeface="Calibri"/>
                <a:cs typeface="Calibri"/>
              </a:rPr>
              <a:t> border=“1”</a:t>
            </a:r>
            <a:r>
              <a:rPr sz="2000" b="1" spc="-2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000" b="1" spc="-5" dirty="0">
                <a:solidFill>
                  <a:srgbClr val="FF0000"/>
                </a:solidFill>
                <a:latin typeface="Calibri"/>
                <a:cs typeface="Calibri"/>
              </a:rPr>
              <a:t>align=center&gt;</a:t>
            </a:r>
            <a:endParaRPr sz="2000" dirty="0">
              <a:latin typeface="Calibri"/>
              <a:cs typeface="Calibri"/>
            </a:endParaRPr>
          </a:p>
          <a:p>
            <a:pPr marL="127000">
              <a:lnSpc>
                <a:spcPct val="100000"/>
              </a:lnSpc>
            </a:pPr>
            <a:r>
              <a:rPr sz="2000" b="1" spc="-5" dirty="0">
                <a:solidFill>
                  <a:srgbClr val="006FC0"/>
                </a:solidFill>
                <a:latin typeface="Calibri"/>
                <a:cs typeface="Calibri"/>
              </a:rPr>
              <a:t>&lt;tr&gt;</a:t>
            </a:r>
            <a:endParaRPr sz="2000" dirty="0">
              <a:latin typeface="Calibri"/>
              <a:cs typeface="Calibri"/>
            </a:endParaRPr>
          </a:p>
          <a:p>
            <a:pPr marL="241300">
              <a:lnSpc>
                <a:spcPct val="100000"/>
              </a:lnSpc>
            </a:pPr>
            <a:r>
              <a:rPr sz="2000" b="1" spc="-5" dirty="0">
                <a:solidFill>
                  <a:srgbClr val="006FC0"/>
                </a:solidFill>
                <a:latin typeface="Calibri"/>
                <a:cs typeface="Calibri"/>
              </a:rPr>
              <a:t>&lt;th&gt;Name:&lt;/th&gt;</a:t>
            </a:r>
            <a:endParaRPr sz="2000" dirty="0">
              <a:latin typeface="Calibri"/>
              <a:cs typeface="Calibri"/>
            </a:endParaRPr>
          </a:p>
          <a:p>
            <a:pPr marL="241300">
              <a:lnSpc>
                <a:spcPct val="100000"/>
              </a:lnSpc>
            </a:pPr>
            <a:r>
              <a:rPr sz="2000" b="1" spc="-5" dirty="0">
                <a:solidFill>
                  <a:srgbClr val="006FC0"/>
                </a:solidFill>
                <a:latin typeface="Calibri"/>
                <a:cs typeface="Calibri"/>
              </a:rPr>
              <a:t>&lt;td&gt;Bill</a:t>
            </a:r>
            <a:r>
              <a:rPr sz="2000" b="1" spc="-2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006FC0"/>
                </a:solidFill>
                <a:latin typeface="Calibri"/>
                <a:cs typeface="Calibri"/>
              </a:rPr>
              <a:t>Gates&lt;/td&gt;</a:t>
            </a:r>
            <a:endParaRPr sz="2000" dirty="0">
              <a:latin typeface="Calibri"/>
              <a:cs typeface="Calibri"/>
            </a:endParaRPr>
          </a:p>
          <a:p>
            <a:pPr marL="127000">
              <a:lnSpc>
                <a:spcPct val="100000"/>
              </a:lnSpc>
            </a:pPr>
            <a:r>
              <a:rPr sz="2000" b="1" spc="-5" dirty="0">
                <a:solidFill>
                  <a:srgbClr val="006FC0"/>
                </a:solidFill>
                <a:latin typeface="Calibri"/>
                <a:cs typeface="Calibri"/>
              </a:rPr>
              <a:t>&lt;/tr&gt;</a:t>
            </a:r>
            <a:endParaRPr sz="2000" dirty="0">
              <a:latin typeface="Calibri"/>
              <a:cs typeface="Calibri"/>
            </a:endParaRPr>
          </a:p>
          <a:p>
            <a:pPr marL="127000">
              <a:lnSpc>
                <a:spcPct val="100000"/>
              </a:lnSpc>
            </a:pPr>
            <a:r>
              <a:rPr sz="2000" b="1" spc="-5" dirty="0">
                <a:solidFill>
                  <a:srgbClr val="006FC0"/>
                </a:solidFill>
                <a:latin typeface="Calibri"/>
                <a:cs typeface="Calibri"/>
              </a:rPr>
              <a:t>&lt;tr&gt;</a:t>
            </a:r>
            <a:endParaRPr sz="2000" dirty="0">
              <a:latin typeface="Calibri"/>
              <a:cs typeface="Calibri"/>
            </a:endParaRPr>
          </a:p>
          <a:p>
            <a:pPr marL="241300">
              <a:lnSpc>
                <a:spcPct val="100000"/>
              </a:lnSpc>
            </a:pPr>
            <a:r>
              <a:rPr sz="2000" b="1" dirty="0">
                <a:solidFill>
                  <a:srgbClr val="006FC0"/>
                </a:solidFill>
                <a:latin typeface="Calibri"/>
                <a:cs typeface="Calibri"/>
              </a:rPr>
              <a:t>&lt;th</a:t>
            </a:r>
            <a:r>
              <a:rPr sz="2000" b="1" spc="-1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FF0000"/>
                </a:solidFill>
                <a:latin typeface="Calibri"/>
                <a:cs typeface="Calibri"/>
              </a:rPr>
              <a:t>rowspan="2"</a:t>
            </a:r>
            <a:r>
              <a:rPr sz="2000" b="1" spc="-10" dirty="0">
                <a:solidFill>
                  <a:srgbClr val="006FC0"/>
                </a:solidFill>
                <a:latin typeface="Calibri"/>
                <a:cs typeface="Calibri"/>
              </a:rPr>
              <a:t>&gt;Telephone:&lt;/th&gt;</a:t>
            </a:r>
            <a:endParaRPr sz="2000" dirty="0">
              <a:latin typeface="Calibri"/>
              <a:cs typeface="Calibri"/>
            </a:endParaRPr>
          </a:p>
          <a:p>
            <a:pPr marL="241300">
              <a:lnSpc>
                <a:spcPct val="100000"/>
              </a:lnSpc>
              <a:spcBef>
                <a:spcPts val="5"/>
              </a:spcBef>
            </a:pPr>
            <a:r>
              <a:rPr sz="2000" b="1" spc="-5" dirty="0">
                <a:solidFill>
                  <a:srgbClr val="006FC0"/>
                </a:solidFill>
                <a:latin typeface="Calibri"/>
                <a:cs typeface="Calibri"/>
              </a:rPr>
              <a:t>&lt;td&gt;55577854&lt;/td&gt;</a:t>
            </a:r>
            <a:endParaRPr sz="2000" dirty="0">
              <a:latin typeface="Calibri"/>
              <a:cs typeface="Calibri"/>
            </a:endParaRPr>
          </a:p>
          <a:p>
            <a:pPr marL="127000">
              <a:lnSpc>
                <a:spcPct val="100000"/>
              </a:lnSpc>
            </a:pPr>
            <a:r>
              <a:rPr sz="2000" b="1" spc="-5" dirty="0">
                <a:solidFill>
                  <a:srgbClr val="006FC0"/>
                </a:solidFill>
                <a:latin typeface="Calibri"/>
                <a:cs typeface="Calibri"/>
              </a:rPr>
              <a:t>&lt;/tr&gt;</a:t>
            </a:r>
            <a:endParaRPr sz="2000" dirty="0">
              <a:latin typeface="Calibri"/>
              <a:cs typeface="Calibri"/>
            </a:endParaRPr>
          </a:p>
          <a:p>
            <a:pPr marL="127000">
              <a:lnSpc>
                <a:spcPct val="100000"/>
              </a:lnSpc>
            </a:pPr>
            <a:r>
              <a:rPr sz="2000" b="1" spc="-5" dirty="0">
                <a:solidFill>
                  <a:srgbClr val="006FC0"/>
                </a:solidFill>
                <a:latin typeface="Calibri"/>
                <a:cs typeface="Calibri"/>
              </a:rPr>
              <a:t>&lt;tr&gt;</a:t>
            </a:r>
            <a:endParaRPr sz="2000" dirty="0">
              <a:latin typeface="Calibri"/>
              <a:cs typeface="Calibri"/>
            </a:endParaRPr>
          </a:p>
          <a:p>
            <a:pPr marL="241300">
              <a:lnSpc>
                <a:spcPct val="100000"/>
              </a:lnSpc>
            </a:pPr>
            <a:r>
              <a:rPr sz="2000" b="1" spc="-5" dirty="0">
                <a:solidFill>
                  <a:srgbClr val="006FC0"/>
                </a:solidFill>
                <a:latin typeface="Calibri"/>
                <a:cs typeface="Calibri"/>
              </a:rPr>
              <a:t>&lt;td&gt;55577855&lt;/td&gt;</a:t>
            </a:r>
            <a:endParaRPr sz="2000" dirty="0">
              <a:latin typeface="Calibri"/>
              <a:cs typeface="Calibri"/>
            </a:endParaRPr>
          </a:p>
          <a:p>
            <a:pPr marL="127000">
              <a:lnSpc>
                <a:spcPct val="100000"/>
              </a:lnSpc>
            </a:pPr>
            <a:r>
              <a:rPr sz="2000" b="1" spc="-5" dirty="0">
                <a:solidFill>
                  <a:srgbClr val="006FC0"/>
                </a:solidFill>
                <a:latin typeface="Calibri"/>
                <a:cs typeface="Calibri"/>
              </a:rPr>
              <a:t>&lt;/tr&gt;</a:t>
            </a:r>
            <a:endParaRPr sz="20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000" b="1" spc="-5" dirty="0">
                <a:solidFill>
                  <a:srgbClr val="006FC0"/>
                </a:solidFill>
                <a:latin typeface="Calibri"/>
                <a:cs typeface="Calibri"/>
              </a:rPr>
              <a:t>&lt;/table&gt;</a:t>
            </a:r>
            <a:endParaRPr sz="20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950" dirty="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085463" y="4267225"/>
            <a:ext cx="4618609" cy="182867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98117" y="2116963"/>
            <a:ext cx="4572635" cy="1031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600" spc="-75" dirty="0">
                <a:solidFill>
                  <a:srgbClr val="675E46"/>
                </a:solidFill>
                <a:latin typeface="Cambria"/>
                <a:cs typeface="Cambria"/>
              </a:rPr>
              <a:t>HTML</a:t>
            </a:r>
            <a:r>
              <a:rPr sz="6600" spc="-290" dirty="0">
                <a:solidFill>
                  <a:srgbClr val="675E46"/>
                </a:solidFill>
                <a:latin typeface="Cambria"/>
                <a:cs typeface="Cambria"/>
              </a:rPr>
              <a:t> </a:t>
            </a:r>
            <a:r>
              <a:rPr sz="6600" spc="-130" dirty="0">
                <a:solidFill>
                  <a:srgbClr val="675E46"/>
                </a:solidFill>
                <a:latin typeface="Cambria"/>
                <a:cs typeface="Cambria"/>
              </a:rPr>
              <a:t>Forms</a:t>
            </a:r>
            <a:endParaRPr sz="6600">
              <a:latin typeface="Cambria"/>
              <a:cs typeface="Cambri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597152" y="3247644"/>
            <a:ext cx="5830824" cy="7894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806320" y="3327908"/>
            <a:ext cx="538607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15" dirty="0">
                <a:solidFill>
                  <a:srgbClr val="F9F7C7"/>
                </a:solidFill>
                <a:latin typeface="Calibri"/>
                <a:cs typeface="Calibri"/>
              </a:rPr>
              <a:t>Entering </a:t>
            </a:r>
            <a:r>
              <a:rPr sz="2800" b="1" spc="-5" dirty="0">
                <a:solidFill>
                  <a:srgbClr val="F9F7C7"/>
                </a:solidFill>
                <a:latin typeface="Calibri"/>
                <a:cs typeface="Calibri"/>
              </a:rPr>
              <a:t>User </a:t>
            </a:r>
            <a:r>
              <a:rPr sz="2800" b="1" spc="-20" dirty="0">
                <a:solidFill>
                  <a:srgbClr val="F9F7C7"/>
                </a:solidFill>
                <a:latin typeface="Calibri"/>
                <a:cs typeface="Calibri"/>
              </a:rPr>
              <a:t>Data </a:t>
            </a:r>
            <a:r>
              <a:rPr sz="2800" b="1" spc="-15" dirty="0">
                <a:solidFill>
                  <a:srgbClr val="F9F7C7"/>
                </a:solidFill>
                <a:latin typeface="Calibri"/>
                <a:cs typeface="Calibri"/>
              </a:rPr>
              <a:t>from </a:t>
            </a:r>
            <a:r>
              <a:rPr sz="2800" b="1" spc="-5" dirty="0">
                <a:solidFill>
                  <a:srgbClr val="F9F7C7"/>
                </a:solidFill>
                <a:latin typeface="Calibri"/>
                <a:cs typeface="Calibri"/>
              </a:rPr>
              <a:t>a </a:t>
            </a:r>
            <a:r>
              <a:rPr sz="2800" b="1" spc="-40" dirty="0">
                <a:solidFill>
                  <a:srgbClr val="F9F7C7"/>
                </a:solidFill>
                <a:latin typeface="Calibri"/>
                <a:cs typeface="Calibri"/>
              </a:rPr>
              <a:t>Web</a:t>
            </a:r>
            <a:r>
              <a:rPr sz="2800" b="1" spc="95" dirty="0">
                <a:solidFill>
                  <a:srgbClr val="F9F7C7"/>
                </a:solidFill>
                <a:latin typeface="Calibri"/>
                <a:cs typeface="Calibri"/>
              </a:rPr>
              <a:t> </a:t>
            </a:r>
            <a:r>
              <a:rPr sz="2800" b="1" spc="-25" dirty="0">
                <a:solidFill>
                  <a:srgbClr val="F9F7C7"/>
                </a:solidFill>
                <a:latin typeface="Calibri"/>
                <a:cs typeface="Calibri"/>
              </a:rPr>
              <a:t>Page</a:t>
            </a:r>
            <a:endParaRPr sz="280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2645664" y="316991"/>
            <a:ext cx="5442585" cy="6187440"/>
            <a:chOff x="2645664" y="316991"/>
            <a:chExt cx="5442585" cy="6187440"/>
          </a:xfrm>
        </p:grpSpPr>
        <p:sp>
          <p:nvSpPr>
            <p:cNvPr id="6" name="object 6"/>
            <p:cNvSpPr/>
            <p:nvPr/>
          </p:nvSpPr>
          <p:spPr>
            <a:xfrm>
              <a:off x="2645664" y="3991356"/>
              <a:ext cx="3570732" cy="251307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201155" y="316991"/>
              <a:ext cx="1886711" cy="498043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543800" y="2590799"/>
              <a:ext cx="457200" cy="45720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/>
          <p:nvPr/>
        </p:nvSpPr>
        <p:spPr>
          <a:xfrm>
            <a:off x="457200" y="1066838"/>
            <a:ext cx="1724190" cy="172419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467690"/>
            <a:ext cx="2919730" cy="726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75" dirty="0"/>
              <a:t>HTML</a:t>
            </a:r>
            <a:r>
              <a:rPr spc="-280" dirty="0"/>
              <a:t> </a:t>
            </a:r>
            <a:r>
              <a:rPr spc="-125" dirty="0"/>
              <a:t>Form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50240" y="1295401"/>
            <a:ext cx="6707505" cy="4751301"/>
          </a:xfrm>
          <a:prstGeom prst="rect">
            <a:avLst/>
          </a:prstGeom>
        </p:spPr>
        <p:txBody>
          <a:bodyPr vert="horz" wrap="square" lIns="0" tIns="8001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630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b="1" spc="-10" dirty="0">
                <a:solidFill>
                  <a:srgbClr val="2E2B1F"/>
                </a:solidFill>
                <a:latin typeface="Calibri"/>
                <a:cs typeface="Calibri"/>
              </a:rPr>
              <a:t>The &lt;form&gt;</a:t>
            </a:r>
            <a:r>
              <a:rPr sz="2200" b="1" spc="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lang="en-US" sz="2200" b="1" spc="-10" dirty="0">
                <a:solidFill>
                  <a:srgbClr val="2E2B1F"/>
                </a:solidFill>
                <a:latin typeface="Calibri"/>
                <a:cs typeface="Calibri"/>
              </a:rPr>
              <a:t>Tag: Popular way of interacting with users</a:t>
            </a:r>
            <a:endParaRPr sz="2200" dirty="0">
              <a:latin typeface="Calibri"/>
              <a:cs typeface="Calibri"/>
            </a:endParaRPr>
          </a:p>
          <a:p>
            <a:pPr marL="241300" marR="25400" indent="-228600">
              <a:lnSpc>
                <a:spcPct val="100000"/>
              </a:lnSpc>
              <a:spcBef>
                <a:spcPts val="530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The HTML </a:t>
            </a:r>
            <a:r>
              <a:rPr sz="2200" b="1" spc="-10" dirty="0">
                <a:solidFill>
                  <a:srgbClr val="2E2B1F"/>
                </a:solidFill>
                <a:latin typeface="Calibri"/>
                <a:cs typeface="Calibri"/>
              </a:rPr>
              <a:t>&lt;form&gt; </a:t>
            </a:r>
            <a:r>
              <a:rPr lang="en-US" sz="2200" spc="-10" dirty="0">
                <a:solidFill>
                  <a:srgbClr val="2E2B1F"/>
                </a:solidFill>
                <a:latin typeface="Calibri"/>
                <a:cs typeface="Calibri"/>
              </a:rPr>
              <a:t>tag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defines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a </a:t>
            </a:r>
            <a:r>
              <a:rPr sz="2200" spc="-15" dirty="0">
                <a:solidFill>
                  <a:srgbClr val="2E2B1F"/>
                </a:solidFill>
                <a:latin typeface="Calibri"/>
                <a:cs typeface="Calibri"/>
              </a:rPr>
              <a:t>form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that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is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used </a:t>
            </a:r>
            <a:r>
              <a:rPr sz="2200" spc="-20" dirty="0">
                <a:solidFill>
                  <a:srgbClr val="2E2B1F"/>
                </a:solidFill>
                <a:latin typeface="Calibri"/>
                <a:cs typeface="Calibri"/>
              </a:rPr>
              <a:t>to 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collect user</a:t>
            </a:r>
            <a:r>
              <a:rPr sz="2200" spc="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input</a:t>
            </a:r>
            <a:r>
              <a:rPr lang="en-US" sz="2200" spc="-5" dirty="0">
                <a:solidFill>
                  <a:srgbClr val="2E2B1F"/>
                </a:solidFill>
                <a:latin typeface="Calibri"/>
                <a:cs typeface="Calibri"/>
              </a:rPr>
              <a:t>s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:</a:t>
            </a:r>
            <a:endParaRPr sz="2200" dirty="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530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b="1" spc="-25" dirty="0">
                <a:solidFill>
                  <a:srgbClr val="2E2B1F"/>
                </a:solidFill>
                <a:latin typeface="Calibri"/>
                <a:cs typeface="Calibri"/>
              </a:rPr>
              <a:t>Syntax</a:t>
            </a:r>
            <a:endParaRPr sz="2200" dirty="0">
              <a:latin typeface="Calibri"/>
              <a:cs typeface="Calibri"/>
            </a:endParaRPr>
          </a:p>
          <a:p>
            <a:pPr marL="309880">
              <a:lnSpc>
                <a:spcPct val="100000"/>
              </a:lnSpc>
              <a:spcBef>
                <a:spcPts val="484"/>
              </a:spcBef>
            </a:pPr>
            <a:r>
              <a:rPr sz="2000" spc="-10" dirty="0">
                <a:solidFill>
                  <a:srgbClr val="006FC0"/>
                </a:solidFill>
                <a:latin typeface="Calibri"/>
                <a:cs typeface="Calibri"/>
              </a:rPr>
              <a:t>&lt;form&gt;</a:t>
            </a:r>
            <a:endParaRPr sz="2000" dirty="0">
              <a:latin typeface="Calibri"/>
              <a:cs typeface="Calibri"/>
            </a:endParaRPr>
          </a:p>
          <a:p>
            <a:pPr marL="309880">
              <a:lnSpc>
                <a:spcPct val="100000"/>
              </a:lnSpc>
              <a:spcBef>
                <a:spcPts val="5"/>
              </a:spcBef>
            </a:pPr>
            <a:r>
              <a:rPr lang="en-US" sz="2000" i="1" spc="-10" dirty="0">
                <a:solidFill>
                  <a:srgbClr val="006FC0"/>
                </a:solidFill>
                <a:latin typeface="Calibri"/>
                <a:cs typeface="Calibri"/>
              </a:rPr>
              <a:t>	</a:t>
            </a:r>
            <a:r>
              <a:rPr sz="2000" i="1" spc="-10" dirty="0">
                <a:solidFill>
                  <a:srgbClr val="006FC0"/>
                </a:solidFill>
                <a:latin typeface="Calibri"/>
                <a:cs typeface="Calibri"/>
              </a:rPr>
              <a:t>form</a:t>
            </a:r>
            <a:r>
              <a:rPr sz="2000" i="1" spc="-2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000" i="1" spc="-5" dirty="0">
                <a:solidFill>
                  <a:srgbClr val="006FC0"/>
                </a:solidFill>
                <a:latin typeface="Calibri"/>
                <a:cs typeface="Calibri"/>
              </a:rPr>
              <a:t>elements</a:t>
            </a:r>
            <a:endParaRPr sz="2000" dirty="0">
              <a:latin typeface="Calibri"/>
              <a:cs typeface="Calibri"/>
            </a:endParaRPr>
          </a:p>
          <a:p>
            <a:pPr marL="309880">
              <a:lnSpc>
                <a:spcPct val="100000"/>
              </a:lnSpc>
            </a:pPr>
            <a:r>
              <a:rPr sz="2000" spc="-10" dirty="0">
                <a:solidFill>
                  <a:srgbClr val="006FC0"/>
                </a:solidFill>
                <a:latin typeface="Calibri"/>
                <a:cs typeface="Calibri"/>
              </a:rPr>
              <a:t>&lt;/form&gt;</a:t>
            </a:r>
            <a:endParaRPr sz="20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350" dirty="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b="1" spc="-10" dirty="0">
                <a:solidFill>
                  <a:srgbClr val="2E2B1F"/>
                </a:solidFill>
                <a:latin typeface="Calibri"/>
                <a:cs typeface="Calibri"/>
              </a:rPr>
              <a:t>Form elements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are </a:t>
            </a:r>
            <a:r>
              <a:rPr sz="2200" spc="-20" dirty="0">
                <a:solidFill>
                  <a:srgbClr val="2E2B1F"/>
                </a:solidFill>
                <a:latin typeface="Calibri"/>
                <a:cs typeface="Calibri"/>
              </a:rPr>
              <a:t>different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types of </a:t>
            </a:r>
            <a:r>
              <a:rPr sz="2200" b="1" spc="-5" dirty="0">
                <a:solidFill>
                  <a:srgbClr val="2E2B1F"/>
                </a:solidFill>
                <a:latin typeface="Calibri"/>
                <a:cs typeface="Calibri"/>
              </a:rPr>
              <a:t>input </a:t>
            </a:r>
            <a:r>
              <a:rPr sz="2200" b="1" spc="-10" dirty="0">
                <a:solidFill>
                  <a:srgbClr val="2E2B1F"/>
                </a:solidFill>
                <a:latin typeface="Calibri"/>
                <a:cs typeface="Calibri"/>
              </a:rPr>
              <a:t>elements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,</a:t>
            </a:r>
            <a:r>
              <a:rPr sz="2200" spc="17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25" dirty="0">
                <a:solidFill>
                  <a:srgbClr val="2E2B1F"/>
                </a:solidFill>
                <a:latin typeface="Calibri"/>
                <a:cs typeface="Calibri"/>
              </a:rPr>
              <a:t>like</a:t>
            </a:r>
            <a:endParaRPr sz="2200" dirty="0">
              <a:latin typeface="Calibri"/>
              <a:cs typeface="Calibri"/>
            </a:endParaRPr>
          </a:p>
          <a:p>
            <a:pPr marL="594995" lvl="1" indent="-285750">
              <a:lnSpc>
                <a:spcPct val="100000"/>
              </a:lnSpc>
              <a:spcBef>
                <a:spcPts val="490"/>
              </a:spcBef>
              <a:buClr>
                <a:srgbClr val="9CBDBC"/>
              </a:buClr>
              <a:buFont typeface="Arial"/>
              <a:buChar char="•"/>
              <a:tabLst>
                <a:tab pos="594995" algn="l"/>
                <a:tab pos="595630" algn="l"/>
              </a:tabLst>
            </a:pPr>
            <a:r>
              <a:rPr sz="2000" spc="-20" dirty="0">
                <a:solidFill>
                  <a:srgbClr val="2E2B1F"/>
                </a:solidFill>
                <a:latin typeface="Calibri"/>
                <a:cs typeface="Calibri"/>
              </a:rPr>
              <a:t>text</a:t>
            </a:r>
            <a:r>
              <a:rPr sz="2000" spc="1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fields,</a:t>
            </a:r>
            <a:r>
              <a:rPr lang="en-US" sz="2000" spc="-5" dirty="0">
                <a:solidFill>
                  <a:srgbClr val="2E2B1F"/>
                </a:solidFill>
                <a:latin typeface="Calibri"/>
                <a:cs typeface="Calibri"/>
              </a:rPr>
              <a:t> password field, email field, dropdown list, etc. </a:t>
            </a:r>
            <a:endParaRPr sz="2000" dirty="0">
              <a:latin typeface="Calibri"/>
              <a:cs typeface="Calibri"/>
            </a:endParaRPr>
          </a:p>
          <a:p>
            <a:pPr marL="538480" lvl="1" indent="-229235">
              <a:lnSpc>
                <a:spcPct val="100000"/>
              </a:lnSpc>
              <a:spcBef>
                <a:spcPts val="480"/>
              </a:spcBef>
              <a:buClr>
                <a:srgbClr val="9CBDBC"/>
              </a:buClr>
              <a:buFont typeface="Arial"/>
              <a:buChar char="•"/>
              <a:tabLst>
                <a:tab pos="538480" algn="l"/>
                <a:tab pos="539115" algn="l"/>
              </a:tabLst>
            </a:pP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checkboxes,</a:t>
            </a:r>
            <a:endParaRPr sz="2000" dirty="0">
              <a:latin typeface="Calibri"/>
              <a:cs typeface="Calibri"/>
            </a:endParaRPr>
          </a:p>
          <a:p>
            <a:pPr marL="538480" lvl="1" indent="-229235">
              <a:lnSpc>
                <a:spcPct val="100000"/>
              </a:lnSpc>
              <a:spcBef>
                <a:spcPts val="480"/>
              </a:spcBef>
              <a:buClr>
                <a:srgbClr val="9CBDBC"/>
              </a:buClr>
              <a:buFont typeface="Arial"/>
              <a:buChar char="•"/>
              <a:tabLst>
                <a:tab pos="538480" algn="l"/>
                <a:tab pos="539115" algn="l"/>
              </a:tabLst>
            </a:pP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radio</a:t>
            </a:r>
            <a:r>
              <a:rPr sz="2000" spc="-1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buttons,</a:t>
            </a:r>
            <a:endParaRPr sz="2000" dirty="0">
              <a:latin typeface="Calibri"/>
              <a:cs typeface="Calibri"/>
            </a:endParaRPr>
          </a:p>
          <a:p>
            <a:pPr marL="538480" lvl="1" indent="-229235">
              <a:lnSpc>
                <a:spcPct val="100000"/>
              </a:lnSpc>
              <a:spcBef>
                <a:spcPts val="480"/>
              </a:spcBef>
              <a:buClr>
                <a:srgbClr val="9CBDBC"/>
              </a:buClr>
              <a:buFont typeface="Arial"/>
              <a:buChar char="•"/>
              <a:tabLst>
                <a:tab pos="538480" algn="l"/>
                <a:tab pos="539115" algn="l"/>
              </a:tabLst>
            </a:pP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submit 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buttons,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and</a:t>
            </a:r>
            <a:r>
              <a:rPr sz="2000" spc="-1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more</a:t>
            </a:r>
            <a:r>
              <a:rPr lang="en-US" sz="2000" spc="-10" dirty="0">
                <a:solidFill>
                  <a:srgbClr val="2E2B1F"/>
                </a:solidFill>
                <a:latin typeface="Calibri"/>
                <a:cs typeface="Calibri"/>
              </a:rPr>
              <a:t>…</a:t>
            </a:r>
            <a:endParaRPr sz="20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254500" y="0"/>
            <a:ext cx="4203700" cy="6172200"/>
            <a:chOff x="4254500" y="0"/>
            <a:chExt cx="4889500" cy="6172200"/>
          </a:xfrm>
        </p:grpSpPr>
        <p:sp>
          <p:nvSpPr>
            <p:cNvPr id="3" name="object 3"/>
            <p:cNvSpPr/>
            <p:nvPr/>
          </p:nvSpPr>
          <p:spPr>
            <a:xfrm>
              <a:off x="4267200" y="1524000"/>
              <a:ext cx="4191000" cy="4483735"/>
            </a:xfrm>
            <a:custGeom>
              <a:avLst/>
              <a:gdLst/>
              <a:ahLst/>
              <a:cxnLst/>
              <a:rect l="l" t="t" r="r" b="b"/>
              <a:pathLst>
                <a:path w="4191000" h="4483735">
                  <a:moveTo>
                    <a:pt x="4191000" y="0"/>
                  </a:moveTo>
                  <a:lnTo>
                    <a:pt x="0" y="0"/>
                  </a:lnTo>
                  <a:lnTo>
                    <a:pt x="0" y="4483608"/>
                  </a:lnTo>
                  <a:lnTo>
                    <a:pt x="4191000" y="4483608"/>
                  </a:lnTo>
                  <a:lnTo>
                    <a:pt x="4191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4267200" y="1524000"/>
              <a:ext cx="4191000" cy="4483735"/>
            </a:xfrm>
            <a:custGeom>
              <a:avLst/>
              <a:gdLst/>
              <a:ahLst/>
              <a:cxnLst/>
              <a:rect l="l" t="t" r="r" b="b"/>
              <a:pathLst>
                <a:path w="4191000" h="4483735">
                  <a:moveTo>
                    <a:pt x="0" y="4483608"/>
                  </a:moveTo>
                  <a:lnTo>
                    <a:pt x="4191000" y="4483608"/>
                  </a:lnTo>
                  <a:lnTo>
                    <a:pt x="4191000" y="0"/>
                  </a:lnTo>
                  <a:lnTo>
                    <a:pt x="0" y="0"/>
                  </a:lnTo>
                  <a:lnTo>
                    <a:pt x="0" y="4483608"/>
                  </a:lnTo>
                  <a:close/>
                </a:path>
              </a:pathLst>
            </a:custGeom>
            <a:ln w="25400">
              <a:solidFill>
                <a:srgbClr val="B09F8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35940" y="467690"/>
            <a:ext cx="5067300" cy="726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70" dirty="0"/>
              <a:t>The </a:t>
            </a:r>
            <a:r>
              <a:rPr spc="-90" dirty="0"/>
              <a:t>&lt;input&gt;</a:t>
            </a:r>
            <a:r>
              <a:rPr spc="-375" dirty="0"/>
              <a:t> </a:t>
            </a:r>
            <a:r>
              <a:rPr spc="-90" dirty="0"/>
              <a:t>Element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57200" y="1536191"/>
            <a:ext cx="3657600" cy="4205510"/>
          </a:xfrm>
          <a:prstGeom prst="rect">
            <a:avLst/>
          </a:prstGeom>
          <a:solidFill>
            <a:srgbClr val="FFFFFF"/>
          </a:solidFill>
          <a:ln w="25400">
            <a:solidFill>
              <a:srgbClr val="B09F88"/>
            </a:solidFill>
          </a:ln>
        </p:spPr>
        <p:txBody>
          <a:bodyPr vert="horz" wrap="square" lIns="0" tIns="8890" rIns="0" bIns="0" rtlCol="0">
            <a:spAutoFit/>
          </a:bodyPr>
          <a:lstStyle/>
          <a:p>
            <a:pPr marL="434340" marR="185420" indent="-228600">
              <a:lnSpc>
                <a:spcPct val="120000"/>
              </a:lnSpc>
              <a:spcBef>
                <a:spcPts val="70"/>
              </a:spcBef>
              <a:buClr>
                <a:srgbClr val="A9A47B"/>
              </a:buClr>
              <a:buFont typeface="Arial"/>
              <a:buChar char="•"/>
              <a:tabLst>
                <a:tab pos="433705" algn="l"/>
                <a:tab pos="434340" algn="l"/>
              </a:tabLst>
            </a:pPr>
            <a:r>
              <a:rPr sz="1800" spc="-5" dirty="0">
                <a:solidFill>
                  <a:srgbClr val="2E2B1F"/>
                </a:solidFill>
                <a:latin typeface="Calibri"/>
                <a:cs typeface="Calibri"/>
              </a:rPr>
              <a:t>The </a:t>
            </a:r>
            <a:r>
              <a:rPr sz="1800" b="1" spc="-5" dirty="0">
                <a:solidFill>
                  <a:srgbClr val="2E2B1F"/>
                </a:solidFill>
                <a:latin typeface="Calibri"/>
                <a:cs typeface="Calibri"/>
              </a:rPr>
              <a:t>&lt;input&gt; </a:t>
            </a:r>
            <a:r>
              <a:rPr lang="en-US" sz="1800" b="1" spc="-5" dirty="0">
                <a:solidFill>
                  <a:srgbClr val="2E2B1F"/>
                </a:solidFill>
                <a:latin typeface="Calibri"/>
                <a:cs typeface="Calibri"/>
              </a:rPr>
              <a:t>tag </a:t>
            </a:r>
            <a:r>
              <a:rPr sz="1800" spc="-5" dirty="0">
                <a:solidFill>
                  <a:srgbClr val="2E2B1F"/>
                </a:solidFill>
                <a:latin typeface="Calibri"/>
                <a:cs typeface="Calibri"/>
              </a:rPr>
              <a:t>element is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the </a:t>
            </a:r>
            <a:r>
              <a:rPr sz="1800" spc="-5" dirty="0">
                <a:solidFill>
                  <a:srgbClr val="2E2B1F"/>
                </a:solidFill>
                <a:latin typeface="Calibri"/>
                <a:cs typeface="Calibri"/>
              </a:rPr>
              <a:t>most  important </a:t>
            </a:r>
            <a:r>
              <a:rPr sz="1800" spc="-15" dirty="0">
                <a:solidFill>
                  <a:srgbClr val="2E2B1F"/>
                </a:solidFill>
                <a:latin typeface="Calibri"/>
                <a:cs typeface="Calibri"/>
              </a:rPr>
              <a:t>form</a:t>
            </a:r>
            <a:r>
              <a:rPr sz="1800" spc="-5" dirty="0">
                <a:solidFill>
                  <a:srgbClr val="2E2B1F"/>
                </a:solidFill>
                <a:latin typeface="Calibri"/>
                <a:cs typeface="Calibri"/>
              </a:rPr>
              <a:t> element.</a:t>
            </a:r>
            <a:endParaRPr sz="1800" dirty="0">
              <a:latin typeface="Calibri"/>
              <a:cs typeface="Calibri"/>
            </a:endParaRPr>
          </a:p>
          <a:p>
            <a:pPr marL="434340" indent="-228600">
              <a:lnSpc>
                <a:spcPct val="100000"/>
              </a:lnSpc>
              <a:spcBef>
                <a:spcPts val="869"/>
              </a:spcBef>
              <a:buClr>
                <a:srgbClr val="A9A47B"/>
              </a:buClr>
              <a:buFont typeface="Arial"/>
              <a:buChar char="•"/>
              <a:tabLst>
                <a:tab pos="433705" algn="l"/>
                <a:tab pos="434340" algn="l"/>
              </a:tabLst>
            </a:pPr>
            <a:r>
              <a:rPr sz="1800" spc="-10" dirty="0">
                <a:solidFill>
                  <a:srgbClr val="2E2B1F"/>
                </a:solidFill>
                <a:latin typeface="Calibri"/>
                <a:cs typeface="Calibri"/>
              </a:rPr>
              <a:t>Here are </a:t>
            </a:r>
            <a:r>
              <a:rPr sz="1800" spc="-5" dirty="0">
                <a:solidFill>
                  <a:srgbClr val="2E2B1F"/>
                </a:solidFill>
                <a:latin typeface="Calibri"/>
                <a:cs typeface="Calibri"/>
              </a:rPr>
              <a:t>some</a:t>
            </a:r>
            <a:r>
              <a:rPr sz="1800" spc="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E2B1F"/>
                </a:solidFill>
                <a:latin typeface="Calibri"/>
                <a:cs typeface="Calibri"/>
              </a:rPr>
              <a:t>examples:</a:t>
            </a:r>
            <a:endParaRPr sz="1800" dirty="0">
              <a:latin typeface="Calibri"/>
              <a:cs typeface="Calibri"/>
            </a:endParaRPr>
          </a:p>
          <a:p>
            <a:pPr marL="731520" lvl="1" indent="-229235">
              <a:lnSpc>
                <a:spcPct val="100000"/>
              </a:lnSpc>
              <a:spcBef>
                <a:spcPts val="865"/>
              </a:spcBef>
              <a:buClr>
                <a:srgbClr val="9CBDBC"/>
              </a:buClr>
              <a:buFont typeface="Arial"/>
              <a:buChar char="•"/>
              <a:tabLst>
                <a:tab pos="731520" algn="l"/>
                <a:tab pos="732155" algn="l"/>
              </a:tabLst>
            </a:pPr>
            <a:r>
              <a:rPr lang="en-US" b="1" dirty="0">
                <a:solidFill>
                  <a:srgbClr val="2E2B1F"/>
                </a:solidFill>
                <a:latin typeface="Calibri"/>
                <a:cs typeface="Calibri"/>
              </a:rPr>
              <a:t>&lt;i</a:t>
            </a:r>
            <a:r>
              <a:rPr sz="1800" b="1" dirty="0">
                <a:solidFill>
                  <a:srgbClr val="2E2B1F"/>
                </a:solidFill>
                <a:latin typeface="Calibri"/>
                <a:cs typeface="Calibri"/>
              </a:rPr>
              <a:t>nput </a:t>
            </a:r>
            <a:r>
              <a:rPr lang="en-US" b="1" spc="-20" dirty="0">
                <a:solidFill>
                  <a:srgbClr val="2E2B1F"/>
                </a:solidFill>
                <a:latin typeface="Calibri"/>
                <a:cs typeface="Calibri"/>
              </a:rPr>
              <a:t>t</a:t>
            </a:r>
            <a:r>
              <a:rPr sz="1800" b="1" spc="-20" dirty="0">
                <a:solidFill>
                  <a:srgbClr val="2E2B1F"/>
                </a:solidFill>
                <a:latin typeface="Calibri"/>
                <a:cs typeface="Calibri"/>
              </a:rPr>
              <a:t>ype</a:t>
            </a:r>
            <a:r>
              <a:rPr lang="en-US" sz="1800" b="1" spc="-20" dirty="0">
                <a:solidFill>
                  <a:srgbClr val="2E2B1F"/>
                </a:solidFill>
                <a:latin typeface="Calibri"/>
                <a:cs typeface="Calibri"/>
              </a:rPr>
              <a:t>=</a:t>
            </a:r>
            <a:r>
              <a:rPr lang="en-US" sz="1800" b="1" spc="-45" dirty="0">
                <a:solidFill>
                  <a:srgbClr val="2E2B1F"/>
                </a:solidFill>
                <a:latin typeface="Calibri"/>
                <a:cs typeface="Calibri"/>
              </a:rPr>
              <a:t>"</a:t>
            </a:r>
            <a:r>
              <a:rPr lang="en-US" b="1" spc="-50" dirty="0">
                <a:solidFill>
                  <a:srgbClr val="2E2B1F"/>
                </a:solidFill>
                <a:latin typeface="Calibri"/>
                <a:cs typeface="Calibri"/>
              </a:rPr>
              <a:t>t</a:t>
            </a:r>
            <a:r>
              <a:rPr sz="1800" b="1" spc="-50" dirty="0">
                <a:solidFill>
                  <a:srgbClr val="2E2B1F"/>
                </a:solidFill>
                <a:latin typeface="Calibri"/>
                <a:cs typeface="Calibri"/>
              </a:rPr>
              <a:t>ext</a:t>
            </a:r>
            <a:r>
              <a:rPr lang="en-US" sz="1800" b="1" spc="-50" dirty="0">
                <a:solidFill>
                  <a:srgbClr val="2E2B1F"/>
                </a:solidFill>
                <a:latin typeface="Calibri"/>
                <a:cs typeface="Calibri"/>
              </a:rPr>
              <a:t>"&gt;</a:t>
            </a:r>
            <a:endParaRPr sz="1800" dirty="0">
              <a:latin typeface="Calibri"/>
              <a:cs typeface="Calibri"/>
            </a:endParaRPr>
          </a:p>
          <a:p>
            <a:pPr marL="731520" lvl="1" indent="-229235">
              <a:lnSpc>
                <a:spcPct val="100000"/>
              </a:lnSpc>
              <a:spcBef>
                <a:spcPts val="865"/>
              </a:spcBef>
              <a:buClr>
                <a:srgbClr val="9CBDBC"/>
              </a:buClr>
              <a:buFont typeface="Arial"/>
              <a:buChar char="•"/>
              <a:tabLst>
                <a:tab pos="731520" algn="l"/>
                <a:tab pos="732155" algn="l"/>
              </a:tabLst>
            </a:pPr>
            <a:r>
              <a:rPr lang="en-US" b="1" dirty="0">
                <a:solidFill>
                  <a:srgbClr val="2E2B1F"/>
                </a:solidFill>
                <a:cs typeface="Calibri"/>
              </a:rPr>
              <a:t>&lt;input </a:t>
            </a:r>
            <a:r>
              <a:rPr lang="en-US" b="1" spc="-20" dirty="0">
                <a:solidFill>
                  <a:srgbClr val="2E2B1F"/>
                </a:solidFill>
                <a:cs typeface="Calibri"/>
              </a:rPr>
              <a:t>type=</a:t>
            </a:r>
            <a:r>
              <a:rPr lang="en-US" b="1" spc="-45" dirty="0">
                <a:solidFill>
                  <a:srgbClr val="2E2B1F"/>
                </a:solidFill>
                <a:cs typeface="Calibri"/>
              </a:rPr>
              <a:t>“</a:t>
            </a:r>
            <a:r>
              <a:rPr lang="en-US" b="1" spc="-50" dirty="0">
                <a:solidFill>
                  <a:srgbClr val="2E2B1F"/>
                </a:solidFill>
                <a:cs typeface="Calibri"/>
              </a:rPr>
              <a:t>password"&gt;</a:t>
            </a:r>
            <a:endParaRPr lang="en-US" dirty="0">
              <a:cs typeface="Calibri"/>
            </a:endParaRPr>
          </a:p>
          <a:p>
            <a:pPr marL="731520" lvl="1" indent="-229235">
              <a:lnSpc>
                <a:spcPct val="100000"/>
              </a:lnSpc>
              <a:spcBef>
                <a:spcPts val="865"/>
              </a:spcBef>
              <a:buClr>
                <a:srgbClr val="9CBDBC"/>
              </a:buClr>
              <a:buFont typeface="Arial"/>
              <a:buChar char="•"/>
              <a:tabLst>
                <a:tab pos="731520" algn="l"/>
                <a:tab pos="732155" algn="l"/>
              </a:tabLst>
            </a:pPr>
            <a:r>
              <a:rPr lang="en-US" b="1" dirty="0">
                <a:solidFill>
                  <a:srgbClr val="2E2B1F"/>
                </a:solidFill>
                <a:cs typeface="Calibri"/>
              </a:rPr>
              <a:t>&lt;input </a:t>
            </a:r>
            <a:r>
              <a:rPr lang="en-US" b="1" spc="-20" dirty="0">
                <a:solidFill>
                  <a:srgbClr val="2E2B1F"/>
                </a:solidFill>
                <a:cs typeface="Calibri"/>
              </a:rPr>
              <a:t>type=</a:t>
            </a:r>
            <a:r>
              <a:rPr lang="en-US" b="1" spc="-45" dirty="0">
                <a:solidFill>
                  <a:srgbClr val="2E2B1F"/>
                </a:solidFill>
                <a:cs typeface="Calibri"/>
              </a:rPr>
              <a:t>“</a:t>
            </a:r>
            <a:r>
              <a:rPr lang="en-US" b="1" spc="-50" dirty="0">
                <a:solidFill>
                  <a:srgbClr val="2E2B1F"/>
                </a:solidFill>
                <a:cs typeface="Calibri"/>
              </a:rPr>
              <a:t>submit"&gt;</a:t>
            </a:r>
          </a:p>
          <a:p>
            <a:pPr marL="731520" lvl="1" indent="-229235">
              <a:spcBef>
                <a:spcPts val="865"/>
              </a:spcBef>
              <a:buClr>
                <a:srgbClr val="9CBDBC"/>
              </a:buClr>
              <a:buFont typeface="Arial"/>
              <a:buChar char="•"/>
              <a:tabLst>
                <a:tab pos="731520" algn="l"/>
                <a:tab pos="732155" algn="l"/>
              </a:tabLst>
            </a:pPr>
            <a:r>
              <a:rPr lang="en-US" b="1" dirty="0">
                <a:solidFill>
                  <a:srgbClr val="2E2B1F"/>
                </a:solidFill>
                <a:cs typeface="Calibri"/>
              </a:rPr>
              <a:t>&lt;input </a:t>
            </a:r>
            <a:r>
              <a:rPr lang="en-US" b="1" spc="-20" dirty="0">
                <a:solidFill>
                  <a:srgbClr val="2E2B1F"/>
                </a:solidFill>
                <a:cs typeface="Calibri"/>
              </a:rPr>
              <a:t>type=</a:t>
            </a:r>
            <a:r>
              <a:rPr lang="en-US" b="1" spc="-45" dirty="0">
                <a:solidFill>
                  <a:srgbClr val="2E2B1F"/>
                </a:solidFill>
                <a:cs typeface="Calibri"/>
              </a:rPr>
              <a:t>“</a:t>
            </a:r>
            <a:r>
              <a:rPr lang="en-US" b="1" spc="-50" dirty="0">
                <a:solidFill>
                  <a:srgbClr val="2E2B1F"/>
                </a:solidFill>
                <a:cs typeface="Calibri"/>
              </a:rPr>
              <a:t>button"&gt;</a:t>
            </a:r>
          </a:p>
          <a:p>
            <a:pPr marL="731520" lvl="1" indent="-229235">
              <a:lnSpc>
                <a:spcPct val="100000"/>
              </a:lnSpc>
              <a:spcBef>
                <a:spcPts val="865"/>
              </a:spcBef>
              <a:buClr>
                <a:srgbClr val="9CBDBC"/>
              </a:buClr>
              <a:buFont typeface="Arial"/>
              <a:buChar char="•"/>
              <a:tabLst>
                <a:tab pos="731520" algn="l"/>
                <a:tab pos="732155" algn="l"/>
              </a:tabLst>
            </a:pPr>
            <a:r>
              <a:rPr lang="en-US" b="1" dirty="0">
                <a:solidFill>
                  <a:srgbClr val="2E2B1F"/>
                </a:solidFill>
                <a:cs typeface="Calibri"/>
              </a:rPr>
              <a:t>&lt;input </a:t>
            </a:r>
            <a:r>
              <a:rPr lang="en-US" b="1" spc="-20" dirty="0">
                <a:solidFill>
                  <a:srgbClr val="2E2B1F"/>
                </a:solidFill>
                <a:cs typeface="Calibri"/>
              </a:rPr>
              <a:t>type=</a:t>
            </a:r>
            <a:r>
              <a:rPr lang="en-US" b="1" spc="-45" dirty="0">
                <a:solidFill>
                  <a:srgbClr val="2E2B1F"/>
                </a:solidFill>
                <a:cs typeface="Calibri"/>
              </a:rPr>
              <a:t>“</a:t>
            </a:r>
            <a:r>
              <a:rPr lang="en-US" b="1" spc="-50" dirty="0">
                <a:solidFill>
                  <a:srgbClr val="2E2B1F"/>
                </a:solidFill>
                <a:cs typeface="Calibri"/>
              </a:rPr>
              <a:t>radio"&gt;</a:t>
            </a:r>
            <a:endParaRPr lang="en-US" dirty="0">
              <a:cs typeface="Calibri"/>
            </a:endParaRPr>
          </a:p>
          <a:p>
            <a:pPr marL="731520" lvl="1" indent="-229235">
              <a:lnSpc>
                <a:spcPct val="100000"/>
              </a:lnSpc>
              <a:spcBef>
                <a:spcPts val="865"/>
              </a:spcBef>
              <a:buClr>
                <a:srgbClr val="9CBDBC"/>
              </a:buClr>
              <a:buFont typeface="Arial"/>
              <a:buChar char="•"/>
              <a:tabLst>
                <a:tab pos="731520" algn="l"/>
                <a:tab pos="732155" algn="l"/>
              </a:tabLst>
            </a:pPr>
            <a:r>
              <a:rPr lang="en-US" b="1" dirty="0">
                <a:solidFill>
                  <a:srgbClr val="2E2B1F"/>
                </a:solidFill>
                <a:cs typeface="Calibri"/>
              </a:rPr>
              <a:t>&lt;input </a:t>
            </a:r>
            <a:r>
              <a:rPr lang="en-US" b="1" spc="-20" dirty="0">
                <a:solidFill>
                  <a:srgbClr val="2E2B1F"/>
                </a:solidFill>
                <a:cs typeface="Calibri"/>
              </a:rPr>
              <a:t>type=</a:t>
            </a:r>
            <a:r>
              <a:rPr lang="en-US" b="1" spc="-45" dirty="0">
                <a:solidFill>
                  <a:srgbClr val="2E2B1F"/>
                </a:solidFill>
                <a:cs typeface="Calibri"/>
              </a:rPr>
              <a:t>“</a:t>
            </a:r>
            <a:r>
              <a:rPr lang="en-US" b="1" spc="-50" dirty="0">
                <a:solidFill>
                  <a:srgbClr val="2E2B1F"/>
                </a:solidFill>
                <a:cs typeface="Calibri"/>
              </a:rPr>
              <a:t>reset"&gt;</a:t>
            </a:r>
            <a:endParaRPr lang="en-US" dirty="0">
              <a:cs typeface="Calibri"/>
            </a:endParaRPr>
          </a:p>
          <a:p>
            <a:pPr marL="731520" lvl="1" indent="-229235">
              <a:lnSpc>
                <a:spcPct val="100000"/>
              </a:lnSpc>
              <a:spcBef>
                <a:spcPts val="865"/>
              </a:spcBef>
              <a:buClr>
                <a:srgbClr val="9CBDBC"/>
              </a:buClr>
              <a:buFont typeface="Arial"/>
              <a:buChar char="•"/>
              <a:tabLst>
                <a:tab pos="731520" algn="l"/>
                <a:tab pos="732155" algn="l"/>
              </a:tabLst>
            </a:pPr>
            <a:r>
              <a:rPr lang="en-US" b="1" dirty="0">
                <a:solidFill>
                  <a:srgbClr val="2E2B1F"/>
                </a:solidFill>
                <a:cs typeface="Calibri"/>
              </a:rPr>
              <a:t>&lt;input </a:t>
            </a:r>
            <a:r>
              <a:rPr lang="en-US" b="1" spc="-20" dirty="0">
                <a:solidFill>
                  <a:srgbClr val="2E2B1F"/>
                </a:solidFill>
                <a:cs typeface="Calibri"/>
              </a:rPr>
              <a:t>type=</a:t>
            </a:r>
            <a:r>
              <a:rPr lang="en-US" b="1" spc="-45" dirty="0">
                <a:solidFill>
                  <a:srgbClr val="2E2B1F"/>
                </a:solidFill>
                <a:cs typeface="Calibri"/>
              </a:rPr>
              <a:t>“</a:t>
            </a:r>
            <a:r>
              <a:rPr lang="en-US" b="1" spc="-50" dirty="0">
                <a:solidFill>
                  <a:srgbClr val="2E2B1F"/>
                </a:solidFill>
                <a:cs typeface="Calibri"/>
              </a:rPr>
              <a:t>checkbox"&gt;</a:t>
            </a:r>
            <a:endParaRPr lang="en-US" dirty="0">
              <a:cs typeface="Calibri"/>
            </a:endParaRPr>
          </a:p>
          <a:p>
            <a:pPr marL="731520" lvl="1" indent="-229235">
              <a:lnSpc>
                <a:spcPct val="100000"/>
              </a:lnSpc>
              <a:spcBef>
                <a:spcPts val="865"/>
              </a:spcBef>
              <a:buClr>
                <a:srgbClr val="9CBDBC"/>
              </a:buClr>
              <a:buFont typeface="Arial"/>
              <a:buChar char="•"/>
              <a:tabLst>
                <a:tab pos="731520" algn="l"/>
                <a:tab pos="732155" algn="l"/>
              </a:tabLst>
            </a:pPr>
            <a:r>
              <a:rPr sz="1800" b="1" spc="-10" dirty="0">
                <a:solidFill>
                  <a:srgbClr val="2E2B1F"/>
                </a:solidFill>
                <a:latin typeface="Calibri"/>
                <a:cs typeface="Calibri"/>
              </a:rPr>
              <a:t>…etc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267200" y="1524000"/>
            <a:ext cx="3921125" cy="43554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105"/>
              </a:spcBef>
              <a:buClr>
                <a:srgbClr val="A9A47B"/>
              </a:buClr>
              <a:buFont typeface="Arial"/>
              <a:buChar char="•"/>
              <a:tabLst>
                <a:tab pos="241300" algn="l"/>
                <a:tab pos="241935" algn="l"/>
              </a:tabLst>
            </a:pPr>
            <a:r>
              <a:rPr sz="2000" b="1" dirty="0">
                <a:solidFill>
                  <a:srgbClr val="2E2B1F"/>
                </a:solidFill>
                <a:latin typeface="Calibri"/>
                <a:cs typeface="Calibri"/>
              </a:rPr>
              <a:t>HTML5 Input</a:t>
            </a:r>
            <a:r>
              <a:rPr sz="2000" b="1" spc="-5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b="1" spc="-15" dirty="0">
                <a:solidFill>
                  <a:srgbClr val="2E2B1F"/>
                </a:solidFill>
                <a:latin typeface="Calibri"/>
                <a:cs typeface="Calibri"/>
              </a:rPr>
              <a:t>Types</a:t>
            </a:r>
            <a:endParaRPr sz="2000" dirty="0">
              <a:latin typeface="Calibri"/>
              <a:cs typeface="Calibri"/>
            </a:endParaRPr>
          </a:p>
          <a:p>
            <a:pPr marL="241300" indent="-229235">
              <a:lnSpc>
                <a:spcPts val="2160"/>
              </a:lnSpc>
              <a:buClr>
                <a:srgbClr val="A9A47B"/>
              </a:buClr>
              <a:buFont typeface="Arial"/>
              <a:buChar char="•"/>
              <a:tabLst>
                <a:tab pos="241300" algn="l"/>
                <a:tab pos="241935" algn="l"/>
              </a:tabLst>
            </a:pP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HTML5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added </a:t>
            </a:r>
            <a:r>
              <a:rPr sz="2000" spc="-15" dirty="0">
                <a:solidFill>
                  <a:srgbClr val="2E2B1F"/>
                </a:solidFill>
                <a:latin typeface="Calibri"/>
                <a:cs typeface="Calibri"/>
              </a:rPr>
              <a:t>several </a:t>
            </a: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new</a:t>
            </a:r>
            <a:r>
              <a:rPr sz="2000" spc="-2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input</a:t>
            </a:r>
            <a:endParaRPr sz="2000" dirty="0">
              <a:latin typeface="Calibri"/>
              <a:cs typeface="Calibri"/>
            </a:endParaRPr>
          </a:p>
          <a:p>
            <a:pPr marL="241300">
              <a:lnSpc>
                <a:spcPts val="2160"/>
              </a:lnSpc>
            </a:pP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types</a:t>
            </a:r>
            <a:r>
              <a:rPr lang="en-US" sz="2000" dirty="0">
                <a:solidFill>
                  <a:srgbClr val="2E2B1F"/>
                </a:solidFill>
                <a:latin typeface="Calibri"/>
                <a:cs typeface="Calibri"/>
              </a:rPr>
              <a:t>:</a:t>
            </a:r>
            <a:endParaRPr sz="2000" dirty="0">
              <a:latin typeface="Calibri"/>
              <a:cs typeface="Calibri"/>
            </a:endParaRPr>
          </a:p>
          <a:p>
            <a:pPr marL="538480" lvl="1" indent="-229235">
              <a:lnSpc>
                <a:spcPct val="100000"/>
              </a:lnSpc>
              <a:buClr>
                <a:srgbClr val="9CBDBC"/>
              </a:buClr>
              <a:buFont typeface="Arial"/>
              <a:buChar char="•"/>
              <a:tabLst>
                <a:tab pos="538480" algn="l"/>
                <a:tab pos="539115" algn="l"/>
              </a:tabLst>
            </a:pPr>
            <a:r>
              <a:rPr sz="1900" spc="-10" dirty="0">
                <a:solidFill>
                  <a:srgbClr val="2E2B1F"/>
                </a:solidFill>
                <a:latin typeface="Calibri"/>
                <a:cs typeface="Calibri"/>
              </a:rPr>
              <a:t>color</a:t>
            </a:r>
            <a:endParaRPr sz="1900" dirty="0">
              <a:latin typeface="Calibri"/>
              <a:cs typeface="Calibri"/>
            </a:endParaRPr>
          </a:p>
          <a:p>
            <a:pPr marL="538480" lvl="1" indent="-229235">
              <a:lnSpc>
                <a:spcPct val="100000"/>
              </a:lnSpc>
              <a:buClr>
                <a:srgbClr val="9CBDBC"/>
              </a:buClr>
              <a:buFont typeface="Arial"/>
              <a:buChar char="•"/>
              <a:tabLst>
                <a:tab pos="538480" algn="l"/>
                <a:tab pos="539115" algn="l"/>
              </a:tabLst>
            </a:pPr>
            <a:r>
              <a:rPr sz="1900" spc="-15" dirty="0">
                <a:solidFill>
                  <a:srgbClr val="2E2B1F"/>
                </a:solidFill>
                <a:latin typeface="Calibri"/>
                <a:cs typeface="Calibri"/>
              </a:rPr>
              <a:t>date</a:t>
            </a:r>
            <a:endParaRPr sz="1900" dirty="0">
              <a:latin typeface="Calibri"/>
              <a:cs typeface="Calibri"/>
            </a:endParaRPr>
          </a:p>
          <a:p>
            <a:pPr marL="538480" lvl="1" indent="-229235">
              <a:lnSpc>
                <a:spcPct val="100000"/>
              </a:lnSpc>
              <a:buClr>
                <a:srgbClr val="9CBDBC"/>
              </a:buClr>
              <a:buFont typeface="Arial"/>
              <a:buChar char="•"/>
              <a:tabLst>
                <a:tab pos="538480" algn="l"/>
                <a:tab pos="539115" algn="l"/>
              </a:tabLst>
            </a:pPr>
            <a:r>
              <a:rPr sz="1900" spc="-10" dirty="0">
                <a:solidFill>
                  <a:srgbClr val="2E2B1F"/>
                </a:solidFill>
                <a:latin typeface="Calibri"/>
                <a:cs typeface="Calibri"/>
              </a:rPr>
              <a:t>datetime-local</a:t>
            </a:r>
            <a:endParaRPr sz="1900" dirty="0">
              <a:latin typeface="Calibri"/>
              <a:cs typeface="Calibri"/>
            </a:endParaRPr>
          </a:p>
          <a:p>
            <a:pPr marL="538480" lvl="1" indent="-229235">
              <a:lnSpc>
                <a:spcPct val="100000"/>
              </a:lnSpc>
              <a:buClr>
                <a:srgbClr val="9CBDBC"/>
              </a:buClr>
              <a:buFont typeface="Arial"/>
              <a:buChar char="•"/>
              <a:tabLst>
                <a:tab pos="538480" algn="l"/>
                <a:tab pos="539115" algn="l"/>
              </a:tabLst>
            </a:pPr>
            <a:r>
              <a:rPr sz="1900" spc="-5" dirty="0">
                <a:solidFill>
                  <a:srgbClr val="2E2B1F"/>
                </a:solidFill>
                <a:latin typeface="Calibri"/>
                <a:cs typeface="Calibri"/>
              </a:rPr>
              <a:t>email</a:t>
            </a:r>
            <a:endParaRPr sz="1900" dirty="0">
              <a:latin typeface="Calibri"/>
              <a:cs typeface="Calibri"/>
            </a:endParaRPr>
          </a:p>
          <a:p>
            <a:pPr marL="538480" lvl="1" indent="-229235">
              <a:lnSpc>
                <a:spcPct val="100000"/>
              </a:lnSpc>
              <a:spcBef>
                <a:spcPts val="5"/>
              </a:spcBef>
              <a:buClr>
                <a:srgbClr val="9CBDBC"/>
              </a:buClr>
              <a:buFont typeface="Arial"/>
              <a:buChar char="•"/>
              <a:tabLst>
                <a:tab pos="538480" algn="l"/>
                <a:tab pos="539115" algn="l"/>
              </a:tabLst>
            </a:pPr>
            <a:r>
              <a:rPr sz="1900" spc="-10" dirty="0">
                <a:solidFill>
                  <a:srgbClr val="2E2B1F"/>
                </a:solidFill>
                <a:latin typeface="Calibri"/>
                <a:cs typeface="Calibri"/>
              </a:rPr>
              <a:t>month</a:t>
            </a:r>
            <a:endParaRPr sz="1900" dirty="0">
              <a:latin typeface="Calibri"/>
              <a:cs typeface="Calibri"/>
            </a:endParaRPr>
          </a:p>
          <a:p>
            <a:pPr marL="538480" lvl="1" indent="-229235">
              <a:lnSpc>
                <a:spcPct val="100000"/>
              </a:lnSpc>
              <a:buClr>
                <a:srgbClr val="9CBDBC"/>
              </a:buClr>
              <a:buFont typeface="Arial"/>
              <a:buChar char="•"/>
              <a:tabLst>
                <a:tab pos="538480" algn="l"/>
                <a:tab pos="539115" algn="l"/>
              </a:tabLst>
            </a:pPr>
            <a:r>
              <a:rPr sz="1900" spc="-10" dirty="0">
                <a:solidFill>
                  <a:srgbClr val="2E2B1F"/>
                </a:solidFill>
                <a:latin typeface="Calibri"/>
                <a:cs typeface="Calibri"/>
              </a:rPr>
              <a:t>number</a:t>
            </a:r>
            <a:endParaRPr sz="1900" dirty="0">
              <a:latin typeface="Calibri"/>
              <a:cs typeface="Calibri"/>
            </a:endParaRPr>
          </a:p>
          <a:p>
            <a:pPr marL="538480" lvl="1" indent="-229235">
              <a:lnSpc>
                <a:spcPct val="100000"/>
              </a:lnSpc>
              <a:buClr>
                <a:srgbClr val="9CBDBC"/>
              </a:buClr>
              <a:buFont typeface="Arial"/>
              <a:buChar char="•"/>
              <a:tabLst>
                <a:tab pos="538480" algn="l"/>
                <a:tab pos="539115" algn="l"/>
              </a:tabLst>
            </a:pPr>
            <a:r>
              <a:rPr sz="1900" spc="-15" dirty="0">
                <a:solidFill>
                  <a:srgbClr val="2E2B1F"/>
                </a:solidFill>
                <a:latin typeface="Calibri"/>
                <a:cs typeface="Calibri"/>
              </a:rPr>
              <a:t>range</a:t>
            </a:r>
            <a:endParaRPr sz="1900" dirty="0">
              <a:latin typeface="Calibri"/>
              <a:cs typeface="Calibri"/>
            </a:endParaRPr>
          </a:p>
          <a:p>
            <a:pPr marL="538480" lvl="1" indent="-229235">
              <a:lnSpc>
                <a:spcPct val="100000"/>
              </a:lnSpc>
              <a:buClr>
                <a:srgbClr val="9CBDBC"/>
              </a:buClr>
              <a:buFont typeface="Arial"/>
              <a:buChar char="•"/>
              <a:tabLst>
                <a:tab pos="538480" algn="l"/>
                <a:tab pos="539115" algn="l"/>
              </a:tabLst>
            </a:pPr>
            <a:r>
              <a:rPr sz="1900" spc="-10" dirty="0">
                <a:solidFill>
                  <a:srgbClr val="2E2B1F"/>
                </a:solidFill>
                <a:latin typeface="Calibri"/>
                <a:cs typeface="Calibri"/>
              </a:rPr>
              <a:t>search</a:t>
            </a:r>
            <a:endParaRPr sz="1900" dirty="0">
              <a:latin typeface="Calibri"/>
              <a:cs typeface="Calibri"/>
            </a:endParaRPr>
          </a:p>
          <a:p>
            <a:pPr marL="538480" lvl="1" indent="-229235">
              <a:lnSpc>
                <a:spcPct val="100000"/>
              </a:lnSpc>
              <a:buClr>
                <a:srgbClr val="9CBDBC"/>
              </a:buClr>
              <a:buFont typeface="Arial"/>
              <a:buChar char="•"/>
              <a:tabLst>
                <a:tab pos="538480" algn="l"/>
                <a:tab pos="539115" algn="l"/>
              </a:tabLst>
            </a:pPr>
            <a:r>
              <a:rPr sz="1900" spc="-10" dirty="0">
                <a:solidFill>
                  <a:srgbClr val="2E2B1F"/>
                </a:solidFill>
                <a:latin typeface="Calibri"/>
                <a:cs typeface="Calibri"/>
              </a:rPr>
              <a:t>tel</a:t>
            </a:r>
            <a:endParaRPr sz="1900" dirty="0">
              <a:latin typeface="Calibri"/>
              <a:cs typeface="Calibri"/>
            </a:endParaRPr>
          </a:p>
          <a:p>
            <a:pPr marL="538480" lvl="1" indent="-229235">
              <a:lnSpc>
                <a:spcPct val="100000"/>
              </a:lnSpc>
              <a:buClr>
                <a:srgbClr val="9CBDBC"/>
              </a:buClr>
              <a:buFont typeface="Arial"/>
              <a:buChar char="•"/>
              <a:tabLst>
                <a:tab pos="538480" algn="l"/>
                <a:tab pos="539115" algn="l"/>
              </a:tabLst>
            </a:pPr>
            <a:r>
              <a:rPr sz="1900" spc="-5" dirty="0">
                <a:solidFill>
                  <a:srgbClr val="2E2B1F"/>
                </a:solidFill>
                <a:latin typeface="Calibri"/>
                <a:cs typeface="Calibri"/>
              </a:rPr>
              <a:t>time</a:t>
            </a:r>
            <a:endParaRPr sz="1900" dirty="0">
              <a:latin typeface="Calibri"/>
              <a:cs typeface="Calibri"/>
            </a:endParaRPr>
          </a:p>
          <a:p>
            <a:pPr marL="538480" lvl="1" indent="-229235">
              <a:lnSpc>
                <a:spcPct val="100000"/>
              </a:lnSpc>
              <a:buClr>
                <a:srgbClr val="9CBDBC"/>
              </a:buClr>
              <a:buFont typeface="Arial"/>
              <a:buChar char="•"/>
              <a:tabLst>
                <a:tab pos="538480" algn="l"/>
                <a:tab pos="539115" algn="l"/>
              </a:tabLst>
            </a:pPr>
            <a:r>
              <a:rPr sz="1900" spc="-10" dirty="0">
                <a:solidFill>
                  <a:srgbClr val="2E2B1F"/>
                </a:solidFill>
                <a:latin typeface="Calibri"/>
                <a:cs typeface="Calibri"/>
              </a:rPr>
              <a:t>url</a:t>
            </a:r>
            <a:endParaRPr sz="1900" dirty="0">
              <a:latin typeface="Calibri"/>
              <a:cs typeface="Calibri"/>
            </a:endParaRPr>
          </a:p>
          <a:p>
            <a:pPr marL="538480" lvl="1" indent="-229235">
              <a:lnSpc>
                <a:spcPct val="100000"/>
              </a:lnSpc>
              <a:buClr>
                <a:srgbClr val="9CBDBC"/>
              </a:buClr>
              <a:buFont typeface="Arial"/>
              <a:buChar char="•"/>
              <a:tabLst>
                <a:tab pos="538480" algn="l"/>
                <a:tab pos="539115" algn="l"/>
              </a:tabLst>
            </a:pPr>
            <a:r>
              <a:rPr sz="1900" spc="-5" dirty="0">
                <a:solidFill>
                  <a:srgbClr val="2E2B1F"/>
                </a:solidFill>
                <a:latin typeface="Calibri"/>
                <a:cs typeface="Calibri"/>
              </a:rPr>
              <a:t>week</a:t>
            </a:r>
            <a:endParaRPr sz="19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467690"/>
            <a:ext cx="3761104" cy="726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80" dirty="0"/>
              <a:t>Input </a:t>
            </a:r>
            <a:r>
              <a:rPr lang="en-US" spc="-80" dirty="0"/>
              <a:t>t</a:t>
            </a:r>
            <a:r>
              <a:rPr spc="-105" dirty="0"/>
              <a:t>ype</a:t>
            </a:r>
            <a:r>
              <a:rPr spc="-430" dirty="0"/>
              <a:t> </a:t>
            </a:r>
            <a:r>
              <a:rPr b="1" spc="-180" dirty="0"/>
              <a:t>Text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57200" y="1552702"/>
            <a:ext cx="4191000" cy="19399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95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b="1" spc="-10" dirty="0">
                <a:solidFill>
                  <a:srgbClr val="2E2B1F"/>
                </a:solidFill>
                <a:latin typeface="Calibri"/>
                <a:cs typeface="Calibri"/>
              </a:rPr>
              <a:t>&lt;input </a:t>
            </a:r>
            <a:r>
              <a:rPr sz="2200" b="1" spc="-15" dirty="0">
                <a:solidFill>
                  <a:srgbClr val="2E2B1F"/>
                </a:solidFill>
                <a:latin typeface="Calibri"/>
                <a:cs typeface="Calibri"/>
              </a:rPr>
              <a:t>type="text"&gt;  </a:t>
            </a:r>
            <a:endParaRPr lang="en-US" sz="2200" b="1" spc="-15" dirty="0">
              <a:solidFill>
                <a:srgbClr val="2E2B1F"/>
              </a:solidFill>
              <a:latin typeface="Calibri"/>
              <a:cs typeface="Calibri"/>
            </a:endParaRPr>
          </a:p>
          <a:p>
            <a:pPr marL="241300" marR="5080" indent="-228600">
              <a:lnSpc>
                <a:spcPct val="100000"/>
              </a:lnSpc>
              <a:spcBef>
                <a:spcPts val="95"/>
              </a:spcBef>
              <a:buClr>
                <a:srgbClr val="A9A47B"/>
              </a:buClr>
              <a:tabLst>
                <a:tab pos="240665" algn="l"/>
                <a:tab pos="241300" algn="l"/>
              </a:tabLst>
            </a:pPr>
            <a:r>
              <a:rPr lang="en-US" sz="2200" b="1" spc="-15" dirty="0">
                <a:solidFill>
                  <a:srgbClr val="2E2B1F"/>
                </a:solidFill>
                <a:latin typeface="Calibri"/>
                <a:cs typeface="Calibri"/>
              </a:rPr>
              <a:t>	</a:t>
            </a:r>
            <a:r>
              <a:rPr lang="en-US" sz="2200" spc="-15" dirty="0">
                <a:solidFill>
                  <a:srgbClr val="2E2B1F"/>
                </a:solidFill>
                <a:latin typeface="Calibri"/>
                <a:cs typeface="Calibri"/>
              </a:rPr>
              <a:t>It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defines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a </a:t>
            </a:r>
            <a:r>
              <a:rPr sz="2200" b="1" spc="-5" dirty="0">
                <a:solidFill>
                  <a:srgbClr val="2E2B1F"/>
                </a:solidFill>
                <a:latin typeface="Calibri"/>
                <a:cs typeface="Calibri"/>
              </a:rPr>
              <a:t>one-line </a:t>
            </a:r>
            <a:r>
              <a:rPr sz="2200" b="1" spc="-25" dirty="0">
                <a:solidFill>
                  <a:srgbClr val="2E2B1F"/>
                </a:solidFill>
                <a:latin typeface="Calibri"/>
                <a:cs typeface="Calibri"/>
              </a:rPr>
              <a:t>text  </a:t>
            </a:r>
            <a:r>
              <a:rPr sz="2200" b="1" spc="-5" dirty="0">
                <a:solidFill>
                  <a:srgbClr val="2E2B1F"/>
                </a:solidFill>
                <a:latin typeface="Calibri"/>
                <a:cs typeface="Calibri"/>
              </a:rPr>
              <a:t>input</a:t>
            </a:r>
            <a:r>
              <a:rPr sz="2200" b="1" spc="-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b="1" spc="-5" dirty="0">
                <a:solidFill>
                  <a:srgbClr val="2E2B1F"/>
                </a:solidFill>
                <a:latin typeface="Calibri"/>
                <a:cs typeface="Calibri"/>
              </a:rPr>
              <a:t>field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:</a:t>
            </a:r>
            <a:endParaRPr sz="22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Char char="•"/>
            </a:pPr>
            <a:endParaRPr sz="3100" dirty="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buClr>
                <a:srgbClr val="A9A47B"/>
              </a:buClr>
              <a:buFont typeface="Arial"/>
              <a:buChar char="•"/>
              <a:tabLst>
                <a:tab pos="241300" algn="l"/>
              </a:tabLst>
            </a:pPr>
            <a:r>
              <a:rPr sz="2800" spc="-10" dirty="0">
                <a:solidFill>
                  <a:srgbClr val="2E2B1F"/>
                </a:solidFill>
                <a:latin typeface="Calibri"/>
                <a:cs typeface="Calibri"/>
              </a:rPr>
              <a:t>Example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613275" y="1549653"/>
            <a:ext cx="3098165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9235">
              <a:lnSpc>
                <a:spcPct val="100000"/>
              </a:lnSpc>
              <a:spcBef>
                <a:spcPts val="100"/>
              </a:spcBef>
              <a:buClr>
                <a:srgbClr val="A9A47B"/>
              </a:buClr>
              <a:buFont typeface="Arial"/>
              <a:buChar char="•"/>
              <a:tabLst>
                <a:tab pos="241935" algn="l"/>
              </a:tabLst>
            </a:pPr>
            <a:r>
              <a:rPr sz="2400" spc="-5" dirty="0">
                <a:solidFill>
                  <a:srgbClr val="2E2B1F"/>
                </a:solidFill>
                <a:latin typeface="Calibri"/>
                <a:cs typeface="Calibri"/>
              </a:rPr>
              <a:t>This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is </a:t>
            </a:r>
            <a:r>
              <a:rPr sz="2400" spc="-10" dirty="0">
                <a:solidFill>
                  <a:srgbClr val="2E2B1F"/>
                </a:solidFill>
                <a:latin typeface="Calibri"/>
                <a:cs typeface="Calibri"/>
              </a:rPr>
              <a:t>how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the </a:t>
            </a:r>
            <a:r>
              <a:rPr sz="2400" spc="-5" dirty="0">
                <a:solidFill>
                  <a:srgbClr val="2E2B1F"/>
                </a:solidFill>
                <a:latin typeface="Calibri"/>
                <a:cs typeface="Calibri"/>
              </a:rPr>
              <a:t>HTML  </a:t>
            </a:r>
            <a:r>
              <a:rPr sz="2400" spc="-10" dirty="0">
                <a:solidFill>
                  <a:srgbClr val="2E2B1F"/>
                </a:solidFill>
                <a:latin typeface="Calibri"/>
                <a:cs typeface="Calibri"/>
              </a:rPr>
              <a:t>code above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will </a:t>
            </a:r>
            <a:r>
              <a:rPr sz="2400" spc="-5" dirty="0">
                <a:solidFill>
                  <a:srgbClr val="2E2B1F"/>
                </a:solidFill>
                <a:latin typeface="Calibri"/>
                <a:cs typeface="Calibri"/>
              </a:rPr>
              <a:t>be  </a:t>
            </a:r>
            <a:r>
              <a:rPr sz="2400" spc="-10" dirty="0">
                <a:solidFill>
                  <a:srgbClr val="2E2B1F"/>
                </a:solidFill>
                <a:latin typeface="Calibri"/>
                <a:cs typeface="Calibri"/>
              </a:rPr>
              <a:t>displayed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in a</a:t>
            </a:r>
            <a:r>
              <a:rPr sz="2400" spc="-8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2E2B1F"/>
                </a:solidFill>
                <a:latin typeface="Calibri"/>
                <a:cs typeface="Calibri"/>
              </a:rPr>
              <a:t>browser: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257800" y="3657600"/>
            <a:ext cx="2909443" cy="1600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09600" y="3657600"/>
            <a:ext cx="4191000" cy="2590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467690"/>
            <a:ext cx="3764279" cy="726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80" dirty="0"/>
              <a:t>What </a:t>
            </a:r>
            <a:r>
              <a:rPr spc="-55" dirty="0"/>
              <a:t>is</a:t>
            </a:r>
            <a:r>
              <a:rPr spc="-390" dirty="0"/>
              <a:t> </a:t>
            </a:r>
            <a:r>
              <a:rPr spc="-75" dirty="0"/>
              <a:t>WWW?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09600" y="1447800"/>
            <a:ext cx="7181215" cy="4630755"/>
          </a:xfrm>
          <a:prstGeom prst="rect">
            <a:avLst/>
          </a:prstGeom>
        </p:spPr>
        <p:txBody>
          <a:bodyPr vert="horz" wrap="square" lIns="0" tIns="80010" rIns="0" bIns="0" rtlCol="0">
            <a:spAutoFit/>
          </a:bodyPr>
          <a:lstStyle/>
          <a:p>
            <a:pPr marL="241300" indent="-228600" algn="just">
              <a:lnSpc>
                <a:spcPct val="100000"/>
              </a:lnSpc>
              <a:spcBef>
                <a:spcPts val="630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WWW </a:t>
            </a:r>
            <a:r>
              <a:rPr sz="2200" spc="-15" dirty="0">
                <a:solidFill>
                  <a:srgbClr val="2E2B1F"/>
                </a:solidFill>
                <a:latin typeface="Calibri"/>
                <a:cs typeface="Calibri"/>
              </a:rPr>
              <a:t>stands </a:t>
            </a:r>
            <a:r>
              <a:rPr sz="2200" spc="-20" dirty="0">
                <a:solidFill>
                  <a:srgbClr val="2E2B1F"/>
                </a:solidFill>
                <a:latin typeface="Calibri"/>
                <a:cs typeface="Calibri"/>
              </a:rPr>
              <a:t>for </a:t>
            </a:r>
            <a:r>
              <a:rPr sz="2200" b="1" spc="-5" dirty="0">
                <a:solidFill>
                  <a:srgbClr val="2E2B1F"/>
                </a:solidFill>
                <a:latin typeface="Calibri"/>
                <a:cs typeface="Calibri"/>
              </a:rPr>
              <a:t>W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orld </a:t>
            </a:r>
            <a:r>
              <a:rPr sz="2200" b="1" spc="-5" dirty="0">
                <a:solidFill>
                  <a:srgbClr val="2E2B1F"/>
                </a:solidFill>
                <a:latin typeface="Calibri"/>
                <a:cs typeface="Calibri"/>
              </a:rPr>
              <a:t>W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ide</a:t>
            </a:r>
            <a:r>
              <a:rPr sz="2200" spc="6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b="1" spc="-5" dirty="0">
                <a:solidFill>
                  <a:srgbClr val="2E2B1F"/>
                </a:solidFill>
                <a:latin typeface="Calibri"/>
                <a:cs typeface="Calibri"/>
              </a:rPr>
              <a:t>W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eb.</a:t>
            </a:r>
            <a:endParaRPr lang="en-IN" sz="2200" spc="-5" dirty="0">
              <a:solidFill>
                <a:srgbClr val="2E2B1F"/>
              </a:solidFill>
              <a:latin typeface="Calibri"/>
              <a:cs typeface="Calibri"/>
            </a:endParaRPr>
          </a:p>
          <a:p>
            <a:pPr marL="241300" indent="-228600" algn="just">
              <a:lnSpc>
                <a:spcPct val="100000"/>
              </a:lnSpc>
              <a:spcBef>
                <a:spcPts val="630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endParaRPr lang="en-IN" sz="2200" spc="-5" dirty="0">
              <a:solidFill>
                <a:srgbClr val="2E2B1F"/>
              </a:solidFill>
              <a:latin typeface="Calibri"/>
              <a:cs typeface="Calibri"/>
            </a:endParaRPr>
          </a:p>
          <a:p>
            <a:pPr marL="241300" indent="-228600" algn="just">
              <a:spcBef>
                <a:spcPts val="630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lang="en-US" sz="2200" b="1" spc="-5" dirty="0">
                <a:solidFill>
                  <a:srgbClr val="C00000"/>
                </a:solidFill>
                <a:latin typeface="Calibri"/>
                <a:cs typeface="Calibri"/>
              </a:rPr>
              <a:t>In </a:t>
            </a:r>
            <a:r>
              <a:rPr lang="en-US" sz="2200" b="1" spc="-10" dirty="0">
                <a:solidFill>
                  <a:srgbClr val="C00000"/>
                </a:solidFill>
                <a:latin typeface="Calibri"/>
                <a:cs typeface="Calibri"/>
              </a:rPr>
              <a:t>simple terms, The </a:t>
            </a:r>
            <a:r>
              <a:rPr lang="en-US" sz="2200" b="1" spc="-20" dirty="0">
                <a:solidFill>
                  <a:srgbClr val="C00000"/>
                </a:solidFill>
                <a:latin typeface="Calibri"/>
                <a:cs typeface="Calibri"/>
              </a:rPr>
              <a:t>World </a:t>
            </a:r>
            <a:r>
              <a:rPr lang="en-US" sz="2200" b="1" spc="-5" dirty="0">
                <a:solidFill>
                  <a:srgbClr val="C00000"/>
                </a:solidFill>
                <a:latin typeface="Calibri"/>
                <a:cs typeface="Calibri"/>
              </a:rPr>
              <a:t>Wide </a:t>
            </a:r>
            <a:r>
              <a:rPr lang="en-US" sz="2200" b="1" spc="-30" dirty="0">
                <a:solidFill>
                  <a:srgbClr val="C00000"/>
                </a:solidFill>
                <a:latin typeface="Calibri"/>
                <a:cs typeface="Calibri"/>
              </a:rPr>
              <a:t>Web </a:t>
            </a:r>
            <a:r>
              <a:rPr lang="en-US" sz="2200" b="1" spc="-5" dirty="0">
                <a:solidFill>
                  <a:srgbClr val="C00000"/>
                </a:solidFill>
                <a:latin typeface="Calibri"/>
                <a:cs typeface="Calibri"/>
              </a:rPr>
              <a:t>is a </a:t>
            </a:r>
            <a:r>
              <a:rPr lang="en-US" sz="2200" b="1" spc="-25" dirty="0">
                <a:solidFill>
                  <a:srgbClr val="C00000"/>
                </a:solidFill>
                <a:latin typeface="Calibri"/>
                <a:cs typeface="Calibri"/>
              </a:rPr>
              <a:t>way </a:t>
            </a:r>
            <a:r>
              <a:rPr lang="en-US" sz="2200" b="1" spc="-5" dirty="0">
                <a:solidFill>
                  <a:srgbClr val="C00000"/>
                </a:solidFill>
                <a:latin typeface="Calibri"/>
                <a:cs typeface="Calibri"/>
              </a:rPr>
              <a:t>of </a:t>
            </a:r>
            <a:r>
              <a:rPr lang="en-US" sz="2200" b="1" spc="-15" dirty="0">
                <a:solidFill>
                  <a:srgbClr val="C00000"/>
                </a:solidFill>
                <a:latin typeface="Calibri"/>
                <a:cs typeface="Calibri"/>
              </a:rPr>
              <a:t>exchanging  </a:t>
            </a:r>
            <a:r>
              <a:rPr lang="en-US" sz="2200" b="1" spc="-10" dirty="0">
                <a:solidFill>
                  <a:srgbClr val="C00000"/>
                </a:solidFill>
                <a:latin typeface="Calibri"/>
                <a:cs typeface="Calibri"/>
              </a:rPr>
              <a:t>information between </a:t>
            </a:r>
            <a:r>
              <a:rPr lang="en-US" sz="2200" b="1" spc="-15" dirty="0">
                <a:solidFill>
                  <a:srgbClr val="C00000"/>
                </a:solidFill>
                <a:latin typeface="Calibri"/>
                <a:cs typeface="Calibri"/>
              </a:rPr>
              <a:t>computers </a:t>
            </a:r>
            <a:r>
              <a:rPr lang="en-US" sz="2200" b="1" spc="-5" dirty="0">
                <a:solidFill>
                  <a:srgbClr val="C00000"/>
                </a:solidFill>
                <a:latin typeface="Calibri"/>
                <a:cs typeface="Calibri"/>
              </a:rPr>
              <a:t>on </a:t>
            </a:r>
            <a:r>
              <a:rPr lang="en-US" sz="2200" b="1" spc="-10" dirty="0">
                <a:solidFill>
                  <a:srgbClr val="C00000"/>
                </a:solidFill>
                <a:latin typeface="Calibri"/>
                <a:cs typeface="Calibri"/>
              </a:rPr>
              <a:t>the</a:t>
            </a:r>
            <a:r>
              <a:rPr lang="en-US" sz="2200" b="1" spc="8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lang="en-US" sz="2200" b="1" spc="-15" dirty="0">
                <a:solidFill>
                  <a:srgbClr val="C00000"/>
                </a:solidFill>
                <a:latin typeface="Calibri"/>
                <a:cs typeface="Calibri"/>
              </a:rPr>
              <a:t>Internet</a:t>
            </a:r>
            <a:endParaRPr lang="en-IN" sz="2200" spc="-5" dirty="0">
              <a:solidFill>
                <a:srgbClr val="2E2B1F"/>
              </a:solidFill>
              <a:latin typeface="Calibri"/>
              <a:cs typeface="Calibri"/>
            </a:endParaRPr>
          </a:p>
          <a:p>
            <a:pPr marL="241300" indent="-228600" algn="just">
              <a:lnSpc>
                <a:spcPct val="100000"/>
              </a:lnSpc>
              <a:spcBef>
                <a:spcPts val="630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endParaRPr sz="2200" dirty="0">
              <a:latin typeface="Calibri"/>
              <a:cs typeface="Calibri"/>
            </a:endParaRPr>
          </a:p>
          <a:p>
            <a:pPr marL="241300" marR="514984" indent="-228600" algn="just">
              <a:lnSpc>
                <a:spcPct val="100000"/>
              </a:lnSpc>
              <a:spcBef>
                <a:spcPts val="530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A </a:t>
            </a:r>
            <a:r>
              <a:rPr sz="2200" spc="-15" dirty="0">
                <a:solidFill>
                  <a:srgbClr val="2E2B1F"/>
                </a:solidFill>
                <a:latin typeface="Calibri"/>
                <a:cs typeface="Calibri"/>
              </a:rPr>
              <a:t>technical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definition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of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the </a:t>
            </a:r>
            <a:r>
              <a:rPr sz="2200" spc="-25" dirty="0">
                <a:solidFill>
                  <a:srgbClr val="2E2B1F"/>
                </a:solidFill>
                <a:latin typeface="Calibri"/>
                <a:cs typeface="Calibri"/>
              </a:rPr>
              <a:t>World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Wide </a:t>
            </a:r>
            <a:r>
              <a:rPr sz="2200" spc="-30" dirty="0">
                <a:solidFill>
                  <a:srgbClr val="2E2B1F"/>
                </a:solidFill>
                <a:latin typeface="Calibri"/>
                <a:cs typeface="Calibri"/>
              </a:rPr>
              <a:t>Web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is − 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All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the 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resources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and </a:t>
            </a:r>
            <a:r>
              <a:rPr sz="2200" spc="-15" dirty="0">
                <a:solidFill>
                  <a:srgbClr val="2E2B1F"/>
                </a:solidFill>
                <a:latin typeface="Calibri"/>
                <a:cs typeface="Calibri"/>
              </a:rPr>
              <a:t>users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on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the </a:t>
            </a:r>
            <a:r>
              <a:rPr sz="2200" spc="-15" dirty="0">
                <a:solidFill>
                  <a:srgbClr val="2E2B1F"/>
                </a:solidFill>
                <a:latin typeface="Calibri"/>
                <a:cs typeface="Calibri"/>
              </a:rPr>
              <a:t>Internet </a:t>
            </a:r>
            <a:r>
              <a:rPr sz="2200" spc="-10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that are using </a:t>
            </a:r>
            <a:r>
              <a:rPr sz="2200" spc="-5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the  </a:t>
            </a:r>
            <a:r>
              <a:rPr sz="2200" spc="-15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Hypertext </a:t>
            </a:r>
            <a:r>
              <a:rPr sz="2200" spc="-35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Transfer </a:t>
            </a:r>
            <a:r>
              <a:rPr sz="2200" spc="-15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Protocol</a:t>
            </a:r>
            <a:r>
              <a:rPr sz="2200" spc="80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(HTTP).</a:t>
            </a:r>
            <a:endParaRPr lang="en-US" sz="2200" spc="-5" dirty="0">
              <a:solidFill>
                <a:schemeClr val="accent6">
                  <a:lumMod val="75000"/>
                </a:schemeClr>
              </a:solidFill>
              <a:latin typeface="Calibri"/>
              <a:cs typeface="Calibri"/>
            </a:endParaRPr>
          </a:p>
          <a:p>
            <a:pPr marL="241300" marR="5080" indent="-228600" algn="just">
              <a:lnSpc>
                <a:spcPct val="100000"/>
              </a:lnSpc>
              <a:spcBef>
                <a:spcPts val="530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lang="en-US" sz="2200" spc="-15" dirty="0">
                <a:solidFill>
                  <a:srgbClr val="2E2B1F"/>
                </a:solidFill>
                <a:cs typeface="Calibri"/>
              </a:rPr>
              <a:t>Interlinked hypertext </a:t>
            </a:r>
            <a:r>
              <a:rPr lang="en-US" sz="2200" spc="-10" dirty="0">
                <a:solidFill>
                  <a:srgbClr val="2E2B1F"/>
                </a:solidFill>
                <a:cs typeface="Calibri"/>
              </a:rPr>
              <a:t>documents are </a:t>
            </a:r>
            <a:r>
              <a:rPr lang="en-US" sz="2200" spc="-5" dirty="0">
                <a:solidFill>
                  <a:srgbClr val="2E2B1F"/>
                </a:solidFill>
                <a:cs typeface="Calibri"/>
              </a:rPr>
              <a:t>accessed using HTTP  </a:t>
            </a:r>
            <a:r>
              <a:rPr lang="en-US" sz="2200" spc="-15" dirty="0">
                <a:solidFill>
                  <a:srgbClr val="2E2B1F"/>
                </a:solidFill>
                <a:cs typeface="Calibri"/>
              </a:rPr>
              <a:t>Protocol</a:t>
            </a:r>
            <a:endParaRPr lang="en-US" sz="2200" dirty="0">
              <a:cs typeface="Calibri"/>
            </a:endParaRPr>
          </a:p>
          <a:p>
            <a:pPr marL="241300" indent="-228600" algn="just">
              <a:lnSpc>
                <a:spcPct val="100000"/>
              </a:lnSpc>
              <a:spcBef>
                <a:spcPts val="530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lang="en-US" sz="2200" spc="-10" dirty="0">
                <a:solidFill>
                  <a:srgbClr val="2E2B1F"/>
                </a:solidFill>
                <a:cs typeface="Calibri"/>
              </a:rPr>
              <a:t>It uses the Client </a:t>
            </a:r>
            <a:r>
              <a:rPr lang="en-US" sz="2200" spc="-5" dirty="0">
                <a:solidFill>
                  <a:srgbClr val="2E2B1F"/>
                </a:solidFill>
                <a:cs typeface="Calibri"/>
              </a:rPr>
              <a:t>- Server</a:t>
            </a:r>
            <a:r>
              <a:rPr lang="en-US" sz="2200" spc="30" dirty="0">
                <a:solidFill>
                  <a:srgbClr val="2E2B1F"/>
                </a:solidFill>
                <a:cs typeface="Calibri"/>
              </a:rPr>
              <a:t> </a:t>
            </a:r>
            <a:r>
              <a:rPr lang="en-US" sz="2200" spc="-15" dirty="0">
                <a:solidFill>
                  <a:srgbClr val="2E2B1F"/>
                </a:solidFill>
                <a:cs typeface="Calibri"/>
              </a:rPr>
              <a:t>architecture</a:t>
            </a:r>
          </a:p>
          <a:p>
            <a:pPr marL="241300" marR="514984" indent="-228600" algn="just">
              <a:lnSpc>
                <a:spcPct val="100000"/>
              </a:lnSpc>
              <a:spcBef>
                <a:spcPts val="530"/>
              </a:spcBef>
              <a:buClr>
                <a:srgbClr val="A9A47B"/>
              </a:buClr>
              <a:tabLst>
                <a:tab pos="240665" algn="l"/>
                <a:tab pos="241300" algn="l"/>
              </a:tabLst>
            </a:pPr>
            <a:endParaRPr sz="22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495800" y="3429000"/>
            <a:ext cx="4038600" cy="20214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5940" y="467690"/>
            <a:ext cx="6779260" cy="72006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80" dirty="0"/>
              <a:t>Input </a:t>
            </a:r>
            <a:r>
              <a:rPr spc="-105" dirty="0"/>
              <a:t>Type</a:t>
            </a:r>
            <a:r>
              <a:rPr spc="-395" dirty="0"/>
              <a:t> </a:t>
            </a:r>
            <a:r>
              <a:rPr b="1" spc="-120" dirty="0"/>
              <a:t>Password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45440" y="1476498"/>
            <a:ext cx="3499485" cy="1924685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675"/>
              </a:spcBef>
              <a:buClr>
                <a:srgbClr val="A9A47B"/>
              </a:buClr>
              <a:buFont typeface="Arial"/>
              <a:buChar char="•"/>
              <a:tabLst>
                <a:tab pos="241300" algn="l"/>
              </a:tabLst>
            </a:pPr>
            <a:r>
              <a:rPr sz="2400" b="1" spc="-5" dirty="0">
                <a:solidFill>
                  <a:srgbClr val="2E2B1F"/>
                </a:solidFill>
                <a:latin typeface="Calibri"/>
                <a:cs typeface="Calibri"/>
              </a:rPr>
              <a:t>&lt;input</a:t>
            </a:r>
            <a:r>
              <a:rPr sz="2400" b="1" spc="-7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2E2B1F"/>
                </a:solidFill>
                <a:latin typeface="Calibri"/>
                <a:cs typeface="Calibri"/>
              </a:rPr>
              <a:t>type="password"&gt;</a:t>
            </a:r>
            <a:endParaRPr sz="2400">
              <a:latin typeface="Calibri"/>
              <a:cs typeface="Calibri"/>
            </a:endParaRPr>
          </a:p>
          <a:p>
            <a:pPr marL="309880" indent="-297180">
              <a:lnSpc>
                <a:spcPct val="100000"/>
              </a:lnSpc>
              <a:spcBef>
                <a:spcPts val="580"/>
              </a:spcBef>
              <a:buClr>
                <a:srgbClr val="A9A47B"/>
              </a:buClr>
              <a:buFont typeface="Arial"/>
              <a:buChar char="•"/>
              <a:tabLst>
                <a:tab pos="309245" algn="l"/>
                <a:tab pos="309880" algn="l"/>
              </a:tabLst>
            </a:pPr>
            <a:r>
              <a:rPr sz="2400" spc="-10" dirty="0">
                <a:solidFill>
                  <a:srgbClr val="2E2B1F"/>
                </a:solidFill>
                <a:latin typeface="Calibri"/>
                <a:cs typeface="Calibri"/>
              </a:rPr>
              <a:t>defines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a </a:t>
            </a:r>
            <a:r>
              <a:rPr sz="2400" b="1" spc="-10" dirty="0">
                <a:solidFill>
                  <a:srgbClr val="2E2B1F"/>
                </a:solidFill>
                <a:latin typeface="Calibri"/>
                <a:cs typeface="Calibri"/>
              </a:rPr>
              <a:t>password</a:t>
            </a:r>
            <a:r>
              <a:rPr sz="2400" b="1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2E2B1F"/>
                </a:solidFill>
                <a:latin typeface="Calibri"/>
                <a:cs typeface="Calibri"/>
              </a:rPr>
              <a:t>field</a:t>
            </a:r>
            <a:r>
              <a:rPr sz="2400" spc="-5" dirty="0">
                <a:solidFill>
                  <a:srgbClr val="2E2B1F"/>
                </a:solidFill>
                <a:latin typeface="Calibri"/>
                <a:cs typeface="Calibri"/>
              </a:rPr>
              <a:t>: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har char="•"/>
            </a:pPr>
            <a:endParaRPr sz="38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buClr>
                <a:srgbClr val="A9A47B"/>
              </a:buClr>
              <a:buFont typeface="Arial"/>
              <a:buChar char="•"/>
              <a:tabLst>
                <a:tab pos="241300" algn="l"/>
              </a:tabLst>
            </a:pPr>
            <a:r>
              <a:rPr sz="2800" spc="-10" dirty="0">
                <a:solidFill>
                  <a:srgbClr val="2E2B1F"/>
                </a:solidFill>
                <a:latin typeface="Calibri"/>
                <a:cs typeface="Calibri"/>
              </a:rPr>
              <a:t>Example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613275" y="1549653"/>
            <a:ext cx="3098800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9235">
              <a:lnSpc>
                <a:spcPct val="100000"/>
              </a:lnSpc>
              <a:spcBef>
                <a:spcPts val="100"/>
              </a:spcBef>
              <a:buClr>
                <a:srgbClr val="A9A47B"/>
              </a:buClr>
              <a:buFont typeface="Arial"/>
              <a:buChar char="•"/>
              <a:tabLst>
                <a:tab pos="241935" algn="l"/>
              </a:tabLst>
            </a:pPr>
            <a:r>
              <a:rPr sz="2400" spc="-5" dirty="0">
                <a:solidFill>
                  <a:srgbClr val="2E2B1F"/>
                </a:solidFill>
                <a:latin typeface="Calibri"/>
                <a:cs typeface="Calibri"/>
              </a:rPr>
              <a:t>This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is </a:t>
            </a:r>
            <a:r>
              <a:rPr sz="2400" spc="-10" dirty="0">
                <a:solidFill>
                  <a:srgbClr val="2E2B1F"/>
                </a:solidFill>
                <a:latin typeface="Calibri"/>
                <a:cs typeface="Calibri"/>
              </a:rPr>
              <a:t>how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the </a:t>
            </a:r>
            <a:r>
              <a:rPr sz="2400" spc="-5" dirty="0">
                <a:solidFill>
                  <a:srgbClr val="2E2B1F"/>
                </a:solidFill>
                <a:latin typeface="Calibri"/>
                <a:cs typeface="Calibri"/>
              </a:rPr>
              <a:t>HTML  </a:t>
            </a:r>
            <a:r>
              <a:rPr sz="2400" spc="-10" dirty="0">
                <a:solidFill>
                  <a:srgbClr val="2E2B1F"/>
                </a:solidFill>
                <a:latin typeface="Calibri"/>
                <a:cs typeface="Calibri"/>
              </a:rPr>
              <a:t>code above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will </a:t>
            </a:r>
            <a:r>
              <a:rPr sz="2400" spc="-5" dirty="0">
                <a:solidFill>
                  <a:srgbClr val="2E2B1F"/>
                </a:solidFill>
                <a:latin typeface="Calibri"/>
                <a:cs typeface="Calibri"/>
              </a:rPr>
              <a:t>be  </a:t>
            </a:r>
            <a:r>
              <a:rPr sz="2400" spc="-10" dirty="0">
                <a:solidFill>
                  <a:srgbClr val="2E2B1F"/>
                </a:solidFill>
                <a:latin typeface="Calibri"/>
                <a:cs typeface="Calibri"/>
              </a:rPr>
              <a:t>displayed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in a</a:t>
            </a:r>
            <a:r>
              <a:rPr sz="2400" spc="-8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2E2B1F"/>
                </a:solidFill>
                <a:latin typeface="Calibri"/>
                <a:cs typeface="Calibri"/>
              </a:rPr>
              <a:t>browser: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04800" y="3505200"/>
            <a:ext cx="4114800" cy="24384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345389"/>
            <a:ext cx="5636260" cy="72006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80" dirty="0"/>
              <a:t>Input </a:t>
            </a:r>
            <a:r>
              <a:rPr lang="en-US" spc="-105" dirty="0"/>
              <a:t>t</a:t>
            </a:r>
            <a:r>
              <a:rPr spc="-105" dirty="0"/>
              <a:t>ype</a:t>
            </a:r>
            <a:r>
              <a:rPr spc="-415" dirty="0"/>
              <a:t> </a:t>
            </a:r>
            <a:r>
              <a:rPr b="1" spc="-85" dirty="0"/>
              <a:t>Submit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97840" y="1175359"/>
            <a:ext cx="7579360" cy="4367862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580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lang="en-US" sz="2000" spc="-5" dirty="0">
                <a:solidFill>
                  <a:srgbClr val="2E2B1F"/>
                </a:solidFill>
                <a:latin typeface="Calibri"/>
                <a:cs typeface="Calibri"/>
              </a:rPr>
              <a:t>It </a:t>
            </a: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defines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a 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button </a:t>
            </a:r>
            <a:r>
              <a:rPr sz="2000" spc="-15" dirty="0">
                <a:solidFill>
                  <a:srgbClr val="2E2B1F"/>
                </a:solidFill>
                <a:latin typeface="Calibri"/>
                <a:cs typeface="Calibri"/>
              </a:rPr>
              <a:t>for </a:t>
            </a:r>
            <a:r>
              <a:rPr sz="2000" b="1" spc="-5" dirty="0">
                <a:solidFill>
                  <a:srgbClr val="2E2B1F"/>
                </a:solidFill>
                <a:latin typeface="Calibri"/>
                <a:cs typeface="Calibri"/>
              </a:rPr>
              <a:t>submitting</a:t>
            </a:r>
            <a:r>
              <a:rPr lang="en-US" sz="2000" b="1" spc="-5" dirty="0">
                <a:solidFill>
                  <a:srgbClr val="2E2B1F"/>
                </a:solidFill>
                <a:latin typeface="Calibri"/>
                <a:cs typeface="Calibri"/>
              </a:rPr>
              <a:t> the</a:t>
            </a:r>
            <a:r>
              <a:rPr sz="2000" b="1" spc="-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b="1" spc="-15" dirty="0">
                <a:solidFill>
                  <a:srgbClr val="2E2B1F"/>
                </a:solidFill>
                <a:latin typeface="Calibri"/>
                <a:cs typeface="Calibri"/>
              </a:rPr>
              <a:t>form data</a:t>
            </a:r>
            <a:r>
              <a:rPr sz="2000" spc="-1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to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a</a:t>
            </a:r>
            <a:r>
              <a:rPr sz="2000" spc="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b="1" spc="-5" dirty="0">
                <a:solidFill>
                  <a:srgbClr val="2E2B1F"/>
                </a:solidFill>
                <a:latin typeface="Calibri"/>
                <a:cs typeface="Calibri"/>
              </a:rPr>
              <a:t>form-handler</a:t>
            </a: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.</a:t>
            </a:r>
            <a:endParaRPr sz="2000" dirty="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480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The form-handler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is </a:t>
            </a: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specified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in the 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form's </a:t>
            </a:r>
            <a:r>
              <a:rPr sz="2000" b="1" dirty="0">
                <a:solidFill>
                  <a:srgbClr val="2E2B1F"/>
                </a:solidFill>
                <a:latin typeface="Calibri"/>
                <a:cs typeface="Calibri"/>
              </a:rPr>
              <a:t>action</a:t>
            </a:r>
            <a:r>
              <a:rPr sz="2000" b="1" spc="-2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attribute:</a:t>
            </a:r>
            <a:endParaRPr sz="2000" dirty="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480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000" b="1" spc="-5" dirty="0">
                <a:solidFill>
                  <a:srgbClr val="2E2B1F"/>
                </a:solidFill>
                <a:latin typeface="Calibri"/>
                <a:cs typeface="Calibri"/>
              </a:rPr>
              <a:t>Example</a:t>
            </a:r>
            <a:endParaRPr sz="2000" dirty="0">
              <a:latin typeface="Calibri"/>
              <a:cs typeface="Calibri"/>
            </a:endParaRPr>
          </a:p>
          <a:p>
            <a:pPr marL="103505" marR="3637279" indent="-91440">
              <a:lnSpc>
                <a:spcPct val="150000"/>
              </a:lnSpc>
              <a:spcBef>
                <a:spcPts val="115"/>
              </a:spcBef>
            </a:pPr>
            <a:r>
              <a:rPr lang="en-US" sz="1600" spc="-15" dirty="0">
                <a:solidFill>
                  <a:srgbClr val="0000CD"/>
                </a:solidFill>
                <a:latin typeface="Calibri"/>
                <a:cs typeface="Calibri"/>
              </a:rPr>
              <a:t>  </a:t>
            </a:r>
            <a:r>
              <a:rPr sz="1600" spc="-15" dirty="0">
                <a:solidFill>
                  <a:srgbClr val="0000CD"/>
                </a:solidFill>
                <a:latin typeface="Calibri"/>
                <a:cs typeface="Calibri"/>
              </a:rPr>
              <a:t>&lt;</a:t>
            </a:r>
            <a:r>
              <a:rPr sz="1600" spc="-15" dirty="0">
                <a:solidFill>
                  <a:srgbClr val="A42A2A"/>
                </a:solidFill>
                <a:latin typeface="Calibri"/>
                <a:cs typeface="Calibri"/>
              </a:rPr>
              <a:t>form </a:t>
            </a:r>
            <a:r>
              <a:rPr sz="1600" spc="-10" dirty="0">
                <a:solidFill>
                  <a:srgbClr val="FF0000"/>
                </a:solidFill>
                <a:latin typeface="Calibri"/>
                <a:cs typeface="Calibri"/>
              </a:rPr>
              <a:t>action</a:t>
            </a:r>
            <a:r>
              <a:rPr sz="1600" spc="-10" dirty="0">
                <a:solidFill>
                  <a:srgbClr val="0000CD"/>
                </a:solidFill>
                <a:latin typeface="Calibri"/>
                <a:cs typeface="Calibri"/>
              </a:rPr>
              <a:t>="/action_page.php"&gt;  </a:t>
            </a:r>
            <a:endParaRPr lang="en-US" sz="1600" spc="-10" dirty="0">
              <a:solidFill>
                <a:srgbClr val="0000CD"/>
              </a:solidFill>
              <a:latin typeface="Calibri"/>
              <a:cs typeface="Calibri"/>
            </a:endParaRPr>
          </a:p>
          <a:p>
            <a:pPr marL="103505" marR="3637279" indent="-91440">
              <a:lnSpc>
                <a:spcPct val="150000"/>
              </a:lnSpc>
              <a:spcBef>
                <a:spcPts val="115"/>
              </a:spcBef>
            </a:pPr>
            <a:r>
              <a:rPr lang="en-US" sz="1600" spc="-10" dirty="0">
                <a:solidFill>
                  <a:srgbClr val="0000CD"/>
                </a:solidFill>
                <a:latin typeface="Calibri"/>
                <a:cs typeface="Calibri"/>
              </a:rPr>
              <a:t>  </a:t>
            </a:r>
            <a:r>
              <a:rPr sz="1600" spc="-15" dirty="0">
                <a:solidFill>
                  <a:srgbClr val="2E2B1F"/>
                </a:solidFill>
                <a:latin typeface="Calibri"/>
                <a:cs typeface="Calibri"/>
              </a:rPr>
              <a:t>First</a:t>
            </a:r>
            <a:r>
              <a:rPr lang="en-US" sz="1600" spc="-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2E2B1F"/>
                </a:solidFill>
                <a:latin typeface="Calibri"/>
                <a:cs typeface="Calibri"/>
              </a:rPr>
              <a:t>name:</a:t>
            </a:r>
            <a:r>
              <a:rPr sz="1600" spc="-5" dirty="0">
                <a:solidFill>
                  <a:srgbClr val="0000CD"/>
                </a:solidFill>
                <a:latin typeface="Calibri"/>
                <a:cs typeface="Calibri"/>
              </a:rPr>
              <a:t>&lt;</a:t>
            </a:r>
            <a:r>
              <a:rPr sz="1600" spc="-5" dirty="0">
                <a:solidFill>
                  <a:srgbClr val="A42A2A"/>
                </a:solidFill>
                <a:latin typeface="Calibri"/>
                <a:cs typeface="Calibri"/>
              </a:rPr>
              <a:t>br</a:t>
            </a:r>
            <a:r>
              <a:rPr sz="1600" spc="-5" dirty="0">
                <a:solidFill>
                  <a:srgbClr val="0000CD"/>
                </a:solidFill>
                <a:latin typeface="Calibri"/>
                <a:cs typeface="Calibri"/>
              </a:rPr>
              <a:t>&gt;</a:t>
            </a:r>
            <a:endParaRPr sz="1600" dirty="0">
              <a:latin typeface="Calibri"/>
              <a:cs typeface="Calibri"/>
            </a:endParaRPr>
          </a:p>
          <a:p>
            <a:pPr marL="103505" marR="1469390">
              <a:lnSpc>
                <a:spcPct val="150000"/>
              </a:lnSpc>
            </a:pPr>
            <a:r>
              <a:rPr sz="1600" spc="-5" dirty="0">
                <a:solidFill>
                  <a:srgbClr val="0000CD"/>
                </a:solidFill>
                <a:latin typeface="Calibri"/>
                <a:cs typeface="Calibri"/>
              </a:rPr>
              <a:t>&lt;</a:t>
            </a:r>
            <a:r>
              <a:rPr sz="1600" spc="-5" dirty="0">
                <a:solidFill>
                  <a:srgbClr val="A42A2A"/>
                </a:solidFill>
                <a:latin typeface="Calibri"/>
                <a:cs typeface="Calibri"/>
              </a:rPr>
              <a:t>input </a:t>
            </a:r>
            <a:r>
              <a:rPr sz="1600" spc="-10" dirty="0">
                <a:solidFill>
                  <a:srgbClr val="FF0000"/>
                </a:solidFill>
                <a:latin typeface="Calibri"/>
                <a:cs typeface="Calibri"/>
              </a:rPr>
              <a:t>type</a:t>
            </a:r>
            <a:r>
              <a:rPr sz="1600" spc="-10" dirty="0">
                <a:solidFill>
                  <a:srgbClr val="0000CD"/>
                </a:solidFill>
                <a:latin typeface="Calibri"/>
                <a:cs typeface="Calibri"/>
              </a:rPr>
              <a:t>="text" </a:t>
            </a:r>
            <a:r>
              <a:rPr sz="1600" spc="-10" dirty="0">
                <a:solidFill>
                  <a:srgbClr val="FF0000"/>
                </a:solidFill>
                <a:latin typeface="Calibri"/>
                <a:cs typeface="Calibri"/>
              </a:rPr>
              <a:t>name</a:t>
            </a:r>
            <a:r>
              <a:rPr sz="1600" spc="-10" dirty="0">
                <a:solidFill>
                  <a:srgbClr val="0000CD"/>
                </a:solidFill>
                <a:latin typeface="Calibri"/>
                <a:cs typeface="Calibri"/>
              </a:rPr>
              <a:t>="firstname" </a:t>
            </a:r>
            <a:r>
              <a:rPr sz="1600" spc="-10" dirty="0">
                <a:solidFill>
                  <a:srgbClr val="FF0000"/>
                </a:solidFill>
                <a:latin typeface="Calibri"/>
                <a:cs typeface="Calibri"/>
              </a:rPr>
              <a:t>value</a:t>
            </a:r>
            <a:r>
              <a:rPr sz="1600" spc="-10" dirty="0">
                <a:solidFill>
                  <a:srgbClr val="0000CD"/>
                </a:solidFill>
                <a:latin typeface="Calibri"/>
                <a:cs typeface="Calibri"/>
              </a:rPr>
              <a:t>="Mickey"</a:t>
            </a:r>
            <a:r>
              <a:rPr lang="en-US" sz="1600" spc="-10" dirty="0">
                <a:solidFill>
                  <a:srgbClr val="0000CD"/>
                </a:solidFill>
                <a:latin typeface="Calibri"/>
                <a:cs typeface="Calibri"/>
              </a:rPr>
              <a:t> placeholder=“Type name here”</a:t>
            </a:r>
            <a:r>
              <a:rPr sz="1600" spc="-10" dirty="0">
                <a:solidFill>
                  <a:srgbClr val="0000CD"/>
                </a:solidFill>
                <a:latin typeface="Calibri"/>
                <a:cs typeface="Calibri"/>
              </a:rPr>
              <a:t>&gt; </a:t>
            </a:r>
            <a:r>
              <a:rPr sz="1600" spc="-5" dirty="0">
                <a:solidFill>
                  <a:srgbClr val="0000CD"/>
                </a:solidFill>
                <a:latin typeface="Calibri"/>
                <a:cs typeface="Calibri"/>
              </a:rPr>
              <a:t>&lt;</a:t>
            </a:r>
            <a:r>
              <a:rPr sz="1600" spc="-5" dirty="0">
                <a:solidFill>
                  <a:srgbClr val="A42A2A"/>
                </a:solidFill>
                <a:latin typeface="Calibri"/>
                <a:cs typeface="Calibri"/>
              </a:rPr>
              <a:t>br</a:t>
            </a:r>
            <a:r>
              <a:rPr sz="1600" spc="-5" dirty="0">
                <a:solidFill>
                  <a:srgbClr val="0000CD"/>
                </a:solidFill>
                <a:latin typeface="Calibri"/>
                <a:cs typeface="Calibri"/>
              </a:rPr>
              <a:t>&gt;  </a:t>
            </a:r>
            <a:endParaRPr lang="en-US" sz="1600" spc="-5" dirty="0">
              <a:solidFill>
                <a:srgbClr val="0000CD"/>
              </a:solidFill>
              <a:latin typeface="Calibri"/>
              <a:cs typeface="Calibri"/>
            </a:endParaRPr>
          </a:p>
          <a:p>
            <a:pPr marL="103505" marR="1469390">
              <a:lnSpc>
                <a:spcPct val="150000"/>
              </a:lnSpc>
            </a:pPr>
            <a:r>
              <a:rPr sz="1600" spc="-10" dirty="0">
                <a:solidFill>
                  <a:srgbClr val="2E2B1F"/>
                </a:solidFill>
                <a:latin typeface="Calibri"/>
                <a:cs typeface="Calibri"/>
              </a:rPr>
              <a:t>Last</a:t>
            </a:r>
            <a:r>
              <a:rPr sz="1600" spc="-5" dirty="0">
                <a:solidFill>
                  <a:srgbClr val="2E2B1F"/>
                </a:solidFill>
                <a:latin typeface="Calibri"/>
                <a:cs typeface="Calibri"/>
              </a:rPr>
              <a:t> name:</a:t>
            </a:r>
            <a:r>
              <a:rPr sz="1600" spc="-5" dirty="0">
                <a:solidFill>
                  <a:srgbClr val="0000CD"/>
                </a:solidFill>
                <a:latin typeface="Calibri"/>
                <a:cs typeface="Calibri"/>
              </a:rPr>
              <a:t>&lt;</a:t>
            </a:r>
            <a:r>
              <a:rPr sz="1600" spc="-5" dirty="0">
                <a:solidFill>
                  <a:srgbClr val="A42A2A"/>
                </a:solidFill>
                <a:latin typeface="Calibri"/>
                <a:cs typeface="Calibri"/>
              </a:rPr>
              <a:t>br</a:t>
            </a:r>
            <a:r>
              <a:rPr sz="1600" spc="-5" dirty="0">
                <a:solidFill>
                  <a:srgbClr val="0000CD"/>
                </a:solidFill>
                <a:latin typeface="Calibri"/>
                <a:cs typeface="Calibri"/>
              </a:rPr>
              <a:t>&gt;</a:t>
            </a:r>
            <a:endParaRPr sz="1600" dirty="0">
              <a:latin typeface="Calibri"/>
              <a:cs typeface="Calibri"/>
            </a:endParaRPr>
          </a:p>
          <a:p>
            <a:pPr marL="103505">
              <a:lnSpc>
                <a:spcPct val="100000"/>
              </a:lnSpc>
              <a:spcBef>
                <a:spcPts val="960"/>
              </a:spcBef>
            </a:pPr>
            <a:r>
              <a:rPr sz="1600" spc="-5" dirty="0">
                <a:solidFill>
                  <a:srgbClr val="0000CD"/>
                </a:solidFill>
                <a:latin typeface="Calibri"/>
                <a:cs typeface="Calibri"/>
              </a:rPr>
              <a:t>&lt;</a:t>
            </a:r>
            <a:r>
              <a:rPr sz="1600" spc="-5" dirty="0">
                <a:solidFill>
                  <a:srgbClr val="A42A2A"/>
                </a:solidFill>
                <a:latin typeface="Calibri"/>
                <a:cs typeface="Calibri"/>
              </a:rPr>
              <a:t>input </a:t>
            </a:r>
            <a:r>
              <a:rPr sz="1600" spc="-10" dirty="0">
                <a:solidFill>
                  <a:srgbClr val="FF0000"/>
                </a:solidFill>
                <a:latin typeface="Calibri"/>
                <a:cs typeface="Calibri"/>
              </a:rPr>
              <a:t>type</a:t>
            </a:r>
            <a:r>
              <a:rPr sz="1600" spc="-10" dirty="0">
                <a:solidFill>
                  <a:srgbClr val="0000CD"/>
                </a:solidFill>
                <a:latin typeface="Calibri"/>
                <a:cs typeface="Calibri"/>
              </a:rPr>
              <a:t>="text" </a:t>
            </a:r>
            <a:r>
              <a:rPr sz="1600" spc="-5" dirty="0">
                <a:solidFill>
                  <a:srgbClr val="FF0000"/>
                </a:solidFill>
                <a:latin typeface="Calibri"/>
                <a:cs typeface="Calibri"/>
              </a:rPr>
              <a:t>name</a:t>
            </a:r>
            <a:r>
              <a:rPr sz="1600" spc="-5" dirty="0">
                <a:solidFill>
                  <a:srgbClr val="0000CD"/>
                </a:solidFill>
                <a:latin typeface="Calibri"/>
                <a:cs typeface="Calibri"/>
              </a:rPr>
              <a:t>="lastname"</a:t>
            </a:r>
            <a:r>
              <a:rPr sz="1600" spc="10" dirty="0">
                <a:solidFill>
                  <a:srgbClr val="0000CD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0000"/>
                </a:solidFill>
                <a:latin typeface="Calibri"/>
                <a:cs typeface="Calibri"/>
              </a:rPr>
              <a:t>value</a:t>
            </a:r>
            <a:r>
              <a:rPr sz="1600" spc="-5" dirty="0">
                <a:solidFill>
                  <a:srgbClr val="0000CD"/>
                </a:solidFill>
                <a:latin typeface="Calibri"/>
                <a:cs typeface="Calibri"/>
              </a:rPr>
              <a:t>="Mouse"</a:t>
            </a:r>
            <a:r>
              <a:rPr lang="en-US" sz="1600" spc="-5" dirty="0">
                <a:solidFill>
                  <a:srgbClr val="0000CD"/>
                </a:solidFill>
                <a:latin typeface="Calibri"/>
                <a:cs typeface="Calibri"/>
              </a:rPr>
              <a:t> </a:t>
            </a:r>
            <a:r>
              <a:rPr lang="en-US" sz="1600" spc="-10" dirty="0">
                <a:solidFill>
                  <a:srgbClr val="0000CD"/>
                </a:solidFill>
                <a:cs typeface="Calibri"/>
              </a:rPr>
              <a:t>placeholder= “Type name here”</a:t>
            </a:r>
            <a:r>
              <a:rPr sz="1600" spc="-5" dirty="0">
                <a:solidFill>
                  <a:srgbClr val="0000CD"/>
                </a:solidFill>
                <a:latin typeface="Calibri"/>
                <a:cs typeface="Calibri"/>
              </a:rPr>
              <a:t>&gt;&lt;</a:t>
            </a:r>
            <a:r>
              <a:rPr sz="1600" spc="-5" dirty="0">
                <a:solidFill>
                  <a:srgbClr val="A42A2A"/>
                </a:solidFill>
                <a:latin typeface="Calibri"/>
                <a:cs typeface="Calibri"/>
              </a:rPr>
              <a:t>br</a:t>
            </a:r>
            <a:r>
              <a:rPr sz="1600" spc="-5" dirty="0">
                <a:solidFill>
                  <a:srgbClr val="0000CD"/>
                </a:solidFill>
                <a:latin typeface="Calibri"/>
                <a:cs typeface="Calibri"/>
              </a:rPr>
              <a:t>&gt;&lt;</a:t>
            </a:r>
            <a:r>
              <a:rPr sz="1600" spc="-5" dirty="0">
                <a:solidFill>
                  <a:srgbClr val="A42A2A"/>
                </a:solidFill>
                <a:latin typeface="Calibri"/>
                <a:cs typeface="Calibri"/>
              </a:rPr>
              <a:t>br</a:t>
            </a:r>
            <a:r>
              <a:rPr sz="1600" spc="-5" dirty="0">
                <a:solidFill>
                  <a:srgbClr val="0000CD"/>
                </a:solidFill>
                <a:latin typeface="Calibri"/>
                <a:cs typeface="Calibri"/>
              </a:rPr>
              <a:t>&gt;</a:t>
            </a:r>
            <a:endParaRPr sz="1600" dirty="0">
              <a:latin typeface="Calibri"/>
              <a:cs typeface="Calibri"/>
            </a:endParaRPr>
          </a:p>
          <a:p>
            <a:pPr marL="103505">
              <a:lnSpc>
                <a:spcPct val="100000"/>
              </a:lnSpc>
              <a:spcBef>
                <a:spcPts val="960"/>
              </a:spcBef>
            </a:pPr>
            <a:r>
              <a:rPr sz="1600" spc="-5" dirty="0">
                <a:solidFill>
                  <a:srgbClr val="0000CD"/>
                </a:solidFill>
                <a:latin typeface="Calibri"/>
                <a:cs typeface="Calibri"/>
              </a:rPr>
              <a:t>&lt;</a:t>
            </a:r>
            <a:r>
              <a:rPr sz="1600" spc="-5" dirty="0">
                <a:solidFill>
                  <a:srgbClr val="A42A2A"/>
                </a:solidFill>
                <a:latin typeface="Calibri"/>
                <a:cs typeface="Calibri"/>
              </a:rPr>
              <a:t>input </a:t>
            </a:r>
            <a:r>
              <a:rPr sz="1600" spc="-5" dirty="0">
                <a:solidFill>
                  <a:srgbClr val="FF0000"/>
                </a:solidFill>
                <a:latin typeface="Calibri"/>
                <a:cs typeface="Calibri"/>
              </a:rPr>
              <a:t>type</a:t>
            </a:r>
            <a:r>
              <a:rPr sz="1600" spc="-5" dirty="0">
                <a:solidFill>
                  <a:srgbClr val="0000CD"/>
                </a:solidFill>
                <a:latin typeface="Calibri"/>
                <a:cs typeface="Calibri"/>
              </a:rPr>
              <a:t>="submit"</a:t>
            </a:r>
            <a:r>
              <a:rPr sz="1600" dirty="0">
                <a:solidFill>
                  <a:srgbClr val="0000CD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0000"/>
                </a:solidFill>
                <a:latin typeface="Calibri"/>
                <a:cs typeface="Calibri"/>
              </a:rPr>
              <a:t>value</a:t>
            </a:r>
            <a:r>
              <a:rPr sz="1600" spc="-10" dirty="0">
                <a:solidFill>
                  <a:srgbClr val="0000CD"/>
                </a:solidFill>
                <a:latin typeface="Calibri"/>
                <a:cs typeface="Calibri"/>
              </a:rPr>
              <a:t>="Submit"&gt;</a:t>
            </a:r>
            <a:endParaRPr sz="16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960"/>
              </a:spcBef>
            </a:pPr>
            <a:r>
              <a:rPr sz="1600" spc="-15" dirty="0">
                <a:solidFill>
                  <a:srgbClr val="0000CD"/>
                </a:solidFill>
                <a:latin typeface="Calibri"/>
                <a:cs typeface="Calibri"/>
              </a:rPr>
              <a:t>&lt;</a:t>
            </a:r>
            <a:r>
              <a:rPr sz="1600" spc="-15" dirty="0">
                <a:solidFill>
                  <a:srgbClr val="A42A2A"/>
                </a:solidFill>
                <a:latin typeface="Calibri"/>
                <a:cs typeface="Calibri"/>
              </a:rPr>
              <a:t>/form</a:t>
            </a:r>
            <a:r>
              <a:rPr sz="1600" spc="-15" dirty="0">
                <a:solidFill>
                  <a:srgbClr val="0000CD"/>
                </a:solidFill>
                <a:latin typeface="Calibri"/>
                <a:cs typeface="Calibri"/>
              </a:rPr>
              <a:t>&gt;</a:t>
            </a:r>
            <a:endParaRPr sz="1600" dirty="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191000" y="4572000"/>
            <a:ext cx="4060190" cy="2566670"/>
            <a:chOff x="3834384" y="4291582"/>
            <a:chExt cx="4060190" cy="2566670"/>
          </a:xfrm>
        </p:grpSpPr>
        <p:sp>
          <p:nvSpPr>
            <p:cNvPr id="5" name="object 5"/>
            <p:cNvSpPr/>
            <p:nvPr/>
          </p:nvSpPr>
          <p:spPr>
            <a:xfrm>
              <a:off x="3834384" y="4291582"/>
              <a:ext cx="4059936" cy="256641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038600" y="4495863"/>
              <a:ext cx="3452749" cy="203352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033774" y="4490974"/>
              <a:ext cx="3462654" cy="2043430"/>
            </a:xfrm>
            <a:custGeom>
              <a:avLst/>
              <a:gdLst/>
              <a:ahLst/>
              <a:cxnLst/>
              <a:rect l="l" t="t" r="r" b="b"/>
              <a:pathLst>
                <a:path w="3462654" h="2043429">
                  <a:moveTo>
                    <a:pt x="0" y="2043176"/>
                  </a:moveTo>
                  <a:lnTo>
                    <a:pt x="3462274" y="2043176"/>
                  </a:lnTo>
                  <a:lnTo>
                    <a:pt x="3462274" y="0"/>
                  </a:lnTo>
                  <a:lnTo>
                    <a:pt x="0" y="0"/>
                  </a:lnTo>
                  <a:lnTo>
                    <a:pt x="0" y="2043176"/>
                  </a:lnTo>
                  <a:close/>
                </a:path>
              </a:pathLst>
            </a:custGeom>
            <a:ln w="9525">
              <a:solidFill>
                <a:srgbClr val="2E2B1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467690"/>
            <a:ext cx="5026660" cy="72006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80" dirty="0"/>
              <a:t>Input </a:t>
            </a:r>
            <a:r>
              <a:rPr spc="-105" dirty="0"/>
              <a:t>Type</a:t>
            </a:r>
            <a:r>
              <a:rPr spc="-415" dirty="0"/>
              <a:t> </a:t>
            </a:r>
            <a:r>
              <a:rPr b="1" spc="-100" dirty="0"/>
              <a:t>Reset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50240" y="1616710"/>
            <a:ext cx="7231380" cy="19030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95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b="1" spc="-10" dirty="0">
                <a:solidFill>
                  <a:srgbClr val="2E2B1F"/>
                </a:solidFill>
                <a:latin typeface="Calibri"/>
                <a:cs typeface="Calibri"/>
              </a:rPr>
              <a:t>&lt;input type="reset"&gt;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defines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a </a:t>
            </a:r>
            <a:r>
              <a:rPr sz="2200" b="1" spc="-15" dirty="0">
                <a:solidFill>
                  <a:srgbClr val="2E2B1F"/>
                </a:solidFill>
                <a:latin typeface="Calibri"/>
                <a:cs typeface="Calibri"/>
              </a:rPr>
              <a:t>reset button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that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will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reset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all  </a:t>
            </a:r>
            <a:r>
              <a:rPr sz="2200" spc="-15" dirty="0">
                <a:solidFill>
                  <a:srgbClr val="2E2B1F"/>
                </a:solidFill>
                <a:latin typeface="Calibri"/>
                <a:cs typeface="Calibri"/>
              </a:rPr>
              <a:t>form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values </a:t>
            </a:r>
            <a:r>
              <a:rPr sz="2200" spc="-20" dirty="0">
                <a:solidFill>
                  <a:srgbClr val="2E2B1F"/>
                </a:solidFill>
                <a:latin typeface="Calibri"/>
                <a:cs typeface="Calibri"/>
              </a:rPr>
              <a:t>to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their </a:t>
            </a:r>
            <a:r>
              <a:rPr sz="2200" spc="-15" dirty="0">
                <a:solidFill>
                  <a:srgbClr val="2E2B1F"/>
                </a:solidFill>
                <a:latin typeface="Calibri"/>
                <a:cs typeface="Calibri"/>
              </a:rPr>
              <a:t>default</a:t>
            </a:r>
            <a:r>
              <a:rPr sz="2200" spc="6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values:</a:t>
            </a:r>
            <a:endParaRPr sz="22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530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b="1" spc="-5" dirty="0">
                <a:solidFill>
                  <a:srgbClr val="2E2B1F"/>
                </a:solidFill>
                <a:latin typeface="Calibri"/>
                <a:cs typeface="Calibri"/>
              </a:rPr>
              <a:t>click </a:t>
            </a:r>
            <a:r>
              <a:rPr sz="2200" b="1" spc="-10" dirty="0">
                <a:solidFill>
                  <a:srgbClr val="2E2B1F"/>
                </a:solidFill>
                <a:latin typeface="Calibri"/>
                <a:cs typeface="Calibri"/>
              </a:rPr>
              <a:t>the </a:t>
            </a:r>
            <a:r>
              <a:rPr sz="2200" b="1" spc="-15" dirty="0">
                <a:solidFill>
                  <a:srgbClr val="2E2B1F"/>
                </a:solidFill>
                <a:latin typeface="Calibri"/>
                <a:cs typeface="Calibri"/>
              </a:rPr>
              <a:t>"Reset" button, </a:t>
            </a:r>
            <a:r>
              <a:rPr sz="2200" b="1" spc="-10" dirty="0">
                <a:solidFill>
                  <a:srgbClr val="2E2B1F"/>
                </a:solidFill>
                <a:latin typeface="Calibri"/>
                <a:cs typeface="Calibri"/>
              </a:rPr>
              <a:t>the </a:t>
            </a:r>
            <a:r>
              <a:rPr sz="2200" b="1" spc="-15" dirty="0">
                <a:solidFill>
                  <a:srgbClr val="2E2B1F"/>
                </a:solidFill>
                <a:latin typeface="Calibri"/>
                <a:cs typeface="Calibri"/>
              </a:rPr>
              <a:t>form-data </a:t>
            </a:r>
            <a:r>
              <a:rPr sz="2200" b="1" spc="-10" dirty="0">
                <a:solidFill>
                  <a:srgbClr val="2E2B1F"/>
                </a:solidFill>
                <a:latin typeface="Calibri"/>
                <a:cs typeface="Calibri"/>
              </a:rPr>
              <a:t>will </a:t>
            </a:r>
            <a:r>
              <a:rPr sz="2200" b="1" spc="-5" dirty="0">
                <a:solidFill>
                  <a:srgbClr val="2E2B1F"/>
                </a:solidFill>
                <a:latin typeface="Calibri"/>
                <a:cs typeface="Calibri"/>
              </a:rPr>
              <a:t>be</a:t>
            </a:r>
            <a:r>
              <a:rPr sz="2200" b="1" spc="18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b="1" spc="-15" dirty="0">
                <a:solidFill>
                  <a:srgbClr val="2E2B1F"/>
                </a:solidFill>
                <a:latin typeface="Calibri"/>
                <a:cs typeface="Calibri"/>
              </a:rPr>
              <a:t>reset.</a:t>
            </a:r>
            <a:endParaRPr sz="2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A9A47B"/>
              </a:buClr>
              <a:buFont typeface="Arial"/>
              <a:buChar char="•"/>
            </a:pPr>
            <a:endParaRPr sz="30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b="1" spc="-10" dirty="0">
                <a:solidFill>
                  <a:srgbClr val="2E2B1F"/>
                </a:solidFill>
                <a:latin typeface="Calibri"/>
                <a:cs typeface="Calibri"/>
              </a:rPr>
              <a:t>Example</a:t>
            </a:r>
            <a:endParaRPr sz="22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58102" y="3848100"/>
            <a:ext cx="8098790" cy="2438400"/>
            <a:chOff x="258102" y="3848100"/>
            <a:chExt cx="8098790" cy="2438400"/>
          </a:xfrm>
        </p:grpSpPr>
        <p:sp>
          <p:nvSpPr>
            <p:cNvPr id="5" name="object 5"/>
            <p:cNvSpPr/>
            <p:nvPr/>
          </p:nvSpPr>
          <p:spPr>
            <a:xfrm>
              <a:off x="258102" y="3848100"/>
              <a:ext cx="5181600" cy="24384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867400" y="4026306"/>
              <a:ext cx="2488946" cy="17526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439664" y="4724400"/>
              <a:ext cx="427990" cy="342900"/>
            </a:xfrm>
            <a:custGeom>
              <a:avLst/>
              <a:gdLst/>
              <a:ahLst/>
              <a:cxnLst/>
              <a:rect l="l" t="t" r="r" b="b"/>
              <a:pathLst>
                <a:path w="427989" h="342900">
                  <a:moveTo>
                    <a:pt x="256286" y="0"/>
                  </a:moveTo>
                  <a:lnTo>
                    <a:pt x="256286" y="85725"/>
                  </a:lnTo>
                  <a:lnTo>
                    <a:pt x="0" y="85725"/>
                  </a:lnTo>
                  <a:lnTo>
                    <a:pt x="0" y="257175"/>
                  </a:lnTo>
                  <a:lnTo>
                    <a:pt x="256286" y="257175"/>
                  </a:lnTo>
                  <a:lnTo>
                    <a:pt x="256286" y="342900"/>
                  </a:lnTo>
                  <a:lnTo>
                    <a:pt x="427736" y="171450"/>
                  </a:lnTo>
                  <a:lnTo>
                    <a:pt x="256286" y="0"/>
                  </a:lnTo>
                  <a:close/>
                </a:path>
              </a:pathLst>
            </a:custGeom>
            <a:solidFill>
              <a:srgbClr val="A9A4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439664" y="4724400"/>
              <a:ext cx="427990" cy="342900"/>
            </a:xfrm>
            <a:custGeom>
              <a:avLst/>
              <a:gdLst/>
              <a:ahLst/>
              <a:cxnLst/>
              <a:rect l="l" t="t" r="r" b="b"/>
              <a:pathLst>
                <a:path w="427989" h="342900">
                  <a:moveTo>
                    <a:pt x="0" y="85725"/>
                  </a:moveTo>
                  <a:lnTo>
                    <a:pt x="256286" y="85725"/>
                  </a:lnTo>
                  <a:lnTo>
                    <a:pt x="256286" y="0"/>
                  </a:lnTo>
                  <a:lnTo>
                    <a:pt x="427736" y="171450"/>
                  </a:lnTo>
                  <a:lnTo>
                    <a:pt x="256286" y="342900"/>
                  </a:lnTo>
                  <a:lnTo>
                    <a:pt x="256286" y="257175"/>
                  </a:lnTo>
                  <a:lnTo>
                    <a:pt x="0" y="257175"/>
                  </a:lnTo>
                  <a:lnTo>
                    <a:pt x="0" y="85725"/>
                  </a:lnTo>
                  <a:close/>
                </a:path>
              </a:pathLst>
            </a:custGeom>
            <a:ln w="25400">
              <a:solidFill>
                <a:srgbClr val="7A78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117170"/>
            <a:ext cx="4385945" cy="726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80" dirty="0"/>
              <a:t>Input </a:t>
            </a:r>
            <a:r>
              <a:rPr spc="-105" dirty="0"/>
              <a:t>Type</a:t>
            </a:r>
            <a:r>
              <a:rPr spc="-425" dirty="0"/>
              <a:t> </a:t>
            </a:r>
            <a:r>
              <a:rPr spc="-90" dirty="0"/>
              <a:t>Button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6200" y="1447800"/>
            <a:ext cx="8305800" cy="1224694"/>
          </a:xfrm>
          <a:prstGeom prst="rect">
            <a:avLst/>
          </a:prstGeom>
        </p:spPr>
        <p:txBody>
          <a:bodyPr vert="horz" wrap="square" lIns="0" tIns="8001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630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b="1" spc="-5" dirty="0">
                <a:solidFill>
                  <a:srgbClr val="2E2B1F"/>
                </a:solidFill>
                <a:latin typeface="Calibri"/>
                <a:cs typeface="Calibri"/>
              </a:rPr>
              <a:t>&lt;input </a:t>
            </a:r>
            <a:r>
              <a:rPr sz="2200" b="1" spc="-10" dirty="0">
                <a:solidFill>
                  <a:srgbClr val="2E2B1F"/>
                </a:solidFill>
                <a:latin typeface="Calibri"/>
                <a:cs typeface="Calibri"/>
              </a:rPr>
              <a:t>type="button"&gt;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defines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a</a:t>
            </a:r>
            <a:r>
              <a:rPr sz="2200" spc="8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b="1" spc="-15" dirty="0">
                <a:solidFill>
                  <a:srgbClr val="2E2B1F"/>
                </a:solidFill>
                <a:latin typeface="Calibri"/>
                <a:cs typeface="Calibri"/>
              </a:rPr>
              <a:t>button</a:t>
            </a:r>
            <a:r>
              <a:rPr sz="2200" spc="-15" dirty="0">
                <a:solidFill>
                  <a:srgbClr val="2E2B1F"/>
                </a:solidFill>
                <a:latin typeface="Calibri"/>
                <a:cs typeface="Calibri"/>
              </a:rPr>
              <a:t>:</a:t>
            </a:r>
            <a:endParaRPr sz="2200" dirty="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530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b="1" spc="-10" dirty="0">
                <a:solidFill>
                  <a:srgbClr val="2E2B1F"/>
                </a:solidFill>
                <a:latin typeface="Calibri"/>
                <a:cs typeface="Calibri"/>
              </a:rPr>
              <a:t>Example</a:t>
            </a:r>
            <a:endParaRPr sz="2200" dirty="0">
              <a:latin typeface="Calibri"/>
              <a:cs typeface="Calibri"/>
            </a:endParaRPr>
          </a:p>
          <a:p>
            <a:pPr marL="241300" marR="5080" indent="-228600">
              <a:lnSpc>
                <a:spcPct val="100000"/>
              </a:lnSpc>
              <a:spcBef>
                <a:spcPts val="530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solidFill>
                  <a:srgbClr val="0000CD"/>
                </a:solidFill>
                <a:latin typeface="Calibri"/>
                <a:cs typeface="Calibri"/>
              </a:rPr>
              <a:t>&lt;</a:t>
            </a:r>
            <a:r>
              <a:rPr sz="2200" spc="-5" dirty="0">
                <a:solidFill>
                  <a:srgbClr val="A42A2A"/>
                </a:solidFill>
                <a:latin typeface="Calibri"/>
                <a:cs typeface="Calibri"/>
              </a:rPr>
              <a:t>input </a:t>
            </a:r>
            <a:r>
              <a:rPr sz="2200" spc="-15" dirty="0">
                <a:solidFill>
                  <a:srgbClr val="FF0000"/>
                </a:solidFill>
                <a:latin typeface="Calibri"/>
                <a:cs typeface="Calibri"/>
              </a:rPr>
              <a:t>type</a:t>
            </a:r>
            <a:r>
              <a:rPr sz="2200" spc="-15" dirty="0">
                <a:solidFill>
                  <a:srgbClr val="0000CD"/>
                </a:solidFill>
                <a:latin typeface="Calibri"/>
                <a:cs typeface="Calibri"/>
              </a:rPr>
              <a:t>="button"</a:t>
            </a:r>
            <a:r>
              <a:rPr lang="en-US" sz="2200" spc="-15" dirty="0">
                <a:solidFill>
                  <a:srgbClr val="0000CD"/>
                </a:solidFill>
                <a:latin typeface="Calibri"/>
                <a:cs typeface="Calibri"/>
              </a:rPr>
              <a:t> </a:t>
            </a:r>
            <a:r>
              <a:rPr lang="en-US" sz="2200" spc="-10" dirty="0">
                <a:solidFill>
                  <a:srgbClr val="FF0000"/>
                </a:solidFill>
                <a:cs typeface="Calibri"/>
              </a:rPr>
              <a:t>value</a:t>
            </a:r>
            <a:r>
              <a:rPr lang="en-US" sz="2200" spc="-10" dirty="0">
                <a:solidFill>
                  <a:srgbClr val="0000CD"/>
                </a:solidFill>
                <a:cs typeface="Calibri"/>
              </a:rPr>
              <a:t>="Click</a:t>
            </a:r>
            <a:r>
              <a:rPr lang="en-US" sz="2200" spc="-5" dirty="0">
                <a:solidFill>
                  <a:srgbClr val="0000CD"/>
                </a:solidFill>
                <a:cs typeface="Calibri"/>
              </a:rPr>
              <a:t> Me!"</a:t>
            </a:r>
            <a:r>
              <a:rPr sz="2200" spc="-15" dirty="0">
                <a:solidFill>
                  <a:srgbClr val="0000CD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0000"/>
                </a:solidFill>
                <a:latin typeface="Calibri"/>
                <a:cs typeface="Calibri"/>
              </a:rPr>
              <a:t>onclick</a:t>
            </a:r>
            <a:r>
              <a:rPr sz="2200" spc="-10" dirty="0">
                <a:solidFill>
                  <a:srgbClr val="0000CD"/>
                </a:solidFill>
                <a:latin typeface="Calibri"/>
                <a:cs typeface="Calibri"/>
              </a:rPr>
              <a:t>="alert('Hello</a:t>
            </a:r>
            <a:r>
              <a:rPr lang="en-US" sz="2200" spc="-10" dirty="0">
                <a:solidFill>
                  <a:srgbClr val="0000CD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0000CD"/>
                </a:solidFill>
                <a:latin typeface="Calibri"/>
                <a:cs typeface="Calibri"/>
              </a:rPr>
              <a:t>World!')"</a:t>
            </a:r>
            <a:r>
              <a:rPr lang="en-US" sz="2200" spc="-5" dirty="0">
                <a:solidFill>
                  <a:srgbClr val="0000CD"/>
                </a:solidFill>
                <a:cs typeface="Calibri"/>
              </a:rPr>
              <a:t>&gt;</a:t>
            </a:r>
            <a:endParaRPr sz="2200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50240" y="4366640"/>
            <a:ext cx="627380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After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clicking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above </a:t>
            </a:r>
            <a:r>
              <a:rPr sz="2200" spc="-20" dirty="0">
                <a:solidFill>
                  <a:srgbClr val="2E2B1F"/>
                </a:solidFill>
                <a:latin typeface="Calibri"/>
                <a:cs typeface="Calibri"/>
              </a:rPr>
              <a:t>button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it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shows output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as</a:t>
            </a:r>
            <a:r>
              <a:rPr sz="2200" spc="9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below: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895600" y="3352825"/>
            <a:ext cx="1600200" cy="78191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895600" y="4800600"/>
            <a:ext cx="3036189" cy="1752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467690"/>
            <a:ext cx="4128770" cy="726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80" dirty="0"/>
              <a:t>Input </a:t>
            </a:r>
            <a:r>
              <a:rPr spc="-105" dirty="0"/>
              <a:t>Type</a:t>
            </a:r>
            <a:r>
              <a:rPr spc="-430" dirty="0"/>
              <a:t> </a:t>
            </a:r>
            <a:r>
              <a:rPr spc="-90" dirty="0"/>
              <a:t>Radio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74040" y="1447800"/>
            <a:ext cx="7656195" cy="3523207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580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000" b="1" spc="-5" dirty="0">
                <a:solidFill>
                  <a:srgbClr val="2E2B1F"/>
                </a:solidFill>
                <a:latin typeface="Calibri"/>
                <a:cs typeface="Calibri"/>
              </a:rPr>
              <a:t>&lt;input type="radio"&gt; </a:t>
            </a: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defines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a </a:t>
            </a:r>
            <a:r>
              <a:rPr sz="2000" b="1" spc="-10" dirty="0">
                <a:solidFill>
                  <a:srgbClr val="2E2B1F"/>
                </a:solidFill>
                <a:latin typeface="Calibri"/>
                <a:cs typeface="Calibri"/>
              </a:rPr>
              <a:t>radio</a:t>
            </a:r>
            <a:r>
              <a:rPr sz="2000" b="1" spc="-3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b="1" spc="-5" dirty="0">
                <a:solidFill>
                  <a:srgbClr val="2E2B1F"/>
                </a:solidFill>
                <a:latin typeface="Calibri"/>
                <a:cs typeface="Calibri"/>
              </a:rPr>
              <a:t>button</a:t>
            </a: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.</a:t>
            </a:r>
            <a:endParaRPr sz="2000" dirty="0">
              <a:latin typeface="Calibri"/>
              <a:cs typeface="Calibri"/>
            </a:endParaRPr>
          </a:p>
          <a:p>
            <a:pPr marL="241300" marR="807085" indent="-228600">
              <a:lnSpc>
                <a:spcPct val="100000"/>
              </a:lnSpc>
              <a:spcBef>
                <a:spcPts val="484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Radio 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buttons let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a user </a:t>
            </a:r>
            <a:r>
              <a:rPr sz="2000" b="1" spc="-5" dirty="0">
                <a:solidFill>
                  <a:srgbClr val="2E2B1F"/>
                </a:solidFill>
                <a:latin typeface="Calibri"/>
                <a:cs typeface="Calibri"/>
              </a:rPr>
              <a:t>select </a:t>
            </a:r>
            <a:r>
              <a:rPr sz="2000" b="1" spc="-45" dirty="0">
                <a:solidFill>
                  <a:srgbClr val="2E2B1F"/>
                </a:solidFill>
                <a:latin typeface="Calibri"/>
                <a:cs typeface="Calibri"/>
              </a:rPr>
              <a:t>ONLY </a:t>
            </a:r>
            <a:r>
              <a:rPr sz="2000" b="1" dirty="0">
                <a:solidFill>
                  <a:srgbClr val="2E2B1F"/>
                </a:solidFill>
                <a:latin typeface="Calibri"/>
                <a:cs typeface="Calibri"/>
              </a:rPr>
              <a:t>ONE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of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a </a:t>
            </a: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limited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number </a:t>
            </a: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of  choices:</a:t>
            </a:r>
            <a:endParaRPr sz="2000" dirty="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480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000" spc="-10" dirty="0">
                <a:solidFill>
                  <a:srgbClr val="0000CD"/>
                </a:solidFill>
                <a:latin typeface="Calibri"/>
                <a:cs typeface="Calibri"/>
              </a:rPr>
              <a:t>&lt;</a:t>
            </a:r>
            <a:r>
              <a:rPr sz="2000" spc="-10" dirty="0">
                <a:solidFill>
                  <a:srgbClr val="A42A2A"/>
                </a:solidFill>
                <a:latin typeface="Calibri"/>
                <a:cs typeface="Calibri"/>
              </a:rPr>
              <a:t>form</a:t>
            </a:r>
            <a:r>
              <a:rPr sz="2000" spc="-10" dirty="0">
                <a:solidFill>
                  <a:srgbClr val="0000CD"/>
                </a:solidFill>
                <a:latin typeface="Calibri"/>
                <a:cs typeface="Calibri"/>
              </a:rPr>
              <a:t>&gt;</a:t>
            </a:r>
            <a:endParaRPr sz="2000" dirty="0">
              <a:latin typeface="Calibri"/>
              <a:cs typeface="Calibri"/>
            </a:endParaRPr>
          </a:p>
          <a:p>
            <a:pPr marL="355600">
              <a:lnSpc>
                <a:spcPct val="100000"/>
              </a:lnSpc>
            </a:pPr>
            <a:r>
              <a:rPr sz="2000" dirty="0">
                <a:solidFill>
                  <a:srgbClr val="0000CD"/>
                </a:solidFill>
                <a:latin typeface="Calibri"/>
                <a:cs typeface="Calibri"/>
              </a:rPr>
              <a:t>&lt;</a:t>
            </a:r>
            <a:r>
              <a:rPr sz="2000" dirty="0">
                <a:solidFill>
                  <a:srgbClr val="A42A2A"/>
                </a:solidFill>
                <a:latin typeface="Calibri"/>
                <a:cs typeface="Calibri"/>
              </a:rPr>
              <a:t>input </a:t>
            </a:r>
            <a:r>
              <a:rPr sz="2000" spc="-5" dirty="0">
                <a:solidFill>
                  <a:srgbClr val="FF0000"/>
                </a:solidFill>
                <a:latin typeface="Calibri"/>
                <a:cs typeface="Calibri"/>
              </a:rPr>
              <a:t>type</a:t>
            </a:r>
            <a:r>
              <a:rPr sz="2000" spc="-5" dirty="0">
                <a:solidFill>
                  <a:srgbClr val="0000CD"/>
                </a:solidFill>
                <a:latin typeface="Calibri"/>
                <a:cs typeface="Calibri"/>
              </a:rPr>
              <a:t>="radio" </a:t>
            </a:r>
            <a:r>
              <a:rPr sz="2000" spc="-5" dirty="0">
                <a:solidFill>
                  <a:srgbClr val="FF0000"/>
                </a:solidFill>
                <a:latin typeface="Calibri"/>
                <a:cs typeface="Calibri"/>
              </a:rPr>
              <a:t>name</a:t>
            </a:r>
            <a:r>
              <a:rPr sz="2000" spc="-5" dirty="0">
                <a:solidFill>
                  <a:srgbClr val="0000CD"/>
                </a:solidFill>
                <a:latin typeface="Calibri"/>
                <a:cs typeface="Calibri"/>
              </a:rPr>
              <a:t>="gender" </a:t>
            </a:r>
            <a:r>
              <a:rPr sz="2000" spc="-5" dirty="0">
                <a:solidFill>
                  <a:srgbClr val="FF0000"/>
                </a:solidFill>
                <a:latin typeface="Calibri"/>
                <a:cs typeface="Calibri"/>
              </a:rPr>
              <a:t>value</a:t>
            </a:r>
            <a:r>
              <a:rPr sz="2000" spc="-5" dirty="0">
                <a:solidFill>
                  <a:srgbClr val="0000CD"/>
                </a:solidFill>
                <a:latin typeface="Calibri"/>
                <a:cs typeface="Calibri"/>
              </a:rPr>
              <a:t>="male" </a:t>
            </a:r>
            <a:r>
              <a:rPr sz="2000" spc="-5" dirty="0">
                <a:solidFill>
                  <a:srgbClr val="FF0000"/>
                </a:solidFill>
                <a:latin typeface="Calibri"/>
                <a:cs typeface="Calibri"/>
              </a:rPr>
              <a:t>checked</a:t>
            </a:r>
            <a:r>
              <a:rPr sz="2000" spc="-5" dirty="0">
                <a:solidFill>
                  <a:srgbClr val="0000CD"/>
                </a:solidFill>
                <a:latin typeface="Calibri"/>
                <a:cs typeface="Calibri"/>
              </a:rPr>
              <a:t>&gt;</a:t>
            </a:r>
            <a:r>
              <a:rPr sz="2000" spc="-30" dirty="0">
                <a:solidFill>
                  <a:srgbClr val="0000CD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Male</a:t>
            </a:r>
            <a:r>
              <a:rPr sz="2000" dirty="0">
                <a:solidFill>
                  <a:srgbClr val="0000CD"/>
                </a:solidFill>
                <a:latin typeface="Calibri"/>
                <a:cs typeface="Calibri"/>
              </a:rPr>
              <a:t>&lt;</a:t>
            </a:r>
            <a:r>
              <a:rPr sz="2000" dirty="0">
                <a:solidFill>
                  <a:srgbClr val="A42A2A"/>
                </a:solidFill>
                <a:latin typeface="Calibri"/>
                <a:cs typeface="Calibri"/>
              </a:rPr>
              <a:t>br</a:t>
            </a:r>
            <a:r>
              <a:rPr sz="2000" dirty="0">
                <a:solidFill>
                  <a:srgbClr val="0000CD"/>
                </a:solidFill>
                <a:latin typeface="Calibri"/>
                <a:cs typeface="Calibri"/>
              </a:rPr>
              <a:t>&gt;</a:t>
            </a:r>
            <a:endParaRPr sz="2000" dirty="0">
              <a:latin typeface="Calibri"/>
              <a:cs typeface="Calibri"/>
            </a:endParaRPr>
          </a:p>
          <a:p>
            <a:pPr marL="355600">
              <a:lnSpc>
                <a:spcPct val="100000"/>
              </a:lnSpc>
            </a:pPr>
            <a:r>
              <a:rPr sz="2000" dirty="0">
                <a:solidFill>
                  <a:srgbClr val="0000CD"/>
                </a:solidFill>
                <a:latin typeface="Calibri"/>
                <a:cs typeface="Calibri"/>
              </a:rPr>
              <a:t>&lt;</a:t>
            </a:r>
            <a:r>
              <a:rPr sz="2000" dirty="0">
                <a:solidFill>
                  <a:srgbClr val="A42A2A"/>
                </a:solidFill>
                <a:latin typeface="Calibri"/>
                <a:cs typeface="Calibri"/>
              </a:rPr>
              <a:t>input </a:t>
            </a:r>
            <a:r>
              <a:rPr sz="2000" spc="-5" dirty="0">
                <a:solidFill>
                  <a:srgbClr val="FF0000"/>
                </a:solidFill>
                <a:latin typeface="Calibri"/>
                <a:cs typeface="Calibri"/>
              </a:rPr>
              <a:t>type</a:t>
            </a:r>
            <a:r>
              <a:rPr sz="2000" spc="-5" dirty="0">
                <a:solidFill>
                  <a:srgbClr val="0000CD"/>
                </a:solidFill>
                <a:latin typeface="Calibri"/>
                <a:cs typeface="Calibri"/>
              </a:rPr>
              <a:t>="radio" </a:t>
            </a:r>
            <a:r>
              <a:rPr sz="2000" spc="-5" dirty="0">
                <a:solidFill>
                  <a:srgbClr val="FF0000"/>
                </a:solidFill>
                <a:latin typeface="Calibri"/>
                <a:cs typeface="Calibri"/>
              </a:rPr>
              <a:t>name</a:t>
            </a:r>
            <a:r>
              <a:rPr sz="2000" spc="-5" dirty="0">
                <a:solidFill>
                  <a:srgbClr val="0000CD"/>
                </a:solidFill>
                <a:latin typeface="Calibri"/>
                <a:cs typeface="Calibri"/>
              </a:rPr>
              <a:t>="gender" </a:t>
            </a:r>
            <a:r>
              <a:rPr sz="2000" spc="-10" dirty="0">
                <a:solidFill>
                  <a:srgbClr val="FF0000"/>
                </a:solidFill>
                <a:latin typeface="Calibri"/>
                <a:cs typeface="Calibri"/>
              </a:rPr>
              <a:t>value</a:t>
            </a:r>
            <a:r>
              <a:rPr sz="2000" spc="-10" dirty="0">
                <a:solidFill>
                  <a:srgbClr val="0000CD"/>
                </a:solidFill>
                <a:latin typeface="Calibri"/>
                <a:cs typeface="Calibri"/>
              </a:rPr>
              <a:t>="female"&gt;</a:t>
            </a:r>
            <a:r>
              <a:rPr sz="2000" dirty="0">
                <a:solidFill>
                  <a:srgbClr val="0000CD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Female</a:t>
            </a:r>
            <a:r>
              <a:rPr sz="2000" spc="-5" dirty="0">
                <a:solidFill>
                  <a:srgbClr val="0000CD"/>
                </a:solidFill>
                <a:latin typeface="Calibri"/>
                <a:cs typeface="Calibri"/>
              </a:rPr>
              <a:t>&lt;</a:t>
            </a:r>
            <a:r>
              <a:rPr sz="2000" spc="-5" dirty="0">
                <a:solidFill>
                  <a:srgbClr val="A42A2A"/>
                </a:solidFill>
                <a:latin typeface="Calibri"/>
                <a:cs typeface="Calibri"/>
              </a:rPr>
              <a:t>br</a:t>
            </a:r>
            <a:r>
              <a:rPr sz="2000" spc="-5" dirty="0">
                <a:solidFill>
                  <a:srgbClr val="0000CD"/>
                </a:solidFill>
                <a:latin typeface="Calibri"/>
                <a:cs typeface="Calibri"/>
              </a:rPr>
              <a:t>&gt;</a:t>
            </a:r>
            <a:endParaRPr sz="2000" dirty="0">
              <a:latin typeface="Calibri"/>
              <a:cs typeface="Calibri"/>
            </a:endParaRPr>
          </a:p>
          <a:p>
            <a:pPr marL="355600">
              <a:lnSpc>
                <a:spcPct val="100000"/>
              </a:lnSpc>
            </a:pPr>
            <a:r>
              <a:rPr sz="2000" dirty="0">
                <a:solidFill>
                  <a:srgbClr val="0000CD"/>
                </a:solidFill>
                <a:latin typeface="Calibri"/>
                <a:cs typeface="Calibri"/>
              </a:rPr>
              <a:t>&lt;</a:t>
            </a:r>
            <a:r>
              <a:rPr sz="2000" dirty="0">
                <a:solidFill>
                  <a:srgbClr val="A42A2A"/>
                </a:solidFill>
                <a:latin typeface="Calibri"/>
                <a:cs typeface="Calibri"/>
              </a:rPr>
              <a:t>input </a:t>
            </a:r>
            <a:r>
              <a:rPr sz="2000" spc="-5" dirty="0">
                <a:solidFill>
                  <a:srgbClr val="FF0000"/>
                </a:solidFill>
                <a:latin typeface="Calibri"/>
                <a:cs typeface="Calibri"/>
              </a:rPr>
              <a:t>type</a:t>
            </a:r>
            <a:r>
              <a:rPr sz="2000" spc="-5" dirty="0">
                <a:solidFill>
                  <a:srgbClr val="0000CD"/>
                </a:solidFill>
                <a:latin typeface="Calibri"/>
                <a:cs typeface="Calibri"/>
              </a:rPr>
              <a:t>="radio" </a:t>
            </a:r>
            <a:r>
              <a:rPr sz="2000" spc="-5" dirty="0">
                <a:solidFill>
                  <a:srgbClr val="FF0000"/>
                </a:solidFill>
                <a:latin typeface="Calibri"/>
                <a:cs typeface="Calibri"/>
              </a:rPr>
              <a:t>name</a:t>
            </a:r>
            <a:r>
              <a:rPr sz="2000" spc="-5" dirty="0">
                <a:solidFill>
                  <a:srgbClr val="0000CD"/>
                </a:solidFill>
                <a:latin typeface="Calibri"/>
                <a:cs typeface="Calibri"/>
              </a:rPr>
              <a:t>="gender" </a:t>
            </a:r>
            <a:r>
              <a:rPr sz="2000" spc="-5" dirty="0">
                <a:solidFill>
                  <a:srgbClr val="FF0000"/>
                </a:solidFill>
                <a:latin typeface="Calibri"/>
                <a:cs typeface="Calibri"/>
              </a:rPr>
              <a:t>value</a:t>
            </a:r>
            <a:r>
              <a:rPr sz="2000" spc="-5" dirty="0">
                <a:solidFill>
                  <a:srgbClr val="0000CD"/>
                </a:solidFill>
                <a:latin typeface="Calibri"/>
                <a:cs typeface="Calibri"/>
              </a:rPr>
              <a:t>="other"&gt;</a:t>
            </a:r>
            <a:r>
              <a:rPr sz="2000" spc="-60" dirty="0">
                <a:solidFill>
                  <a:srgbClr val="0000CD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Other</a:t>
            </a:r>
            <a:endParaRPr sz="2000" dirty="0">
              <a:latin typeface="Calibri"/>
              <a:cs typeface="Calibri"/>
            </a:endParaRPr>
          </a:p>
          <a:p>
            <a:pPr marL="241300">
              <a:lnSpc>
                <a:spcPct val="100000"/>
              </a:lnSpc>
            </a:pPr>
            <a:r>
              <a:rPr sz="2000" spc="-10" dirty="0">
                <a:solidFill>
                  <a:srgbClr val="0000CD"/>
                </a:solidFill>
                <a:latin typeface="Calibri"/>
                <a:cs typeface="Calibri"/>
              </a:rPr>
              <a:t>&lt;</a:t>
            </a:r>
            <a:r>
              <a:rPr sz="2000" spc="-10" dirty="0">
                <a:solidFill>
                  <a:srgbClr val="A42A2A"/>
                </a:solidFill>
                <a:latin typeface="Calibri"/>
                <a:cs typeface="Calibri"/>
              </a:rPr>
              <a:t>/form</a:t>
            </a:r>
            <a:r>
              <a:rPr sz="2000" spc="-10" dirty="0">
                <a:solidFill>
                  <a:srgbClr val="0000CD"/>
                </a:solidFill>
                <a:latin typeface="Calibri"/>
                <a:cs typeface="Calibri"/>
              </a:rPr>
              <a:t>&gt;</a:t>
            </a:r>
            <a:endParaRPr sz="20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750" dirty="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This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is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how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the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HTML </a:t>
            </a:r>
            <a:r>
              <a:rPr sz="2200" spc="-15" dirty="0">
                <a:solidFill>
                  <a:srgbClr val="2E2B1F"/>
                </a:solidFill>
                <a:latin typeface="Calibri"/>
                <a:cs typeface="Calibri"/>
              </a:rPr>
              <a:t>code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above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will be </a:t>
            </a:r>
            <a:r>
              <a:rPr sz="2200" spc="-15" dirty="0">
                <a:solidFill>
                  <a:srgbClr val="2E2B1F"/>
                </a:solidFill>
                <a:latin typeface="Calibri"/>
                <a:cs typeface="Calibri"/>
              </a:rPr>
              <a:t>displayed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in a</a:t>
            </a:r>
            <a:r>
              <a:rPr sz="2200" spc="114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2E2B1F"/>
                </a:solidFill>
                <a:latin typeface="Calibri"/>
                <a:cs typeface="Calibri"/>
              </a:rPr>
              <a:t>browser:</a:t>
            </a:r>
            <a:endParaRPr sz="2200" dirty="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819400" y="5181587"/>
            <a:ext cx="2247900" cy="13682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467690"/>
            <a:ext cx="5048885" cy="726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80" dirty="0"/>
              <a:t>Input </a:t>
            </a:r>
            <a:r>
              <a:rPr spc="-105" dirty="0"/>
              <a:t>Type</a:t>
            </a:r>
            <a:r>
              <a:rPr spc="-425" dirty="0"/>
              <a:t> </a:t>
            </a:r>
            <a:r>
              <a:rPr spc="-105" dirty="0"/>
              <a:t>Checkbox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21640" y="1548663"/>
            <a:ext cx="7992745" cy="3782060"/>
          </a:xfrm>
          <a:prstGeom prst="rect">
            <a:avLst/>
          </a:prstGeom>
        </p:spPr>
        <p:txBody>
          <a:bodyPr vert="horz" wrap="square" lIns="0" tIns="8001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630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b="1" spc="-10" dirty="0">
                <a:solidFill>
                  <a:srgbClr val="2E2B1F"/>
                </a:solidFill>
                <a:latin typeface="Calibri"/>
                <a:cs typeface="Calibri"/>
              </a:rPr>
              <a:t>&lt;input type="checkbox"&gt;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defines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a</a:t>
            </a:r>
            <a:r>
              <a:rPr sz="2200" spc="10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b="1" spc="-10" dirty="0">
                <a:solidFill>
                  <a:srgbClr val="2E2B1F"/>
                </a:solidFill>
                <a:latin typeface="Calibri"/>
                <a:cs typeface="Calibri"/>
              </a:rPr>
              <a:t>checkbox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.</a:t>
            </a:r>
            <a:endParaRPr sz="2200" dirty="0">
              <a:latin typeface="Calibri"/>
              <a:cs typeface="Calibri"/>
            </a:endParaRPr>
          </a:p>
          <a:p>
            <a:pPr marL="241300" marR="565150" indent="-228600">
              <a:lnSpc>
                <a:spcPct val="100000"/>
              </a:lnSpc>
              <a:spcBef>
                <a:spcPts val="530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spc="-20" dirty="0">
                <a:solidFill>
                  <a:srgbClr val="2E2B1F"/>
                </a:solidFill>
                <a:latin typeface="Calibri"/>
                <a:cs typeface="Calibri"/>
              </a:rPr>
              <a:t>Checkboxes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let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a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user </a:t>
            </a:r>
            <a:r>
              <a:rPr sz="2200" b="1" spc="-10" dirty="0">
                <a:solidFill>
                  <a:srgbClr val="2E2B1F"/>
                </a:solidFill>
                <a:latin typeface="Calibri"/>
                <a:cs typeface="Calibri"/>
              </a:rPr>
              <a:t>select </a:t>
            </a:r>
            <a:r>
              <a:rPr sz="2200" b="1" spc="-15" dirty="0">
                <a:solidFill>
                  <a:srgbClr val="2E2B1F"/>
                </a:solidFill>
                <a:latin typeface="Calibri"/>
                <a:cs typeface="Calibri"/>
              </a:rPr>
              <a:t>ZERO </a:t>
            </a:r>
            <a:r>
              <a:rPr sz="2200" b="1" spc="-5" dirty="0">
                <a:solidFill>
                  <a:srgbClr val="2E2B1F"/>
                </a:solidFill>
                <a:latin typeface="Calibri"/>
                <a:cs typeface="Calibri"/>
              </a:rPr>
              <a:t>or </a:t>
            </a:r>
            <a:r>
              <a:rPr sz="2200" b="1" spc="-10" dirty="0">
                <a:solidFill>
                  <a:srgbClr val="2E2B1F"/>
                </a:solidFill>
                <a:latin typeface="Calibri"/>
                <a:cs typeface="Calibri"/>
              </a:rPr>
              <a:t>MORE </a:t>
            </a:r>
            <a:r>
              <a:rPr sz="2200" b="1" spc="-5" dirty="0">
                <a:solidFill>
                  <a:srgbClr val="2E2B1F"/>
                </a:solidFill>
                <a:latin typeface="Calibri"/>
                <a:cs typeface="Calibri"/>
              </a:rPr>
              <a:t>options 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of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a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limited  number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of</a:t>
            </a:r>
            <a:r>
              <a:rPr sz="2200" spc="1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choices.</a:t>
            </a:r>
            <a:endParaRPr sz="2200" dirty="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530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b="1" spc="-10" dirty="0">
                <a:solidFill>
                  <a:srgbClr val="2E2B1F"/>
                </a:solidFill>
                <a:latin typeface="Calibri"/>
                <a:cs typeface="Calibri"/>
              </a:rPr>
              <a:t>Example</a:t>
            </a:r>
            <a:endParaRPr sz="22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25"/>
              </a:spcBef>
            </a:pPr>
            <a:r>
              <a:rPr sz="2200" spc="-15" dirty="0">
                <a:solidFill>
                  <a:srgbClr val="0000CD"/>
                </a:solidFill>
                <a:latin typeface="Calibri"/>
                <a:cs typeface="Calibri"/>
              </a:rPr>
              <a:t>&lt;</a:t>
            </a:r>
            <a:r>
              <a:rPr sz="2200" spc="-15" dirty="0">
                <a:solidFill>
                  <a:srgbClr val="A42A2A"/>
                </a:solidFill>
                <a:latin typeface="Calibri"/>
                <a:cs typeface="Calibri"/>
              </a:rPr>
              <a:t>form</a:t>
            </a:r>
            <a:r>
              <a:rPr sz="2200" spc="-15" dirty="0">
                <a:solidFill>
                  <a:srgbClr val="0000CD"/>
                </a:solidFill>
                <a:latin typeface="Calibri"/>
                <a:cs typeface="Calibri"/>
              </a:rPr>
              <a:t>&gt;</a:t>
            </a:r>
            <a:endParaRPr sz="2200" dirty="0">
              <a:latin typeface="Calibri"/>
              <a:cs typeface="Calibri"/>
            </a:endParaRPr>
          </a:p>
          <a:p>
            <a:pPr marL="139065">
              <a:lnSpc>
                <a:spcPct val="100000"/>
              </a:lnSpc>
              <a:spcBef>
                <a:spcPts val="5"/>
              </a:spcBef>
            </a:pPr>
            <a:r>
              <a:rPr sz="2200" spc="-5" dirty="0">
                <a:solidFill>
                  <a:srgbClr val="0000CD"/>
                </a:solidFill>
                <a:latin typeface="Calibri"/>
                <a:cs typeface="Calibri"/>
              </a:rPr>
              <a:t>&lt;</a:t>
            </a:r>
            <a:r>
              <a:rPr sz="2200" spc="-5" dirty="0">
                <a:solidFill>
                  <a:srgbClr val="A42A2A"/>
                </a:solidFill>
                <a:latin typeface="Calibri"/>
                <a:cs typeface="Calibri"/>
              </a:rPr>
              <a:t>input </a:t>
            </a:r>
            <a:r>
              <a:rPr sz="2200" spc="-10" dirty="0">
                <a:solidFill>
                  <a:srgbClr val="FF0000"/>
                </a:solidFill>
                <a:latin typeface="Calibri"/>
                <a:cs typeface="Calibri"/>
              </a:rPr>
              <a:t>type</a:t>
            </a:r>
            <a:r>
              <a:rPr sz="2200" spc="-10" dirty="0">
                <a:solidFill>
                  <a:srgbClr val="0000CD"/>
                </a:solidFill>
                <a:latin typeface="Calibri"/>
                <a:cs typeface="Calibri"/>
              </a:rPr>
              <a:t>="checkbox" </a:t>
            </a:r>
            <a:r>
              <a:rPr sz="2200" spc="-10" dirty="0">
                <a:solidFill>
                  <a:srgbClr val="FF0000"/>
                </a:solidFill>
                <a:latin typeface="Calibri"/>
                <a:cs typeface="Calibri"/>
              </a:rPr>
              <a:t>name</a:t>
            </a:r>
            <a:r>
              <a:rPr sz="2200" spc="-10" dirty="0">
                <a:solidFill>
                  <a:srgbClr val="0000CD"/>
                </a:solidFill>
                <a:latin typeface="Calibri"/>
                <a:cs typeface="Calibri"/>
              </a:rPr>
              <a:t>="vehicle1" </a:t>
            </a:r>
            <a:r>
              <a:rPr sz="2200" spc="-15" dirty="0">
                <a:solidFill>
                  <a:srgbClr val="FF0000"/>
                </a:solidFill>
                <a:latin typeface="Calibri"/>
                <a:cs typeface="Calibri"/>
              </a:rPr>
              <a:t>value</a:t>
            </a:r>
            <a:r>
              <a:rPr sz="2200" spc="-15" dirty="0">
                <a:solidFill>
                  <a:srgbClr val="0000CD"/>
                </a:solidFill>
                <a:latin typeface="Calibri"/>
                <a:cs typeface="Calibri"/>
              </a:rPr>
              <a:t>="Bike"&gt;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I </a:t>
            </a:r>
            <a:r>
              <a:rPr sz="2200" spc="-20" dirty="0">
                <a:solidFill>
                  <a:srgbClr val="2E2B1F"/>
                </a:solidFill>
                <a:latin typeface="Calibri"/>
                <a:cs typeface="Calibri"/>
              </a:rPr>
              <a:t>have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a</a:t>
            </a:r>
            <a:r>
              <a:rPr sz="2200" spc="2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25" dirty="0">
                <a:solidFill>
                  <a:srgbClr val="2E2B1F"/>
                </a:solidFill>
                <a:latin typeface="Calibri"/>
                <a:cs typeface="Calibri"/>
              </a:rPr>
              <a:t>bike</a:t>
            </a:r>
            <a:endParaRPr sz="2200" dirty="0">
              <a:latin typeface="Calibri"/>
              <a:cs typeface="Calibri"/>
            </a:endParaRPr>
          </a:p>
          <a:p>
            <a:pPr marL="203200">
              <a:lnSpc>
                <a:spcPct val="100000"/>
              </a:lnSpc>
              <a:spcBef>
                <a:spcPts val="525"/>
              </a:spcBef>
            </a:pPr>
            <a:r>
              <a:rPr sz="2200" spc="-5" dirty="0">
                <a:solidFill>
                  <a:srgbClr val="0000CD"/>
                </a:solidFill>
                <a:latin typeface="Calibri"/>
                <a:cs typeface="Calibri"/>
              </a:rPr>
              <a:t>&lt;</a:t>
            </a:r>
            <a:r>
              <a:rPr sz="2200" spc="-5" dirty="0">
                <a:solidFill>
                  <a:srgbClr val="A42A2A"/>
                </a:solidFill>
                <a:latin typeface="Calibri"/>
                <a:cs typeface="Calibri"/>
              </a:rPr>
              <a:t>br</a:t>
            </a:r>
            <a:r>
              <a:rPr sz="2200" spc="-5" dirty="0">
                <a:solidFill>
                  <a:srgbClr val="0000CD"/>
                </a:solidFill>
                <a:latin typeface="Calibri"/>
                <a:cs typeface="Calibri"/>
              </a:rPr>
              <a:t>&gt;</a:t>
            </a:r>
            <a:endParaRPr sz="2200" dirty="0">
              <a:latin typeface="Calibri"/>
              <a:cs typeface="Calibri"/>
            </a:endParaRPr>
          </a:p>
          <a:p>
            <a:pPr marL="139065">
              <a:lnSpc>
                <a:spcPct val="100000"/>
              </a:lnSpc>
            </a:pPr>
            <a:r>
              <a:rPr sz="2200" spc="-5" dirty="0">
                <a:solidFill>
                  <a:srgbClr val="0000CD"/>
                </a:solidFill>
                <a:latin typeface="Calibri"/>
                <a:cs typeface="Calibri"/>
              </a:rPr>
              <a:t>&lt;</a:t>
            </a:r>
            <a:r>
              <a:rPr sz="2200" spc="-5" dirty="0">
                <a:solidFill>
                  <a:srgbClr val="A42A2A"/>
                </a:solidFill>
                <a:latin typeface="Calibri"/>
                <a:cs typeface="Calibri"/>
              </a:rPr>
              <a:t>input </a:t>
            </a:r>
            <a:r>
              <a:rPr sz="2200" spc="-10" dirty="0">
                <a:solidFill>
                  <a:srgbClr val="FF0000"/>
                </a:solidFill>
                <a:latin typeface="Calibri"/>
                <a:cs typeface="Calibri"/>
              </a:rPr>
              <a:t>type</a:t>
            </a:r>
            <a:r>
              <a:rPr sz="2200" spc="-10" dirty="0">
                <a:solidFill>
                  <a:srgbClr val="0000CD"/>
                </a:solidFill>
                <a:latin typeface="Calibri"/>
                <a:cs typeface="Calibri"/>
              </a:rPr>
              <a:t>="checkbox" </a:t>
            </a:r>
            <a:r>
              <a:rPr sz="2200" spc="-10" dirty="0">
                <a:solidFill>
                  <a:srgbClr val="FF0000"/>
                </a:solidFill>
                <a:latin typeface="Calibri"/>
                <a:cs typeface="Calibri"/>
              </a:rPr>
              <a:t>name</a:t>
            </a:r>
            <a:r>
              <a:rPr sz="2200" spc="-10" dirty="0">
                <a:solidFill>
                  <a:srgbClr val="0000CD"/>
                </a:solidFill>
                <a:latin typeface="Calibri"/>
                <a:cs typeface="Calibri"/>
              </a:rPr>
              <a:t>="vehicle2" </a:t>
            </a:r>
            <a:r>
              <a:rPr sz="2200" spc="-10" dirty="0">
                <a:solidFill>
                  <a:srgbClr val="FF0000"/>
                </a:solidFill>
                <a:latin typeface="Calibri"/>
                <a:cs typeface="Calibri"/>
              </a:rPr>
              <a:t>value</a:t>
            </a:r>
            <a:r>
              <a:rPr sz="2200" spc="-10" dirty="0">
                <a:solidFill>
                  <a:srgbClr val="0000CD"/>
                </a:solidFill>
                <a:latin typeface="Calibri"/>
                <a:cs typeface="Calibri"/>
              </a:rPr>
              <a:t>="Car"&gt;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I </a:t>
            </a:r>
            <a:r>
              <a:rPr sz="2200" spc="-20" dirty="0">
                <a:solidFill>
                  <a:srgbClr val="2E2B1F"/>
                </a:solidFill>
                <a:latin typeface="Calibri"/>
                <a:cs typeface="Calibri"/>
              </a:rPr>
              <a:t>have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a</a:t>
            </a:r>
            <a:r>
              <a:rPr sz="2200" spc="19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2E2B1F"/>
                </a:solidFill>
                <a:latin typeface="Calibri"/>
                <a:cs typeface="Calibri"/>
              </a:rPr>
              <a:t>car</a:t>
            </a:r>
            <a:endParaRPr sz="22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200" spc="-10" dirty="0">
                <a:solidFill>
                  <a:srgbClr val="0000CD"/>
                </a:solidFill>
                <a:latin typeface="Calibri"/>
                <a:cs typeface="Calibri"/>
              </a:rPr>
              <a:t>&lt;</a:t>
            </a:r>
            <a:r>
              <a:rPr sz="2200" spc="-10" dirty="0">
                <a:solidFill>
                  <a:srgbClr val="A42A2A"/>
                </a:solidFill>
                <a:latin typeface="Calibri"/>
                <a:cs typeface="Calibri"/>
              </a:rPr>
              <a:t>/form</a:t>
            </a:r>
            <a:r>
              <a:rPr sz="2200" spc="-10" dirty="0">
                <a:solidFill>
                  <a:srgbClr val="0000CD"/>
                </a:solidFill>
                <a:latin typeface="Calibri"/>
                <a:cs typeface="Calibri"/>
              </a:rPr>
              <a:t>&gt;</a:t>
            </a:r>
            <a:endParaRPr sz="2200" dirty="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535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This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is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how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the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HTML </a:t>
            </a:r>
            <a:r>
              <a:rPr sz="2200" spc="-15" dirty="0">
                <a:solidFill>
                  <a:srgbClr val="2E2B1F"/>
                </a:solidFill>
                <a:latin typeface="Calibri"/>
                <a:cs typeface="Calibri"/>
              </a:rPr>
              <a:t>code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above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will be </a:t>
            </a:r>
            <a:r>
              <a:rPr sz="2200" spc="-15" dirty="0">
                <a:solidFill>
                  <a:srgbClr val="2E2B1F"/>
                </a:solidFill>
                <a:latin typeface="Calibri"/>
                <a:cs typeface="Calibri"/>
              </a:rPr>
              <a:t>displayed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in a</a:t>
            </a:r>
            <a:r>
              <a:rPr sz="2200" spc="114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2E2B1F"/>
                </a:solidFill>
                <a:latin typeface="Calibri"/>
                <a:cs typeface="Calibri"/>
              </a:rPr>
              <a:t>browser:</a:t>
            </a:r>
            <a:endParaRPr sz="2200" dirty="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937764" y="5477179"/>
            <a:ext cx="2015236" cy="9998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467690"/>
            <a:ext cx="5457190" cy="726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75" dirty="0"/>
              <a:t>HTML </a:t>
            </a:r>
            <a:r>
              <a:rPr spc="-80" dirty="0"/>
              <a:t>Input</a:t>
            </a:r>
            <a:r>
              <a:rPr spc="-434" dirty="0"/>
              <a:t> </a:t>
            </a:r>
            <a:r>
              <a:rPr spc="-100" dirty="0"/>
              <a:t>Attributes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50240" y="1548663"/>
            <a:ext cx="7350760" cy="3863878"/>
          </a:xfrm>
          <a:prstGeom prst="rect">
            <a:avLst/>
          </a:prstGeom>
        </p:spPr>
        <p:txBody>
          <a:bodyPr vert="horz" wrap="square" lIns="0" tIns="8001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630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b="1" spc="-10" dirty="0">
                <a:solidFill>
                  <a:srgbClr val="2E2B1F"/>
                </a:solidFill>
                <a:latin typeface="Calibri"/>
                <a:cs typeface="Calibri"/>
              </a:rPr>
              <a:t>The value</a:t>
            </a:r>
            <a:r>
              <a:rPr sz="2200" b="1" spc="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b="1" spc="-20" dirty="0">
                <a:solidFill>
                  <a:srgbClr val="2E2B1F"/>
                </a:solidFill>
                <a:latin typeface="Calibri"/>
                <a:cs typeface="Calibri"/>
              </a:rPr>
              <a:t>Attribute</a:t>
            </a:r>
            <a:endParaRPr lang="en-US" sz="2200" b="1" spc="-20" dirty="0">
              <a:solidFill>
                <a:srgbClr val="2E2B1F"/>
              </a:solidFill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630"/>
              </a:spcBef>
              <a:buClr>
                <a:srgbClr val="A9A47B"/>
              </a:buClr>
              <a:buFontTx/>
              <a:buChar char="-"/>
              <a:tabLst>
                <a:tab pos="240665" algn="l"/>
                <a:tab pos="241300" algn="l"/>
              </a:tabLst>
            </a:pPr>
            <a:r>
              <a:rPr lang="en-US" sz="2200" spc="-20" dirty="0">
                <a:solidFill>
                  <a:srgbClr val="2E2B1F"/>
                </a:solidFill>
                <a:latin typeface="Calibri"/>
                <a:cs typeface="Calibri"/>
              </a:rPr>
              <a:t>Holds the current value of the </a:t>
            </a:r>
            <a:r>
              <a:rPr lang="en-US" sz="2200" spc="-20" dirty="0">
                <a:solidFill>
                  <a:srgbClr val="2E2B1F"/>
                </a:solidFill>
                <a:cs typeface="Calibri"/>
              </a:rPr>
              <a:t>&lt;input&gt; element’s </a:t>
            </a:r>
            <a:endParaRPr sz="2200" dirty="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530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b="1" spc="-10" dirty="0">
                <a:solidFill>
                  <a:srgbClr val="2E2B1F"/>
                </a:solidFill>
                <a:latin typeface="Calibri"/>
                <a:cs typeface="Calibri"/>
              </a:rPr>
              <a:t>The </a:t>
            </a:r>
            <a:r>
              <a:rPr sz="2200" b="1" spc="-10" dirty="0" err="1">
                <a:solidFill>
                  <a:srgbClr val="2E2B1F"/>
                </a:solidFill>
                <a:latin typeface="Calibri"/>
                <a:cs typeface="Calibri"/>
              </a:rPr>
              <a:t>readonly</a:t>
            </a:r>
            <a:r>
              <a:rPr sz="2200" b="1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b="1" spc="-20" dirty="0">
                <a:solidFill>
                  <a:srgbClr val="2E2B1F"/>
                </a:solidFill>
                <a:latin typeface="Calibri"/>
                <a:cs typeface="Calibri"/>
              </a:rPr>
              <a:t>Attribute</a:t>
            </a:r>
            <a:r>
              <a:rPr lang="en-US" sz="2200" b="1" spc="-20" dirty="0">
                <a:solidFill>
                  <a:srgbClr val="2E2B1F"/>
                </a:solidFill>
                <a:latin typeface="Calibri"/>
                <a:cs typeface="Calibri"/>
              </a:rPr>
              <a:t>: </a:t>
            </a:r>
          </a:p>
          <a:p>
            <a:pPr marL="241300" indent="-228600">
              <a:lnSpc>
                <a:spcPct val="100000"/>
              </a:lnSpc>
              <a:spcBef>
                <a:spcPts val="530"/>
              </a:spcBef>
              <a:buClr>
                <a:srgbClr val="A9A47B"/>
              </a:buClr>
              <a:buFontTx/>
              <a:buChar char="-"/>
              <a:tabLst>
                <a:tab pos="240665" algn="l"/>
                <a:tab pos="241300" algn="l"/>
              </a:tabLst>
            </a:pPr>
            <a:r>
              <a:rPr lang="en-US" sz="2200" spc="-20" dirty="0">
                <a:solidFill>
                  <a:srgbClr val="2E2B1F"/>
                </a:solidFill>
                <a:latin typeface="Calibri"/>
                <a:cs typeface="Calibri"/>
              </a:rPr>
              <a:t>Doesn’t allow to edit/change the &lt;input&gt; element’s value</a:t>
            </a:r>
            <a:endParaRPr sz="2200" dirty="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530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b="1" spc="-10" dirty="0">
                <a:solidFill>
                  <a:srgbClr val="2E2B1F"/>
                </a:solidFill>
                <a:latin typeface="Calibri"/>
                <a:cs typeface="Calibri"/>
              </a:rPr>
              <a:t>The disabled</a:t>
            </a:r>
            <a:r>
              <a:rPr sz="2200" b="1" spc="-1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b="1" spc="-20" dirty="0">
                <a:solidFill>
                  <a:srgbClr val="2E2B1F"/>
                </a:solidFill>
                <a:latin typeface="Calibri"/>
                <a:cs typeface="Calibri"/>
              </a:rPr>
              <a:t>Attribute</a:t>
            </a:r>
            <a:r>
              <a:rPr lang="en-US" sz="2200" b="1" spc="-20" dirty="0">
                <a:solidFill>
                  <a:srgbClr val="2E2B1F"/>
                </a:solidFill>
                <a:latin typeface="Calibri"/>
                <a:cs typeface="Calibri"/>
              </a:rPr>
              <a:t>:</a:t>
            </a:r>
          </a:p>
          <a:p>
            <a:pPr marL="241300" indent="-228600">
              <a:lnSpc>
                <a:spcPct val="100000"/>
              </a:lnSpc>
              <a:spcBef>
                <a:spcPts val="530"/>
              </a:spcBef>
              <a:buClr>
                <a:srgbClr val="A9A47B"/>
              </a:buClr>
              <a:buFontTx/>
              <a:buChar char="-"/>
              <a:tabLst>
                <a:tab pos="240665" algn="l"/>
                <a:tab pos="241300" algn="l"/>
              </a:tabLst>
            </a:pPr>
            <a:r>
              <a:rPr lang="en-US" sz="2200" spc="-20" dirty="0">
                <a:solidFill>
                  <a:srgbClr val="2E2B1F"/>
                </a:solidFill>
                <a:latin typeface="Calibri"/>
                <a:cs typeface="Calibri"/>
              </a:rPr>
              <a:t>The disabled attribute can be set to keep a user from using the &lt;input&gt; element until some other condition has been met (like selecting a checkbox, etc.). </a:t>
            </a:r>
          </a:p>
          <a:p>
            <a:pPr marL="241300" indent="-228600">
              <a:lnSpc>
                <a:spcPct val="100000"/>
              </a:lnSpc>
              <a:spcBef>
                <a:spcPts val="530"/>
              </a:spcBef>
              <a:buClr>
                <a:srgbClr val="A9A47B"/>
              </a:buClr>
              <a:buFontTx/>
              <a:buChar char="-"/>
              <a:tabLst>
                <a:tab pos="240665" algn="l"/>
                <a:tab pos="241300" algn="l"/>
              </a:tabLst>
            </a:pPr>
            <a:r>
              <a:rPr lang="en-US" sz="2200" spc="-20" dirty="0">
                <a:solidFill>
                  <a:srgbClr val="2E2B1F"/>
                </a:solidFill>
                <a:latin typeface="Calibri"/>
                <a:cs typeface="Calibri"/>
              </a:rPr>
              <a:t>Then, a JavaScript could remove the disabled value and make the &lt;input&gt; element usable.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Continued..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3735" y="1371600"/>
            <a:ext cx="7545070" cy="4047262"/>
          </a:xfrm>
        </p:spPr>
        <p:txBody>
          <a:bodyPr/>
          <a:lstStyle/>
          <a:p>
            <a:pPr marL="241300" indent="-228600" algn="just">
              <a:lnSpc>
                <a:spcPct val="100000"/>
              </a:lnSpc>
              <a:spcBef>
                <a:spcPts val="525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lang="en-US" sz="2200" spc="-10" dirty="0">
                <a:solidFill>
                  <a:srgbClr val="2E2B1F"/>
                </a:solidFill>
                <a:latin typeface="Calibri"/>
                <a:cs typeface="Calibri"/>
              </a:rPr>
              <a:t>The </a:t>
            </a:r>
            <a:r>
              <a:rPr lang="en-US" sz="2200" spc="-20" dirty="0">
                <a:solidFill>
                  <a:srgbClr val="FF0000"/>
                </a:solidFill>
                <a:latin typeface="Calibri"/>
                <a:cs typeface="Calibri"/>
              </a:rPr>
              <a:t>size</a:t>
            </a:r>
            <a:r>
              <a:rPr lang="en-US" sz="2200" spc="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lang="en-US" sz="2200" spc="-20" dirty="0">
                <a:solidFill>
                  <a:srgbClr val="2E2B1F"/>
                </a:solidFill>
                <a:latin typeface="Calibri"/>
                <a:cs typeface="Calibri"/>
              </a:rPr>
              <a:t>Attribute:</a:t>
            </a:r>
          </a:p>
          <a:p>
            <a:pPr marL="241300" indent="-228600" algn="just">
              <a:lnSpc>
                <a:spcPct val="100000"/>
              </a:lnSpc>
              <a:spcBef>
                <a:spcPts val="525"/>
              </a:spcBef>
              <a:buClr>
                <a:srgbClr val="A9A47B"/>
              </a:buClr>
              <a:buFontTx/>
              <a:buChar char="-"/>
              <a:tabLst>
                <a:tab pos="240665" algn="l"/>
                <a:tab pos="241300" algn="l"/>
              </a:tabLst>
            </a:pPr>
            <a:r>
              <a:rPr lang="en-US" sz="2200" dirty="0"/>
              <a:t>It specifies the </a:t>
            </a:r>
            <a:r>
              <a:rPr lang="en-US" sz="2200" i="1" dirty="0">
                <a:solidFill>
                  <a:srgbClr val="7030A0"/>
                </a:solidFill>
              </a:rPr>
              <a:t>visible width</a:t>
            </a:r>
            <a:r>
              <a:rPr lang="en-US" sz="2200" dirty="0"/>
              <a:t>, in characters, of an &lt;input&gt; element. </a:t>
            </a:r>
          </a:p>
          <a:p>
            <a:pPr marL="241300" indent="-228600" algn="just">
              <a:lnSpc>
                <a:spcPct val="100000"/>
              </a:lnSpc>
              <a:spcBef>
                <a:spcPts val="525"/>
              </a:spcBef>
              <a:buClr>
                <a:srgbClr val="A9A47B"/>
              </a:buClr>
              <a:buFontTx/>
              <a:buChar char="-"/>
              <a:tabLst>
                <a:tab pos="240665" algn="l"/>
                <a:tab pos="241300" algn="l"/>
              </a:tabLst>
            </a:pPr>
            <a:r>
              <a:rPr lang="en-US" sz="2200" dirty="0"/>
              <a:t>default size is 20</a:t>
            </a:r>
          </a:p>
          <a:p>
            <a:pPr marL="241300" indent="-228600" algn="just">
              <a:lnSpc>
                <a:spcPct val="100000"/>
              </a:lnSpc>
              <a:spcBef>
                <a:spcPts val="525"/>
              </a:spcBef>
              <a:buClr>
                <a:srgbClr val="A9A47B"/>
              </a:buClr>
              <a:buFontTx/>
              <a:buChar char="-"/>
              <a:tabLst>
                <a:tab pos="240665" algn="l"/>
                <a:tab pos="241300" algn="l"/>
              </a:tabLst>
            </a:pPr>
            <a:r>
              <a:rPr lang="en-US" sz="2200" dirty="0"/>
              <a:t>(</a:t>
            </a:r>
            <a:r>
              <a:rPr lang="en-US" sz="2200" dirty="0">
                <a:solidFill>
                  <a:schemeClr val="tx1"/>
                </a:solidFill>
              </a:rPr>
              <a:t>only for types- </a:t>
            </a:r>
            <a:r>
              <a:rPr lang="en-US" sz="2200" dirty="0"/>
              <a:t>text, search, </a:t>
            </a:r>
            <a:r>
              <a:rPr lang="en-US" sz="2200" dirty="0" err="1"/>
              <a:t>tel</a:t>
            </a:r>
            <a:r>
              <a:rPr lang="en-US" sz="2200" dirty="0"/>
              <a:t>, </a:t>
            </a:r>
            <a:r>
              <a:rPr lang="en-US" sz="2200" dirty="0" err="1"/>
              <a:t>url</a:t>
            </a:r>
            <a:r>
              <a:rPr lang="en-US" sz="2200" dirty="0"/>
              <a:t>, email, and password)</a:t>
            </a:r>
          </a:p>
          <a:p>
            <a:pPr marL="241300" indent="-228600" algn="just">
              <a:lnSpc>
                <a:spcPct val="100000"/>
              </a:lnSpc>
              <a:spcBef>
                <a:spcPts val="525"/>
              </a:spcBef>
              <a:buClr>
                <a:srgbClr val="A9A47B"/>
              </a:buClr>
              <a:tabLst>
                <a:tab pos="240665" algn="l"/>
                <a:tab pos="241300" algn="l"/>
              </a:tabLst>
            </a:pPr>
            <a:endParaRPr lang="en-US" sz="2200" dirty="0">
              <a:latin typeface="Calibri"/>
              <a:cs typeface="Calibri"/>
            </a:endParaRPr>
          </a:p>
          <a:p>
            <a:pPr marL="241300" indent="-228600" algn="just">
              <a:lnSpc>
                <a:spcPct val="100000"/>
              </a:lnSpc>
              <a:spcBef>
                <a:spcPts val="530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lang="en-US" sz="2200" spc="-10" dirty="0">
                <a:solidFill>
                  <a:srgbClr val="2E2B1F"/>
                </a:solidFill>
                <a:latin typeface="Calibri"/>
                <a:cs typeface="Calibri"/>
              </a:rPr>
              <a:t>The </a:t>
            </a:r>
            <a:r>
              <a:rPr lang="en-US" sz="2200" spc="-15" dirty="0" err="1">
                <a:solidFill>
                  <a:srgbClr val="FF0000"/>
                </a:solidFill>
                <a:latin typeface="Calibri"/>
                <a:cs typeface="Calibri"/>
              </a:rPr>
              <a:t>maxlength</a:t>
            </a:r>
            <a:r>
              <a:rPr lang="en-US" sz="2200" spc="1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lang="en-US" sz="2200" spc="-20" dirty="0">
                <a:solidFill>
                  <a:srgbClr val="2E2B1F"/>
                </a:solidFill>
                <a:latin typeface="Calibri"/>
                <a:cs typeface="Calibri"/>
              </a:rPr>
              <a:t>Attribute:</a:t>
            </a:r>
          </a:p>
          <a:p>
            <a:pPr marL="241300" indent="-228600" algn="just">
              <a:lnSpc>
                <a:spcPct val="100000"/>
              </a:lnSpc>
              <a:spcBef>
                <a:spcPts val="530"/>
              </a:spcBef>
              <a:buClr>
                <a:srgbClr val="A9A47B"/>
              </a:buClr>
              <a:tabLst>
                <a:tab pos="240665" algn="l"/>
                <a:tab pos="241300" algn="l"/>
              </a:tabLst>
            </a:pPr>
            <a:r>
              <a:rPr lang="en-US" sz="2200" spc="-20" dirty="0">
                <a:solidFill>
                  <a:srgbClr val="2E2B1F"/>
                </a:solidFill>
                <a:latin typeface="Calibri"/>
                <a:cs typeface="Calibri"/>
              </a:rPr>
              <a:t>- 	</a:t>
            </a:r>
            <a:r>
              <a:rPr lang="en-US" sz="2200" dirty="0"/>
              <a:t>It specifies the </a:t>
            </a:r>
            <a:r>
              <a:rPr lang="en-US" sz="2200" i="1" dirty="0">
                <a:solidFill>
                  <a:srgbClr val="7030A0"/>
                </a:solidFill>
              </a:rPr>
              <a:t>maximum number of characters </a:t>
            </a:r>
            <a:r>
              <a:rPr lang="en-US" sz="2200" dirty="0"/>
              <a:t>allowed in the &lt;input&gt; element. </a:t>
            </a:r>
            <a:endParaRPr lang="en-US" sz="2200" dirty="0">
              <a:latin typeface="Calibri"/>
              <a:cs typeface="Calibri"/>
            </a:endParaRPr>
          </a:p>
          <a:p>
            <a:endParaRPr lang="en-US" dirty="0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34695" y="729995"/>
            <a:ext cx="4732020" cy="1122045"/>
            <a:chOff x="234695" y="729995"/>
            <a:chExt cx="4732020" cy="1122045"/>
          </a:xfrm>
        </p:grpSpPr>
        <p:sp>
          <p:nvSpPr>
            <p:cNvPr id="3" name="object 3"/>
            <p:cNvSpPr/>
            <p:nvPr/>
          </p:nvSpPr>
          <p:spPr>
            <a:xfrm>
              <a:off x="234695" y="729995"/>
              <a:ext cx="845819" cy="112166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416051" y="729995"/>
              <a:ext cx="2979420" cy="112166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731007" y="729995"/>
              <a:ext cx="2235708" cy="112166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535940" y="162890"/>
            <a:ext cx="5157470" cy="726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70" dirty="0"/>
              <a:t>The </a:t>
            </a:r>
            <a:r>
              <a:rPr spc="-90" dirty="0"/>
              <a:t>&lt;select&gt;</a:t>
            </a:r>
            <a:r>
              <a:rPr spc="-375" dirty="0"/>
              <a:t> </a:t>
            </a:r>
            <a:r>
              <a:rPr spc="-90" dirty="0"/>
              <a:t>Element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535940" y="607437"/>
            <a:ext cx="5737225" cy="3449320"/>
          </a:xfrm>
          <a:prstGeom prst="rect">
            <a:avLst/>
          </a:prstGeom>
        </p:spPr>
        <p:txBody>
          <a:bodyPr vert="horz" wrap="square" lIns="0" tIns="270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130"/>
              </a:spcBef>
            </a:pPr>
            <a:r>
              <a:rPr sz="4000" spc="-100" dirty="0">
                <a:solidFill>
                  <a:srgbClr val="FF0000"/>
                </a:solidFill>
                <a:latin typeface="Cambria"/>
                <a:cs typeface="Cambria"/>
              </a:rPr>
              <a:t>(Dropdown</a:t>
            </a:r>
            <a:r>
              <a:rPr sz="4000" spc="-220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4000" spc="-85" dirty="0">
                <a:solidFill>
                  <a:srgbClr val="FF0000"/>
                </a:solidFill>
                <a:latin typeface="Cambria"/>
                <a:cs typeface="Cambria"/>
              </a:rPr>
              <a:t>menus)</a:t>
            </a:r>
            <a:endParaRPr sz="4000">
              <a:latin typeface="Cambria"/>
              <a:cs typeface="Cambria"/>
            </a:endParaRPr>
          </a:p>
          <a:p>
            <a:pPr marL="355600" indent="-228600">
              <a:lnSpc>
                <a:spcPct val="100000"/>
              </a:lnSpc>
              <a:spcBef>
                <a:spcPts val="1110"/>
              </a:spcBef>
              <a:buClr>
                <a:srgbClr val="A9A47B"/>
              </a:buClr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The </a:t>
            </a:r>
            <a:r>
              <a:rPr sz="2200" b="1" spc="-10" dirty="0">
                <a:solidFill>
                  <a:srgbClr val="2E2B1F"/>
                </a:solidFill>
                <a:latin typeface="Calibri"/>
                <a:cs typeface="Calibri"/>
              </a:rPr>
              <a:t>&lt;select&gt;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element defines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a </a:t>
            </a:r>
            <a:r>
              <a:rPr sz="2200" b="1" spc="-10" dirty="0">
                <a:solidFill>
                  <a:srgbClr val="2E2B1F"/>
                </a:solidFill>
                <a:latin typeface="Calibri"/>
                <a:cs typeface="Calibri"/>
              </a:rPr>
              <a:t>drop-down</a:t>
            </a:r>
            <a:r>
              <a:rPr sz="2200" b="1" spc="16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b="1" spc="-10" dirty="0">
                <a:solidFill>
                  <a:srgbClr val="2E2B1F"/>
                </a:solidFill>
                <a:latin typeface="Calibri"/>
                <a:cs typeface="Calibri"/>
              </a:rPr>
              <a:t>list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:</a:t>
            </a:r>
            <a:endParaRPr sz="2200">
              <a:latin typeface="Calibri"/>
              <a:cs typeface="Calibri"/>
            </a:endParaRPr>
          </a:p>
          <a:p>
            <a:pPr marL="355600" indent="-228600">
              <a:lnSpc>
                <a:spcPct val="100000"/>
              </a:lnSpc>
              <a:spcBef>
                <a:spcPts val="535"/>
              </a:spcBef>
              <a:buClr>
                <a:srgbClr val="A9A47B"/>
              </a:buClr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200" spc="-10" dirty="0">
                <a:solidFill>
                  <a:srgbClr val="0000CD"/>
                </a:solidFill>
                <a:latin typeface="Calibri"/>
                <a:cs typeface="Calibri"/>
              </a:rPr>
              <a:t>&lt;</a:t>
            </a:r>
            <a:r>
              <a:rPr sz="2200" spc="-10" dirty="0">
                <a:solidFill>
                  <a:srgbClr val="A42A2A"/>
                </a:solidFill>
                <a:latin typeface="Calibri"/>
                <a:cs typeface="Calibri"/>
              </a:rPr>
              <a:t>select</a:t>
            </a:r>
            <a:r>
              <a:rPr sz="2200" spc="20" dirty="0">
                <a:solidFill>
                  <a:srgbClr val="A42A2A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0000"/>
                </a:solidFill>
                <a:latin typeface="Calibri"/>
                <a:cs typeface="Calibri"/>
              </a:rPr>
              <a:t>name</a:t>
            </a:r>
            <a:r>
              <a:rPr sz="2200" spc="-15" dirty="0">
                <a:solidFill>
                  <a:srgbClr val="0000CD"/>
                </a:solidFill>
                <a:latin typeface="Calibri"/>
                <a:cs typeface="Calibri"/>
              </a:rPr>
              <a:t>="cars"&gt;</a:t>
            </a:r>
            <a:endParaRPr sz="2200">
              <a:latin typeface="Calibri"/>
              <a:cs typeface="Calibri"/>
            </a:endParaRPr>
          </a:p>
          <a:p>
            <a:pPr marL="481965">
              <a:lnSpc>
                <a:spcPct val="100000"/>
              </a:lnSpc>
            </a:pPr>
            <a:r>
              <a:rPr sz="2200" spc="-5" dirty="0">
                <a:solidFill>
                  <a:srgbClr val="0000CD"/>
                </a:solidFill>
                <a:latin typeface="Calibri"/>
                <a:cs typeface="Calibri"/>
              </a:rPr>
              <a:t>&lt;</a:t>
            </a:r>
            <a:r>
              <a:rPr sz="2200" spc="-5" dirty="0">
                <a:solidFill>
                  <a:srgbClr val="A42A2A"/>
                </a:solidFill>
                <a:latin typeface="Calibri"/>
                <a:cs typeface="Calibri"/>
              </a:rPr>
              <a:t>option</a:t>
            </a:r>
            <a:r>
              <a:rPr sz="2200" spc="5" dirty="0">
                <a:solidFill>
                  <a:srgbClr val="A42A2A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0000"/>
                </a:solidFill>
                <a:latin typeface="Calibri"/>
                <a:cs typeface="Calibri"/>
              </a:rPr>
              <a:t>value</a:t>
            </a:r>
            <a:r>
              <a:rPr sz="2200" spc="-15" dirty="0">
                <a:solidFill>
                  <a:srgbClr val="0000CD"/>
                </a:solidFill>
                <a:latin typeface="Calibri"/>
                <a:cs typeface="Calibri"/>
              </a:rPr>
              <a:t>="volvo"&gt;</a:t>
            </a:r>
            <a:r>
              <a:rPr sz="2200" spc="-15" dirty="0">
                <a:solidFill>
                  <a:srgbClr val="2E2B1F"/>
                </a:solidFill>
                <a:latin typeface="Calibri"/>
                <a:cs typeface="Calibri"/>
              </a:rPr>
              <a:t>Volvo</a:t>
            </a:r>
            <a:r>
              <a:rPr sz="2200" spc="-15" dirty="0">
                <a:solidFill>
                  <a:srgbClr val="0000CD"/>
                </a:solidFill>
                <a:latin typeface="Calibri"/>
                <a:cs typeface="Calibri"/>
              </a:rPr>
              <a:t>&lt;</a:t>
            </a:r>
            <a:r>
              <a:rPr sz="2200" spc="-15" dirty="0">
                <a:solidFill>
                  <a:srgbClr val="A42A2A"/>
                </a:solidFill>
                <a:latin typeface="Calibri"/>
                <a:cs typeface="Calibri"/>
              </a:rPr>
              <a:t>/option</a:t>
            </a:r>
            <a:r>
              <a:rPr sz="2200" spc="-15" dirty="0">
                <a:solidFill>
                  <a:srgbClr val="0000CD"/>
                </a:solidFill>
                <a:latin typeface="Calibri"/>
                <a:cs typeface="Calibri"/>
              </a:rPr>
              <a:t>&gt;</a:t>
            </a:r>
            <a:endParaRPr sz="2200">
              <a:latin typeface="Calibri"/>
              <a:cs typeface="Calibri"/>
            </a:endParaRPr>
          </a:p>
          <a:p>
            <a:pPr marL="481965">
              <a:lnSpc>
                <a:spcPct val="100000"/>
              </a:lnSpc>
            </a:pPr>
            <a:r>
              <a:rPr sz="2200" spc="-5" dirty="0">
                <a:solidFill>
                  <a:srgbClr val="0000CD"/>
                </a:solidFill>
                <a:latin typeface="Calibri"/>
                <a:cs typeface="Calibri"/>
              </a:rPr>
              <a:t>&lt;</a:t>
            </a:r>
            <a:r>
              <a:rPr sz="2200" spc="-5" dirty="0">
                <a:solidFill>
                  <a:srgbClr val="A42A2A"/>
                </a:solidFill>
                <a:latin typeface="Calibri"/>
                <a:cs typeface="Calibri"/>
              </a:rPr>
              <a:t>option</a:t>
            </a:r>
            <a:r>
              <a:rPr sz="2200" spc="5" dirty="0">
                <a:solidFill>
                  <a:srgbClr val="A42A2A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0000"/>
                </a:solidFill>
                <a:latin typeface="Calibri"/>
                <a:cs typeface="Calibri"/>
              </a:rPr>
              <a:t>value</a:t>
            </a:r>
            <a:r>
              <a:rPr sz="2200" spc="-10" dirty="0">
                <a:solidFill>
                  <a:srgbClr val="0000CD"/>
                </a:solidFill>
                <a:latin typeface="Calibri"/>
                <a:cs typeface="Calibri"/>
              </a:rPr>
              <a:t>="saab"&gt;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Saab</a:t>
            </a:r>
            <a:r>
              <a:rPr sz="2200" spc="-10" dirty="0">
                <a:solidFill>
                  <a:srgbClr val="0000CD"/>
                </a:solidFill>
                <a:latin typeface="Calibri"/>
                <a:cs typeface="Calibri"/>
              </a:rPr>
              <a:t>&lt;</a:t>
            </a:r>
            <a:r>
              <a:rPr sz="2200" spc="-10" dirty="0">
                <a:solidFill>
                  <a:srgbClr val="A42A2A"/>
                </a:solidFill>
                <a:latin typeface="Calibri"/>
                <a:cs typeface="Calibri"/>
              </a:rPr>
              <a:t>/option</a:t>
            </a:r>
            <a:r>
              <a:rPr sz="2200" spc="-10" dirty="0">
                <a:solidFill>
                  <a:srgbClr val="0000CD"/>
                </a:solidFill>
                <a:latin typeface="Calibri"/>
                <a:cs typeface="Calibri"/>
              </a:rPr>
              <a:t>&gt;</a:t>
            </a:r>
            <a:endParaRPr sz="2200">
              <a:latin typeface="Calibri"/>
              <a:cs typeface="Calibri"/>
            </a:endParaRPr>
          </a:p>
          <a:p>
            <a:pPr marL="481965">
              <a:lnSpc>
                <a:spcPct val="100000"/>
              </a:lnSpc>
            </a:pPr>
            <a:r>
              <a:rPr sz="2200" spc="-5" dirty="0">
                <a:solidFill>
                  <a:srgbClr val="0000CD"/>
                </a:solidFill>
                <a:latin typeface="Calibri"/>
                <a:cs typeface="Calibri"/>
              </a:rPr>
              <a:t>&lt;</a:t>
            </a:r>
            <a:r>
              <a:rPr sz="2200" spc="-5" dirty="0">
                <a:solidFill>
                  <a:srgbClr val="A42A2A"/>
                </a:solidFill>
                <a:latin typeface="Calibri"/>
                <a:cs typeface="Calibri"/>
              </a:rPr>
              <a:t>option</a:t>
            </a:r>
            <a:r>
              <a:rPr sz="2200" dirty="0">
                <a:solidFill>
                  <a:srgbClr val="A42A2A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0000"/>
                </a:solidFill>
                <a:latin typeface="Calibri"/>
                <a:cs typeface="Calibri"/>
              </a:rPr>
              <a:t>value</a:t>
            </a:r>
            <a:r>
              <a:rPr sz="2200" spc="-10" dirty="0">
                <a:solidFill>
                  <a:srgbClr val="0000CD"/>
                </a:solidFill>
                <a:latin typeface="Calibri"/>
                <a:cs typeface="Calibri"/>
              </a:rPr>
              <a:t>="fiat"&gt;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Fiat</a:t>
            </a:r>
            <a:r>
              <a:rPr sz="2200" spc="-10" dirty="0">
                <a:solidFill>
                  <a:srgbClr val="0000CD"/>
                </a:solidFill>
                <a:latin typeface="Calibri"/>
                <a:cs typeface="Calibri"/>
              </a:rPr>
              <a:t>&lt;</a:t>
            </a:r>
            <a:r>
              <a:rPr sz="2200" spc="-10" dirty="0">
                <a:solidFill>
                  <a:srgbClr val="A42A2A"/>
                </a:solidFill>
                <a:latin typeface="Calibri"/>
                <a:cs typeface="Calibri"/>
              </a:rPr>
              <a:t>/option</a:t>
            </a:r>
            <a:r>
              <a:rPr sz="2200" spc="-10" dirty="0">
                <a:solidFill>
                  <a:srgbClr val="0000CD"/>
                </a:solidFill>
                <a:latin typeface="Calibri"/>
                <a:cs typeface="Calibri"/>
              </a:rPr>
              <a:t>&gt;</a:t>
            </a:r>
            <a:endParaRPr sz="2200">
              <a:latin typeface="Calibri"/>
              <a:cs typeface="Calibri"/>
            </a:endParaRPr>
          </a:p>
          <a:p>
            <a:pPr marL="481965">
              <a:lnSpc>
                <a:spcPct val="100000"/>
              </a:lnSpc>
            </a:pPr>
            <a:r>
              <a:rPr sz="2200" spc="-5" dirty="0">
                <a:solidFill>
                  <a:srgbClr val="0000CD"/>
                </a:solidFill>
                <a:latin typeface="Calibri"/>
                <a:cs typeface="Calibri"/>
              </a:rPr>
              <a:t>&lt;</a:t>
            </a:r>
            <a:r>
              <a:rPr sz="2200" spc="-5" dirty="0">
                <a:solidFill>
                  <a:srgbClr val="A42A2A"/>
                </a:solidFill>
                <a:latin typeface="Calibri"/>
                <a:cs typeface="Calibri"/>
              </a:rPr>
              <a:t>option</a:t>
            </a:r>
            <a:r>
              <a:rPr sz="2200" spc="5" dirty="0">
                <a:solidFill>
                  <a:srgbClr val="A42A2A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0000"/>
                </a:solidFill>
                <a:latin typeface="Calibri"/>
                <a:cs typeface="Calibri"/>
              </a:rPr>
              <a:t>value</a:t>
            </a:r>
            <a:r>
              <a:rPr sz="2200" spc="-10" dirty="0">
                <a:solidFill>
                  <a:srgbClr val="0000CD"/>
                </a:solidFill>
                <a:latin typeface="Calibri"/>
                <a:cs typeface="Calibri"/>
              </a:rPr>
              <a:t>="audi"&gt;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Audi</a:t>
            </a:r>
            <a:r>
              <a:rPr sz="2200" spc="-10" dirty="0">
                <a:solidFill>
                  <a:srgbClr val="0000CD"/>
                </a:solidFill>
                <a:latin typeface="Calibri"/>
                <a:cs typeface="Calibri"/>
              </a:rPr>
              <a:t>&lt;</a:t>
            </a:r>
            <a:r>
              <a:rPr sz="2200" spc="-10" dirty="0">
                <a:solidFill>
                  <a:srgbClr val="A42A2A"/>
                </a:solidFill>
                <a:latin typeface="Calibri"/>
                <a:cs typeface="Calibri"/>
              </a:rPr>
              <a:t>/option</a:t>
            </a:r>
            <a:r>
              <a:rPr sz="2200" spc="-10" dirty="0">
                <a:solidFill>
                  <a:srgbClr val="0000CD"/>
                </a:solidFill>
                <a:latin typeface="Calibri"/>
                <a:cs typeface="Calibri"/>
              </a:rPr>
              <a:t>&gt;</a:t>
            </a:r>
            <a:endParaRPr sz="2200">
              <a:latin typeface="Calibri"/>
              <a:cs typeface="Calibri"/>
            </a:endParaRPr>
          </a:p>
          <a:p>
            <a:pPr marL="355600">
              <a:lnSpc>
                <a:spcPct val="100000"/>
              </a:lnSpc>
            </a:pPr>
            <a:r>
              <a:rPr sz="2200" spc="-10" dirty="0">
                <a:solidFill>
                  <a:srgbClr val="0000CD"/>
                </a:solidFill>
                <a:latin typeface="Calibri"/>
                <a:cs typeface="Calibri"/>
              </a:rPr>
              <a:t>&lt;</a:t>
            </a:r>
            <a:r>
              <a:rPr sz="2200" spc="-10" dirty="0">
                <a:solidFill>
                  <a:srgbClr val="A42A2A"/>
                </a:solidFill>
                <a:latin typeface="Calibri"/>
                <a:cs typeface="Calibri"/>
              </a:rPr>
              <a:t>/select</a:t>
            </a:r>
            <a:r>
              <a:rPr sz="2200" spc="-10" dirty="0">
                <a:solidFill>
                  <a:srgbClr val="0000CD"/>
                </a:solidFill>
                <a:latin typeface="Calibri"/>
                <a:cs typeface="Calibri"/>
              </a:rPr>
              <a:t>&gt;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590800" y="4114762"/>
            <a:ext cx="1066800" cy="214845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34695" y="729995"/>
            <a:ext cx="4314444" cy="11216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5940" y="162890"/>
            <a:ext cx="6358255" cy="726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70" dirty="0"/>
              <a:t>The </a:t>
            </a:r>
            <a:r>
              <a:rPr spc="-90" dirty="0"/>
              <a:t>&lt;select&gt; Element</a:t>
            </a:r>
            <a:r>
              <a:rPr spc="-490" dirty="0"/>
              <a:t> </a:t>
            </a:r>
            <a:r>
              <a:rPr spc="-75" dirty="0"/>
              <a:t>with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35940" y="865759"/>
            <a:ext cx="6459855" cy="32073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90" dirty="0">
                <a:solidFill>
                  <a:srgbClr val="FF0000"/>
                </a:solidFill>
                <a:latin typeface="Cambria"/>
                <a:cs typeface="Cambria"/>
              </a:rPr>
              <a:t>multiple</a:t>
            </a:r>
            <a:r>
              <a:rPr sz="4000" spc="-225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4000" spc="-95" dirty="0">
                <a:solidFill>
                  <a:srgbClr val="FF0000"/>
                </a:solidFill>
                <a:latin typeface="Cambria"/>
                <a:cs typeface="Cambria"/>
              </a:rPr>
              <a:t>selection</a:t>
            </a:r>
            <a:endParaRPr sz="4000">
              <a:latin typeface="Cambria"/>
              <a:cs typeface="Cambria"/>
            </a:endParaRPr>
          </a:p>
          <a:p>
            <a:pPr marL="355600" indent="-228600">
              <a:lnSpc>
                <a:spcPct val="100000"/>
              </a:lnSpc>
              <a:spcBef>
                <a:spcPts val="3150"/>
              </a:spcBef>
              <a:buClr>
                <a:srgbClr val="A9A47B"/>
              </a:buClr>
              <a:buFont typeface="Arial"/>
              <a:buChar char="•"/>
              <a:tabLst>
                <a:tab pos="355600" algn="l"/>
              </a:tabLst>
            </a:pPr>
            <a:r>
              <a:rPr sz="2800" spc="-5" dirty="0">
                <a:solidFill>
                  <a:srgbClr val="0000CD"/>
                </a:solidFill>
                <a:latin typeface="Calibri"/>
                <a:cs typeface="Calibri"/>
              </a:rPr>
              <a:t>&lt;</a:t>
            </a:r>
            <a:r>
              <a:rPr sz="2800" spc="-5" dirty="0">
                <a:solidFill>
                  <a:srgbClr val="A42A2A"/>
                </a:solidFill>
                <a:latin typeface="Calibri"/>
                <a:cs typeface="Calibri"/>
              </a:rPr>
              <a:t>select </a:t>
            </a:r>
            <a:r>
              <a:rPr sz="2800" spc="-15" dirty="0">
                <a:solidFill>
                  <a:srgbClr val="FF0000"/>
                </a:solidFill>
                <a:latin typeface="Calibri"/>
                <a:cs typeface="Calibri"/>
              </a:rPr>
              <a:t>name</a:t>
            </a:r>
            <a:r>
              <a:rPr sz="2800" spc="-15" dirty="0">
                <a:solidFill>
                  <a:srgbClr val="0000CD"/>
                </a:solidFill>
                <a:latin typeface="Calibri"/>
                <a:cs typeface="Calibri"/>
              </a:rPr>
              <a:t>="cars" </a:t>
            </a:r>
            <a:r>
              <a:rPr sz="3200" spc="-15" dirty="0">
                <a:solidFill>
                  <a:srgbClr val="FF0000"/>
                </a:solidFill>
                <a:latin typeface="Calibri"/>
                <a:cs typeface="Calibri"/>
              </a:rPr>
              <a:t>size</a:t>
            </a:r>
            <a:r>
              <a:rPr sz="3200" spc="-15" dirty="0">
                <a:solidFill>
                  <a:srgbClr val="0000CD"/>
                </a:solidFill>
                <a:latin typeface="Calibri"/>
                <a:cs typeface="Calibri"/>
              </a:rPr>
              <a:t>="4"</a:t>
            </a:r>
            <a:r>
              <a:rPr sz="3200" spc="45" dirty="0">
                <a:solidFill>
                  <a:srgbClr val="0000CD"/>
                </a:solidFill>
                <a:latin typeface="Calibri"/>
                <a:cs typeface="Calibri"/>
              </a:rPr>
              <a:t> </a:t>
            </a:r>
            <a:r>
              <a:rPr sz="3200" b="1" dirty="0">
                <a:solidFill>
                  <a:srgbClr val="FF0000"/>
                </a:solidFill>
                <a:latin typeface="Calibri"/>
                <a:cs typeface="Calibri"/>
              </a:rPr>
              <a:t>multiple</a:t>
            </a:r>
            <a:r>
              <a:rPr sz="3200" dirty="0">
                <a:solidFill>
                  <a:srgbClr val="0000CD"/>
                </a:solidFill>
                <a:latin typeface="Calibri"/>
                <a:cs typeface="Calibri"/>
              </a:rPr>
              <a:t>&gt;</a:t>
            </a:r>
            <a:endParaRPr sz="3200">
              <a:latin typeface="Calibri"/>
              <a:cs typeface="Calibri"/>
            </a:endParaRPr>
          </a:p>
          <a:p>
            <a:pPr marL="481965">
              <a:lnSpc>
                <a:spcPct val="100000"/>
              </a:lnSpc>
              <a:spcBef>
                <a:spcPts val="65"/>
              </a:spcBef>
            </a:pPr>
            <a:r>
              <a:rPr sz="2200" spc="-5" dirty="0">
                <a:solidFill>
                  <a:srgbClr val="0000CD"/>
                </a:solidFill>
                <a:latin typeface="Calibri"/>
                <a:cs typeface="Calibri"/>
              </a:rPr>
              <a:t>&lt;</a:t>
            </a:r>
            <a:r>
              <a:rPr sz="2200" spc="-5" dirty="0">
                <a:solidFill>
                  <a:srgbClr val="A42A2A"/>
                </a:solidFill>
                <a:latin typeface="Calibri"/>
                <a:cs typeface="Calibri"/>
              </a:rPr>
              <a:t>option</a:t>
            </a:r>
            <a:r>
              <a:rPr sz="2200" spc="5" dirty="0">
                <a:solidFill>
                  <a:srgbClr val="A42A2A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0000"/>
                </a:solidFill>
                <a:latin typeface="Calibri"/>
                <a:cs typeface="Calibri"/>
              </a:rPr>
              <a:t>value</a:t>
            </a:r>
            <a:r>
              <a:rPr sz="2200" spc="-15" dirty="0">
                <a:solidFill>
                  <a:srgbClr val="0000CD"/>
                </a:solidFill>
                <a:latin typeface="Calibri"/>
                <a:cs typeface="Calibri"/>
              </a:rPr>
              <a:t>="volvo"&gt;</a:t>
            </a:r>
            <a:r>
              <a:rPr sz="2200" spc="-15" dirty="0">
                <a:solidFill>
                  <a:srgbClr val="2E2B1F"/>
                </a:solidFill>
                <a:latin typeface="Calibri"/>
                <a:cs typeface="Calibri"/>
              </a:rPr>
              <a:t>Volvo</a:t>
            </a:r>
            <a:r>
              <a:rPr sz="2200" spc="-15" dirty="0">
                <a:solidFill>
                  <a:srgbClr val="0000CD"/>
                </a:solidFill>
                <a:latin typeface="Calibri"/>
                <a:cs typeface="Calibri"/>
              </a:rPr>
              <a:t>&lt;</a:t>
            </a:r>
            <a:r>
              <a:rPr sz="2200" spc="-15" dirty="0">
                <a:solidFill>
                  <a:srgbClr val="A42A2A"/>
                </a:solidFill>
                <a:latin typeface="Calibri"/>
                <a:cs typeface="Calibri"/>
              </a:rPr>
              <a:t>/option</a:t>
            </a:r>
            <a:r>
              <a:rPr sz="2200" spc="-15" dirty="0">
                <a:solidFill>
                  <a:srgbClr val="0000CD"/>
                </a:solidFill>
                <a:latin typeface="Calibri"/>
                <a:cs typeface="Calibri"/>
              </a:rPr>
              <a:t>&gt;</a:t>
            </a:r>
            <a:endParaRPr sz="2200">
              <a:latin typeface="Calibri"/>
              <a:cs typeface="Calibri"/>
            </a:endParaRPr>
          </a:p>
          <a:p>
            <a:pPr marL="481965">
              <a:lnSpc>
                <a:spcPct val="100000"/>
              </a:lnSpc>
            </a:pPr>
            <a:r>
              <a:rPr sz="2200" spc="-5" dirty="0">
                <a:solidFill>
                  <a:srgbClr val="0000CD"/>
                </a:solidFill>
                <a:latin typeface="Calibri"/>
                <a:cs typeface="Calibri"/>
              </a:rPr>
              <a:t>&lt;</a:t>
            </a:r>
            <a:r>
              <a:rPr sz="2200" spc="-5" dirty="0">
                <a:solidFill>
                  <a:srgbClr val="A42A2A"/>
                </a:solidFill>
                <a:latin typeface="Calibri"/>
                <a:cs typeface="Calibri"/>
              </a:rPr>
              <a:t>option</a:t>
            </a:r>
            <a:r>
              <a:rPr sz="2200" spc="5" dirty="0">
                <a:solidFill>
                  <a:srgbClr val="A42A2A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0000"/>
                </a:solidFill>
                <a:latin typeface="Calibri"/>
                <a:cs typeface="Calibri"/>
              </a:rPr>
              <a:t>value</a:t>
            </a:r>
            <a:r>
              <a:rPr sz="2200" spc="-10" dirty="0">
                <a:solidFill>
                  <a:srgbClr val="0000CD"/>
                </a:solidFill>
                <a:latin typeface="Calibri"/>
                <a:cs typeface="Calibri"/>
              </a:rPr>
              <a:t>="saab"&gt;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Saab</a:t>
            </a:r>
            <a:r>
              <a:rPr sz="2200" spc="-10" dirty="0">
                <a:solidFill>
                  <a:srgbClr val="0000CD"/>
                </a:solidFill>
                <a:latin typeface="Calibri"/>
                <a:cs typeface="Calibri"/>
              </a:rPr>
              <a:t>&lt;</a:t>
            </a:r>
            <a:r>
              <a:rPr sz="2200" spc="-10" dirty="0">
                <a:solidFill>
                  <a:srgbClr val="A42A2A"/>
                </a:solidFill>
                <a:latin typeface="Calibri"/>
                <a:cs typeface="Calibri"/>
              </a:rPr>
              <a:t>/option</a:t>
            </a:r>
            <a:r>
              <a:rPr sz="2200" spc="-10" dirty="0">
                <a:solidFill>
                  <a:srgbClr val="0000CD"/>
                </a:solidFill>
                <a:latin typeface="Calibri"/>
                <a:cs typeface="Calibri"/>
              </a:rPr>
              <a:t>&gt;</a:t>
            </a:r>
            <a:endParaRPr sz="2200">
              <a:latin typeface="Calibri"/>
              <a:cs typeface="Calibri"/>
            </a:endParaRPr>
          </a:p>
          <a:p>
            <a:pPr marL="481965">
              <a:lnSpc>
                <a:spcPct val="100000"/>
              </a:lnSpc>
            </a:pPr>
            <a:r>
              <a:rPr sz="2200" spc="-5" dirty="0">
                <a:solidFill>
                  <a:srgbClr val="0000CD"/>
                </a:solidFill>
                <a:latin typeface="Calibri"/>
                <a:cs typeface="Calibri"/>
              </a:rPr>
              <a:t>&lt;</a:t>
            </a:r>
            <a:r>
              <a:rPr sz="2200" spc="-5" dirty="0">
                <a:solidFill>
                  <a:srgbClr val="A42A2A"/>
                </a:solidFill>
                <a:latin typeface="Calibri"/>
                <a:cs typeface="Calibri"/>
              </a:rPr>
              <a:t>option</a:t>
            </a:r>
            <a:r>
              <a:rPr sz="2200" dirty="0">
                <a:solidFill>
                  <a:srgbClr val="A42A2A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0000"/>
                </a:solidFill>
                <a:latin typeface="Calibri"/>
                <a:cs typeface="Calibri"/>
              </a:rPr>
              <a:t>value</a:t>
            </a:r>
            <a:r>
              <a:rPr sz="2200" spc="-10" dirty="0">
                <a:solidFill>
                  <a:srgbClr val="0000CD"/>
                </a:solidFill>
                <a:latin typeface="Calibri"/>
                <a:cs typeface="Calibri"/>
              </a:rPr>
              <a:t>="fiat"&gt;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Fiat</a:t>
            </a:r>
            <a:r>
              <a:rPr sz="2200" spc="-10" dirty="0">
                <a:solidFill>
                  <a:srgbClr val="0000CD"/>
                </a:solidFill>
                <a:latin typeface="Calibri"/>
                <a:cs typeface="Calibri"/>
              </a:rPr>
              <a:t>&lt;</a:t>
            </a:r>
            <a:r>
              <a:rPr sz="2200" spc="-10" dirty="0">
                <a:solidFill>
                  <a:srgbClr val="A42A2A"/>
                </a:solidFill>
                <a:latin typeface="Calibri"/>
                <a:cs typeface="Calibri"/>
              </a:rPr>
              <a:t>/option</a:t>
            </a:r>
            <a:r>
              <a:rPr sz="2200" spc="-10" dirty="0">
                <a:solidFill>
                  <a:srgbClr val="0000CD"/>
                </a:solidFill>
                <a:latin typeface="Calibri"/>
                <a:cs typeface="Calibri"/>
              </a:rPr>
              <a:t>&gt;</a:t>
            </a:r>
            <a:endParaRPr sz="2200">
              <a:latin typeface="Calibri"/>
              <a:cs typeface="Calibri"/>
            </a:endParaRPr>
          </a:p>
          <a:p>
            <a:pPr marL="481965">
              <a:lnSpc>
                <a:spcPct val="100000"/>
              </a:lnSpc>
            </a:pPr>
            <a:r>
              <a:rPr sz="2200" spc="-5" dirty="0">
                <a:solidFill>
                  <a:srgbClr val="0000CD"/>
                </a:solidFill>
                <a:latin typeface="Calibri"/>
                <a:cs typeface="Calibri"/>
              </a:rPr>
              <a:t>&lt;</a:t>
            </a:r>
            <a:r>
              <a:rPr sz="2200" spc="-5" dirty="0">
                <a:solidFill>
                  <a:srgbClr val="A42A2A"/>
                </a:solidFill>
                <a:latin typeface="Calibri"/>
                <a:cs typeface="Calibri"/>
              </a:rPr>
              <a:t>option</a:t>
            </a:r>
            <a:r>
              <a:rPr sz="2200" spc="5" dirty="0">
                <a:solidFill>
                  <a:srgbClr val="A42A2A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0000"/>
                </a:solidFill>
                <a:latin typeface="Calibri"/>
                <a:cs typeface="Calibri"/>
              </a:rPr>
              <a:t>value</a:t>
            </a:r>
            <a:r>
              <a:rPr sz="2200" spc="-10" dirty="0">
                <a:solidFill>
                  <a:srgbClr val="0000CD"/>
                </a:solidFill>
                <a:latin typeface="Calibri"/>
                <a:cs typeface="Calibri"/>
              </a:rPr>
              <a:t>="audi"&gt;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Audi</a:t>
            </a:r>
            <a:r>
              <a:rPr sz="2200" spc="-10" dirty="0">
                <a:solidFill>
                  <a:srgbClr val="0000CD"/>
                </a:solidFill>
                <a:latin typeface="Calibri"/>
                <a:cs typeface="Calibri"/>
              </a:rPr>
              <a:t>&lt;</a:t>
            </a:r>
            <a:r>
              <a:rPr sz="2200" spc="-10" dirty="0">
                <a:solidFill>
                  <a:srgbClr val="A42A2A"/>
                </a:solidFill>
                <a:latin typeface="Calibri"/>
                <a:cs typeface="Calibri"/>
              </a:rPr>
              <a:t>/option</a:t>
            </a:r>
            <a:r>
              <a:rPr sz="2200" spc="-10" dirty="0">
                <a:solidFill>
                  <a:srgbClr val="0000CD"/>
                </a:solidFill>
                <a:latin typeface="Calibri"/>
                <a:cs typeface="Calibri"/>
              </a:rPr>
              <a:t>&gt;</a:t>
            </a:r>
            <a:endParaRPr sz="2200">
              <a:latin typeface="Calibri"/>
              <a:cs typeface="Calibri"/>
            </a:endParaRPr>
          </a:p>
          <a:p>
            <a:pPr marL="355600">
              <a:lnSpc>
                <a:spcPct val="100000"/>
              </a:lnSpc>
            </a:pPr>
            <a:r>
              <a:rPr sz="2200" spc="-10" dirty="0">
                <a:solidFill>
                  <a:srgbClr val="0000CD"/>
                </a:solidFill>
                <a:latin typeface="Calibri"/>
                <a:cs typeface="Calibri"/>
              </a:rPr>
              <a:t>&lt;</a:t>
            </a:r>
            <a:r>
              <a:rPr sz="2200" spc="-10" dirty="0">
                <a:solidFill>
                  <a:srgbClr val="A42A2A"/>
                </a:solidFill>
                <a:latin typeface="Calibri"/>
                <a:cs typeface="Calibri"/>
              </a:rPr>
              <a:t>/select</a:t>
            </a:r>
            <a:r>
              <a:rPr sz="2200" spc="-10" dirty="0">
                <a:solidFill>
                  <a:srgbClr val="0000CD"/>
                </a:solidFill>
                <a:latin typeface="Calibri"/>
                <a:cs typeface="Calibri"/>
              </a:rPr>
              <a:t>&gt;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617851" y="4267212"/>
            <a:ext cx="1524000" cy="166814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467690"/>
            <a:ext cx="4645660" cy="72006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80" dirty="0"/>
              <a:t>What </a:t>
            </a:r>
            <a:r>
              <a:rPr spc="-55" dirty="0"/>
              <a:t>is</a:t>
            </a:r>
            <a:r>
              <a:rPr lang="en-IN" spc="-390" dirty="0"/>
              <a:t> Hypertext</a:t>
            </a:r>
            <a:r>
              <a:rPr spc="-75" dirty="0"/>
              <a:t>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09600" y="1447800"/>
            <a:ext cx="7181215" cy="1558119"/>
          </a:xfrm>
          <a:prstGeom prst="rect">
            <a:avLst/>
          </a:prstGeom>
        </p:spPr>
        <p:txBody>
          <a:bodyPr vert="horz" wrap="square" lIns="0" tIns="80010" rIns="0" bIns="0" rtlCol="0">
            <a:spAutoFit/>
          </a:bodyPr>
          <a:lstStyle/>
          <a:p>
            <a:pPr marL="241300" marR="514984" indent="-228600" algn="just">
              <a:lnSpc>
                <a:spcPct val="100000"/>
              </a:lnSpc>
              <a:spcBef>
                <a:spcPts val="530"/>
              </a:spcBef>
              <a:buClr>
                <a:srgbClr val="A9A47B"/>
              </a:buClr>
              <a:tabLst>
                <a:tab pos="240665" algn="l"/>
                <a:tab pos="241300" algn="l"/>
              </a:tabLst>
            </a:pPr>
            <a:r>
              <a:rPr lang="en-US" sz="2400" b="1" dirty="0">
                <a:latin typeface="Calibri"/>
                <a:cs typeface="Calibri"/>
              </a:rPr>
              <a:t>			Hypertext</a:t>
            </a:r>
            <a:r>
              <a:rPr lang="en-US" sz="2400" dirty="0">
                <a:latin typeface="Calibri"/>
                <a:cs typeface="Calibri"/>
              </a:rPr>
              <a:t> is text displayed on a computer display or other electronic devices with references (hyperlinks) to other text that the reader can immediately access.</a:t>
            </a:r>
            <a:endParaRPr sz="24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5470805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467690"/>
            <a:ext cx="5737860" cy="726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70" dirty="0"/>
              <a:t>The </a:t>
            </a:r>
            <a:r>
              <a:rPr spc="-110" dirty="0"/>
              <a:t>&lt;textarea&gt;</a:t>
            </a:r>
            <a:r>
              <a:rPr spc="-350" dirty="0"/>
              <a:t> </a:t>
            </a:r>
            <a:r>
              <a:rPr spc="-90" dirty="0"/>
              <a:t>Element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50240" y="1583181"/>
            <a:ext cx="5929630" cy="964565"/>
          </a:xfrm>
          <a:prstGeom prst="rect">
            <a:avLst/>
          </a:prstGeom>
        </p:spPr>
        <p:txBody>
          <a:bodyPr vert="horz" wrap="square" lIns="0" tIns="49530" rIns="0" bIns="0" rtlCol="0">
            <a:spAutoFit/>
          </a:bodyPr>
          <a:lstStyle/>
          <a:p>
            <a:pPr marL="241300" marR="5080" indent="-228600">
              <a:lnSpc>
                <a:spcPts val="2380"/>
              </a:lnSpc>
              <a:spcBef>
                <a:spcPts val="390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spc="-15" dirty="0">
                <a:solidFill>
                  <a:srgbClr val="0000CD"/>
                </a:solidFill>
                <a:latin typeface="Calibri"/>
                <a:cs typeface="Calibri"/>
              </a:rPr>
              <a:t>&lt;</a:t>
            </a:r>
            <a:r>
              <a:rPr sz="2200" spc="-15" dirty="0">
                <a:solidFill>
                  <a:srgbClr val="A42A2A"/>
                </a:solidFill>
                <a:latin typeface="Calibri"/>
                <a:cs typeface="Calibri"/>
              </a:rPr>
              <a:t>textarea </a:t>
            </a:r>
            <a:r>
              <a:rPr sz="2200" spc="-10" dirty="0">
                <a:solidFill>
                  <a:srgbClr val="FF0000"/>
                </a:solidFill>
                <a:latin typeface="Calibri"/>
                <a:cs typeface="Calibri"/>
              </a:rPr>
              <a:t>name</a:t>
            </a:r>
            <a:r>
              <a:rPr sz="2200" spc="-10" dirty="0">
                <a:solidFill>
                  <a:srgbClr val="0000CD"/>
                </a:solidFill>
                <a:latin typeface="Calibri"/>
                <a:cs typeface="Calibri"/>
              </a:rPr>
              <a:t>="message" </a:t>
            </a:r>
            <a:r>
              <a:rPr sz="2200" spc="-15" dirty="0">
                <a:solidFill>
                  <a:srgbClr val="FF0000"/>
                </a:solidFill>
                <a:latin typeface="Calibri"/>
                <a:cs typeface="Calibri"/>
              </a:rPr>
              <a:t>rows</a:t>
            </a:r>
            <a:r>
              <a:rPr sz="2200" spc="-15" dirty="0">
                <a:solidFill>
                  <a:srgbClr val="0000CD"/>
                </a:solidFill>
                <a:latin typeface="Calibri"/>
                <a:cs typeface="Calibri"/>
              </a:rPr>
              <a:t>="10" </a:t>
            </a:r>
            <a:r>
              <a:rPr sz="2200" spc="-10" dirty="0">
                <a:solidFill>
                  <a:srgbClr val="FF0000"/>
                </a:solidFill>
                <a:latin typeface="Calibri"/>
                <a:cs typeface="Calibri"/>
              </a:rPr>
              <a:t>cols</a:t>
            </a:r>
            <a:r>
              <a:rPr sz="2200" spc="-10" dirty="0">
                <a:solidFill>
                  <a:srgbClr val="0000CD"/>
                </a:solidFill>
                <a:latin typeface="Calibri"/>
                <a:cs typeface="Calibri"/>
              </a:rPr>
              <a:t>="30"&gt;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 The </a:t>
            </a:r>
            <a:r>
              <a:rPr sz="2200" spc="-20" dirty="0">
                <a:solidFill>
                  <a:srgbClr val="2E2B1F"/>
                </a:solidFill>
                <a:latin typeface="Calibri"/>
                <a:cs typeface="Calibri"/>
              </a:rPr>
              <a:t>cat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was playing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in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the</a:t>
            </a:r>
            <a:r>
              <a:rPr sz="2200" spc="5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2E2B1F"/>
                </a:solidFill>
                <a:latin typeface="Calibri"/>
                <a:cs typeface="Calibri"/>
              </a:rPr>
              <a:t>garden.</a:t>
            </a:r>
            <a:endParaRPr sz="2200">
              <a:latin typeface="Calibri"/>
              <a:cs typeface="Calibri"/>
            </a:endParaRPr>
          </a:p>
          <a:p>
            <a:pPr marL="241300">
              <a:lnSpc>
                <a:spcPts val="2340"/>
              </a:lnSpc>
            </a:pPr>
            <a:r>
              <a:rPr sz="2200" spc="-15" dirty="0">
                <a:solidFill>
                  <a:srgbClr val="0000CD"/>
                </a:solidFill>
                <a:latin typeface="Calibri"/>
                <a:cs typeface="Calibri"/>
              </a:rPr>
              <a:t>&lt;</a:t>
            </a:r>
            <a:r>
              <a:rPr sz="2200" spc="-15" dirty="0">
                <a:solidFill>
                  <a:srgbClr val="A42A2A"/>
                </a:solidFill>
                <a:latin typeface="Calibri"/>
                <a:cs typeface="Calibri"/>
              </a:rPr>
              <a:t>/textarea</a:t>
            </a:r>
            <a:r>
              <a:rPr sz="2200" spc="-15" dirty="0">
                <a:solidFill>
                  <a:srgbClr val="0000CD"/>
                </a:solidFill>
                <a:latin typeface="Calibri"/>
                <a:cs typeface="Calibri"/>
              </a:rPr>
              <a:t>&gt;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50240" y="5137861"/>
            <a:ext cx="6936105" cy="10304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ts val="2510"/>
              </a:lnSpc>
              <a:spcBef>
                <a:spcPts val="95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The </a:t>
            </a:r>
            <a:r>
              <a:rPr sz="2200" b="1" spc="-20" dirty="0">
                <a:solidFill>
                  <a:srgbClr val="2E2B1F"/>
                </a:solidFill>
                <a:latin typeface="Calibri"/>
                <a:cs typeface="Calibri"/>
              </a:rPr>
              <a:t>rows </a:t>
            </a:r>
            <a:r>
              <a:rPr sz="2200" spc="-15" dirty="0">
                <a:solidFill>
                  <a:srgbClr val="2E2B1F"/>
                </a:solidFill>
                <a:latin typeface="Calibri"/>
                <a:cs typeface="Calibri"/>
              </a:rPr>
              <a:t>attribute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specifies the </a:t>
            </a:r>
            <a:r>
              <a:rPr sz="2200" b="1" dirty="0">
                <a:solidFill>
                  <a:srgbClr val="2E2B1F"/>
                </a:solidFill>
                <a:latin typeface="Calibri"/>
                <a:cs typeface="Calibri"/>
              </a:rPr>
              <a:t>visible </a:t>
            </a:r>
            <a:r>
              <a:rPr sz="2200" b="1" spc="-10" dirty="0">
                <a:solidFill>
                  <a:srgbClr val="2E2B1F"/>
                </a:solidFill>
                <a:latin typeface="Calibri"/>
                <a:cs typeface="Calibri"/>
              </a:rPr>
              <a:t>number </a:t>
            </a:r>
            <a:r>
              <a:rPr sz="2200" b="1" dirty="0">
                <a:solidFill>
                  <a:srgbClr val="2E2B1F"/>
                </a:solidFill>
                <a:latin typeface="Calibri"/>
                <a:cs typeface="Calibri"/>
              </a:rPr>
              <a:t>of </a:t>
            </a:r>
            <a:r>
              <a:rPr sz="2200" b="1" spc="-5" dirty="0">
                <a:solidFill>
                  <a:srgbClr val="2E2B1F"/>
                </a:solidFill>
                <a:latin typeface="Calibri"/>
                <a:cs typeface="Calibri"/>
              </a:rPr>
              <a:t>lines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 in</a:t>
            </a:r>
            <a:r>
              <a:rPr sz="2200" spc="9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a</a:t>
            </a:r>
            <a:r>
              <a:rPr lang="en-US" sz="2200" dirty="0"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2E2B1F"/>
                </a:solidFill>
                <a:latin typeface="Calibri"/>
                <a:cs typeface="Calibri"/>
              </a:rPr>
              <a:t>text</a:t>
            </a:r>
            <a:r>
              <a:rPr sz="2200" spc="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area.</a:t>
            </a:r>
            <a:endParaRPr sz="2200" dirty="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265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The </a:t>
            </a:r>
            <a:r>
              <a:rPr sz="2200" b="1" spc="-10" dirty="0">
                <a:solidFill>
                  <a:srgbClr val="2E2B1F"/>
                </a:solidFill>
                <a:latin typeface="Calibri"/>
                <a:cs typeface="Calibri"/>
              </a:rPr>
              <a:t>cols </a:t>
            </a:r>
            <a:r>
              <a:rPr sz="2200" spc="-15" dirty="0">
                <a:solidFill>
                  <a:srgbClr val="2E2B1F"/>
                </a:solidFill>
                <a:latin typeface="Calibri"/>
                <a:cs typeface="Calibri"/>
              </a:rPr>
              <a:t>attribute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specifies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the </a:t>
            </a:r>
            <a:r>
              <a:rPr sz="2200" b="1" spc="-5" dirty="0">
                <a:solidFill>
                  <a:srgbClr val="2E2B1F"/>
                </a:solidFill>
                <a:latin typeface="Calibri"/>
                <a:cs typeface="Calibri"/>
              </a:rPr>
              <a:t>visible width 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of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a </a:t>
            </a:r>
            <a:r>
              <a:rPr sz="2200" spc="-20" dirty="0">
                <a:solidFill>
                  <a:srgbClr val="2E2B1F"/>
                </a:solidFill>
                <a:latin typeface="Calibri"/>
                <a:cs typeface="Calibri"/>
              </a:rPr>
              <a:t>text</a:t>
            </a:r>
            <a:r>
              <a:rPr sz="2200" spc="16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area.</a:t>
            </a:r>
            <a:endParaRPr sz="2200" dirty="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201164" y="2590800"/>
            <a:ext cx="3429000" cy="23327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9740" y="222630"/>
            <a:ext cx="5729605" cy="726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80" dirty="0"/>
              <a:t>HTML </a:t>
            </a:r>
            <a:r>
              <a:rPr spc="-114" dirty="0"/>
              <a:t>Forms </a:t>
            </a:r>
            <a:r>
              <a:rPr spc="-5" dirty="0"/>
              <a:t>–</a:t>
            </a:r>
            <a:r>
              <a:rPr spc="-509" dirty="0"/>
              <a:t> </a:t>
            </a:r>
            <a:r>
              <a:rPr spc="-95" dirty="0"/>
              <a:t>Example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470827" y="1219326"/>
            <a:ext cx="8067675" cy="5645150"/>
            <a:chOff x="470827" y="1219326"/>
            <a:chExt cx="8067675" cy="5645150"/>
          </a:xfrm>
        </p:grpSpPr>
        <p:sp>
          <p:nvSpPr>
            <p:cNvPr id="5" name="object 5"/>
            <p:cNvSpPr/>
            <p:nvPr/>
          </p:nvSpPr>
          <p:spPr>
            <a:xfrm>
              <a:off x="477177" y="1225676"/>
              <a:ext cx="8054975" cy="5632450"/>
            </a:xfrm>
            <a:custGeom>
              <a:avLst/>
              <a:gdLst/>
              <a:ahLst/>
              <a:cxnLst/>
              <a:rect l="l" t="t" r="r" b="b"/>
              <a:pathLst>
                <a:path w="8054975" h="5632450">
                  <a:moveTo>
                    <a:pt x="8054975" y="0"/>
                  </a:moveTo>
                  <a:lnTo>
                    <a:pt x="0" y="0"/>
                  </a:lnTo>
                  <a:lnTo>
                    <a:pt x="0" y="5632323"/>
                  </a:lnTo>
                  <a:lnTo>
                    <a:pt x="8054975" y="5632323"/>
                  </a:lnTo>
                  <a:lnTo>
                    <a:pt x="8054975" y="0"/>
                  </a:lnTo>
                  <a:close/>
                </a:path>
              </a:pathLst>
            </a:custGeom>
            <a:solidFill>
              <a:srgbClr val="E9D9BD">
                <a:alpha val="14901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77177" y="1225676"/>
              <a:ext cx="8054975" cy="5632450"/>
            </a:xfrm>
            <a:custGeom>
              <a:avLst/>
              <a:gdLst/>
              <a:ahLst/>
              <a:cxnLst/>
              <a:rect l="l" t="t" r="r" b="b"/>
              <a:pathLst>
                <a:path w="8054975" h="5632450">
                  <a:moveTo>
                    <a:pt x="0" y="5632323"/>
                  </a:moveTo>
                  <a:lnTo>
                    <a:pt x="8054975" y="5632323"/>
                  </a:lnTo>
                  <a:lnTo>
                    <a:pt x="8054975" y="0"/>
                  </a:lnTo>
                  <a:lnTo>
                    <a:pt x="0" y="0"/>
                  </a:lnTo>
                  <a:lnTo>
                    <a:pt x="0" y="5632323"/>
                  </a:lnTo>
                  <a:close/>
                </a:path>
              </a:pathLst>
            </a:custGeom>
            <a:ln w="12700">
              <a:solidFill>
                <a:srgbClr val="DEC5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1036878" y="5400698"/>
          <a:ext cx="5705475" cy="138968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47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11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6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57529">
                <a:tc>
                  <a:txBody>
                    <a:bodyPr/>
                    <a:lstStyle/>
                    <a:p>
                      <a:pPr marL="31750">
                        <a:lnSpc>
                          <a:spcPts val="1945"/>
                        </a:lnSpc>
                      </a:pPr>
                      <a:r>
                        <a:rPr sz="1800" b="1" spc="-5" dirty="0">
                          <a:solidFill>
                            <a:srgbClr val="00AFEF"/>
                          </a:solidFill>
                          <a:latin typeface="Consolas"/>
                          <a:cs typeface="Consolas"/>
                        </a:rPr>
                        <a:t>&lt;label</a:t>
                      </a:r>
                      <a:endParaRPr sz="1800" dirty="0">
                        <a:latin typeface="Consolas"/>
                        <a:cs typeface="Consolas"/>
                      </a:endParaRPr>
                    </a:p>
                    <a:p>
                      <a:pPr marL="31750">
                        <a:lnSpc>
                          <a:spcPct val="100000"/>
                        </a:lnSpc>
                      </a:pPr>
                      <a:r>
                        <a:rPr sz="1800" b="1" spc="-5" dirty="0">
                          <a:solidFill>
                            <a:srgbClr val="00AFEF"/>
                          </a:solidFill>
                          <a:latin typeface="Consolas"/>
                          <a:cs typeface="Consolas"/>
                        </a:rPr>
                        <a:t>&lt;input</a:t>
                      </a:r>
                      <a:endParaRPr sz="1800" dirty="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solidFill>
                      <a:srgbClr val="FBF9F5"/>
                    </a:solidFill>
                  </a:tcPr>
                </a:tc>
                <a:tc>
                  <a:txBody>
                    <a:bodyPr/>
                    <a:lstStyle/>
                    <a:p>
                      <a:pPr marL="61594">
                        <a:lnSpc>
                          <a:spcPts val="1945"/>
                        </a:lnSpc>
                      </a:pPr>
                      <a:r>
                        <a:rPr sz="1800" b="1" spc="-5" dirty="0">
                          <a:solidFill>
                            <a:srgbClr val="00AFEF"/>
                          </a:solidFill>
                          <a:latin typeface="Consolas"/>
                          <a:cs typeface="Consolas"/>
                        </a:rPr>
                        <a:t>for="fname"&gt;First</a:t>
                      </a:r>
                      <a:r>
                        <a:rPr sz="1800" b="1" spc="-15" dirty="0">
                          <a:solidFill>
                            <a:srgbClr val="00AFEF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800" b="1" spc="-5" dirty="0">
                          <a:solidFill>
                            <a:srgbClr val="00AFEF"/>
                          </a:solidFill>
                          <a:latin typeface="Consolas"/>
                          <a:cs typeface="Consolas"/>
                        </a:rPr>
                        <a:t>Name&lt;/label&gt;</a:t>
                      </a:r>
                      <a:endParaRPr sz="1800" dirty="0">
                        <a:latin typeface="Consolas"/>
                        <a:cs typeface="Consolas"/>
                      </a:endParaRPr>
                    </a:p>
                    <a:p>
                      <a:pPr marL="61594">
                        <a:lnSpc>
                          <a:spcPct val="100000"/>
                        </a:lnSpc>
                      </a:pPr>
                      <a:r>
                        <a:rPr sz="1800" b="1" spc="-5" dirty="0">
                          <a:solidFill>
                            <a:srgbClr val="00AFEF"/>
                          </a:solidFill>
                          <a:latin typeface="Consolas"/>
                          <a:cs typeface="Consolas"/>
                        </a:rPr>
                        <a:t>type="text" name="fname"</a:t>
                      </a:r>
                      <a:r>
                        <a:rPr sz="1800" b="1" spc="-55" dirty="0">
                          <a:solidFill>
                            <a:srgbClr val="00AFEF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800" b="1" spc="-5" dirty="0">
                          <a:solidFill>
                            <a:srgbClr val="00AFEF"/>
                          </a:solidFill>
                          <a:latin typeface="Consolas"/>
                          <a:cs typeface="Consolas"/>
                        </a:rPr>
                        <a:t>id="fname"</a:t>
                      </a:r>
                      <a:endParaRPr sz="1800" dirty="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solidFill>
                      <a:srgbClr val="FBF9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650">
                        <a:latin typeface="Times New Roman"/>
                        <a:cs typeface="Times New Roman"/>
                      </a:endParaRPr>
                    </a:p>
                    <a:p>
                      <a:pPr marL="2984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800" b="1" dirty="0">
                          <a:solidFill>
                            <a:srgbClr val="00AFEF"/>
                          </a:solidFill>
                          <a:latin typeface="Consolas"/>
                          <a:cs typeface="Consolas"/>
                        </a:rPr>
                        <a:t>/&gt;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5715" marB="0">
                    <a:solidFill>
                      <a:srgbClr val="FBF9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359">
                <a:tc>
                  <a:txBody>
                    <a:bodyPr/>
                    <a:lstStyle/>
                    <a:p>
                      <a:pPr marR="22860" algn="ctr">
                        <a:lnSpc>
                          <a:spcPts val="1875"/>
                        </a:lnSpc>
                      </a:pPr>
                      <a:r>
                        <a:rPr sz="1800" b="1" spc="-5" dirty="0">
                          <a:solidFill>
                            <a:srgbClr val="00AFEF"/>
                          </a:solidFill>
                          <a:latin typeface="Consolas"/>
                          <a:cs typeface="Consolas"/>
                        </a:rPr>
                        <a:t>&lt;br</a:t>
                      </a:r>
                      <a:r>
                        <a:rPr sz="1800" b="1" spc="-75" dirty="0">
                          <a:solidFill>
                            <a:srgbClr val="00AFEF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800" b="1" spc="-5" dirty="0">
                          <a:solidFill>
                            <a:srgbClr val="00AFEF"/>
                          </a:solidFill>
                          <a:latin typeface="Consolas"/>
                          <a:cs typeface="Consolas"/>
                        </a:rPr>
                        <a:t>/&gt;</a:t>
                      </a:r>
                      <a:endParaRPr sz="1800" dirty="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solidFill>
                      <a:srgbClr val="FBF9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BF9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BF9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624">
                <a:tc>
                  <a:txBody>
                    <a:bodyPr/>
                    <a:lstStyle/>
                    <a:p>
                      <a:pPr marR="22225" algn="ctr">
                        <a:lnSpc>
                          <a:spcPts val="1880"/>
                        </a:lnSpc>
                      </a:pPr>
                      <a:r>
                        <a:rPr sz="1800" b="1" spc="-5" dirty="0">
                          <a:solidFill>
                            <a:srgbClr val="00AFEF"/>
                          </a:solidFill>
                          <a:latin typeface="Consolas"/>
                          <a:cs typeface="Consolas"/>
                        </a:rPr>
                        <a:t>&lt;label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solidFill>
                      <a:srgbClr val="FBF9F5"/>
                    </a:solidFill>
                  </a:tcPr>
                </a:tc>
                <a:tc>
                  <a:txBody>
                    <a:bodyPr/>
                    <a:lstStyle/>
                    <a:p>
                      <a:pPr marL="61594">
                        <a:lnSpc>
                          <a:spcPts val="1880"/>
                        </a:lnSpc>
                      </a:pPr>
                      <a:r>
                        <a:rPr sz="1800" b="1" spc="-5" dirty="0">
                          <a:solidFill>
                            <a:srgbClr val="00AFEF"/>
                          </a:solidFill>
                          <a:latin typeface="Consolas"/>
                          <a:cs typeface="Consolas"/>
                        </a:rPr>
                        <a:t>for="lname"&gt;Last</a:t>
                      </a:r>
                      <a:r>
                        <a:rPr sz="1800" b="1" spc="-30" dirty="0">
                          <a:solidFill>
                            <a:srgbClr val="00AFEF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800" b="1" spc="-5" dirty="0">
                          <a:solidFill>
                            <a:srgbClr val="00AFEF"/>
                          </a:solidFill>
                          <a:latin typeface="Consolas"/>
                          <a:cs typeface="Consolas"/>
                        </a:rPr>
                        <a:t>Name&lt;/label&gt;</a:t>
                      </a:r>
                      <a:endParaRPr sz="1800" dirty="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solidFill>
                      <a:srgbClr val="FBF9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BF9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3170">
                <a:tc>
                  <a:txBody>
                    <a:bodyPr/>
                    <a:lstStyle/>
                    <a:p>
                      <a:pPr marR="22860" algn="ctr">
                        <a:lnSpc>
                          <a:spcPts val="1875"/>
                        </a:lnSpc>
                      </a:pPr>
                      <a:r>
                        <a:rPr sz="1800" b="1" spc="-5" dirty="0">
                          <a:solidFill>
                            <a:srgbClr val="00AFEF"/>
                          </a:solidFill>
                          <a:latin typeface="Consolas"/>
                          <a:cs typeface="Consolas"/>
                        </a:rPr>
                        <a:t>&lt;input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solidFill>
                      <a:srgbClr val="FBF9F5"/>
                    </a:solidFill>
                  </a:tcPr>
                </a:tc>
                <a:tc>
                  <a:txBody>
                    <a:bodyPr/>
                    <a:lstStyle/>
                    <a:p>
                      <a:pPr marL="61594">
                        <a:lnSpc>
                          <a:spcPts val="1875"/>
                        </a:lnSpc>
                      </a:pPr>
                      <a:r>
                        <a:rPr sz="1800" b="1" spc="-5" dirty="0">
                          <a:solidFill>
                            <a:srgbClr val="00AFEF"/>
                          </a:solidFill>
                          <a:latin typeface="Consolas"/>
                          <a:cs typeface="Consolas"/>
                        </a:rPr>
                        <a:t>type="text" name="lname"</a:t>
                      </a:r>
                      <a:r>
                        <a:rPr sz="1800" b="1" spc="-55" dirty="0">
                          <a:solidFill>
                            <a:srgbClr val="00AFEF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800" b="1" spc="-5" dirty="0">
                          <a:solidFill>
                            <a:srgbClr val="00AFEF"/>
                          </a:solidFill>
                          <a:latin typeface="Consolas"/>
                          <a:cs typeface="Consolas"/>
                        </a:rPr>
                        <a:t>id="lname"</a:t>
                      </a:r>
                      <a:endParaRPr sz="1800" dirty="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solidFill>
                      <a:srgbClr val="FBF9F5"/>
                    </a:solidFill>
                  </a:tcPr>
                </a:tc>
                <a:tc>
                  <a:txBody>
                    <a:bodyPr/>
                    <a:lstStyle/>
                    <a:p>
                      <a:pPr marL="29845" algn="ctr">
                        <a:lnSpc>
                          <a:spcPts val="1875"/>
                        </a:lnSpc>
                      </a:pPr>
                      <a:r>
                        <a:rPr sz="1800" b="1" dirty="0">
                          <a:solidFill>
                            <a:srgbClr val="00AFEF"/>
                          </a:solidFill>
                          <a:latin typeface="Consolas"/>
                          <a:cs typeface="Consolas"/>
                        </a:rPr>
                        <a:t>/&gt;</a:t>
                      </a:r>
                      <a:endParaRPr sz="1800" dirty="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solidFill>
                      <a:srgbClr val="FBF9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8" name="object 8"/>
          <p:cNvSpPr/>
          <p:nvPr/>
        </p:nvSpPr>
        <p:spPr>
          <a:xfrm>
            <a:off x="441959" y="740663"/>
            <a:ext cx="1895855" cy="7330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556056" y="760388"/>
            <a:ext cx="6918959" cy="4935966"/>
          </a:xfrm>
          <a:prstGeom prst="rect">
            <a:avLst/>
          </a:prstGeom>
        </p:spPr>
        <p:txBody>
          <a:bodyPr vert="horz" wrap="square" lIns="0" tIns="64769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509"/>
              </a:spcBef>
            </a:pPr>
            <a:r>
              <a:rPr sz="2600" b="1" spc="-5" dirty="0">
                <a:solidFill>
                  <a:srgbClr val="484230"/>
                </a:solidFill>
                <a:latin typeface="Corbel"/>
                <a:cs typeface="Corbel"/>
              </a:rPr>
              <a:t>form.html</a:t>
            </a:r>
            <a:endParaRPr sz="2600" dirty="0">
              <a:latin typeface="Corbel"/>
              <a:cs typeface="Corbel"/>
            </a:endParaRPr>
          </a:p>
          <a:p>
            <a:pPr marL="12700">
              <a:lnSpc>
                <a:spcPct val="100000"/>
              </a:lnSpc>
              <a:spcBef>
                <a:spcPts val="285"/>
              </a:spcBef>
            </a:pPr>
            <a:r>
              <a:rPr sz="1800" b="1" spc="-5" dirty="0">
                <a:solidFill>
                  <a:srgbClr val="FF0000"/>
                </a:solidFill>
                <a:latin typeface="Consolas"/>
                <a:cs typeface="Consolas"/>
              </a:rPr>
              <a:t>&lt;form method="post"</a:t>
            </a:r>
            <a:r>
              <a:rPr sz="1800" b="1" spc="-15" dirty="0">
                <a:solidFill>
                  <a:srgbClr val="FF0000"/>
                </a:solidFill>
                <a:latin typeface="Consolas"/>
                <a:cs typeface="Consolas"/>
              </a:rPr>
              <a:t> </a:t>
            </a:r>
            <a:r>
              <a:rPr sz="1800" b="1" spc="-5" dirty="0">
                <a:solidFill>
                  <a:srgbClr val="FF0000"/>
                </a:solidFill>
                <a:latin typeface="Consolas"/>
                <a:cs typeface="Consolas"/>
              </a:rPr>
              <a:t>action="apply</a:t>
            </a:r>
            <a:r>
              <a:rPr lang="en-US" sz="1800" b="1" spc="-5" dirty="0">
                <a:solidFill>
                  <a:srgbClr val="FF0000"/>
                </a:solidFill>
                <a:latin typeface="Consolas"/>
                <a:cs typeface="Consolas"/>
              </a:rPr>
              <a:t>_</a:t>
            </a:r>
            <a:r>
              <a:rPr sz="1800" b="1" spc="-5" dirty="0">
                <a:solidFill>
                  <a:srgbClr val="FF0000"/>
                </a:solidFill>
                <a:latin typeface="Consolas"/>
                <a:cs typeface="Consolas"/>
              </a:rPr>
              <a:t>now.</a:t>
            </a:r>
            <a:r>
              <a:rPr lang="en-US" sz="1800" b="1" spc="-5" dirty="0">
                <a:solidFill>
                  <a:srgbClr val="FF0000"/>
                </a:solidFill>
                <a:latin typeface="Consolas"/>
                <a:cs typeface="Consolas"/>
              </a:rPr>
              <a:t>js</a:t>
            </a:r>
            <a:r>
              <a:rPr sz="1800" b="1" spc="-5" dirty="0">
                <a:solidFill>
                  <a:srgbClr val="FF0000"/>
                </a:solidFill>
                <a:latin typeface="Consolas"/>
                <a:cs typeface="Consolas"/>
              </a:rPr>
              <a:t>p"&gt;</a:t>
            </a:r>
            <a:endParaRPr sz="1800" dirty="0">
              <a:solidFill>
                <a:srgbClr val="FF0000"/>
              </a:solidFill>
              <a:latin typeface="Consolas"/>
              <a:cs typeface="Consolas"/>
            </a:endParaRPr>
          </a:p>
          <a:p>
            <a:pPr marL="262255">
              <a:lnSpc>
                <a:spcPct val="100000"/>
              </a:lnSpc>
            </a:pPr>
            <a:r>
              <a:rPr sz="1800" b="1" spc="-5" dirty="0">
                <a:solidFill>
                  <a:srgbClr val="00AFEF"/>
                </a:solidFill>
                <a:latin typeface="Consolas"/>
                <a:cs typeface="Consolas"/>
              </a:rPr>
              <a:t>&lt;input name="subject" type="hidden" value="Class"</a:t>
            </a:r>
            <a:r>
              <a:rPr sz="1800" b="1" spc="-50" dirty="0">
                <a:solidFill>
                  <a:srgbClr val="00AFEF"/>
                </a:solidFill>
                <a:latin typeface="Consolas"/>
                <a:cs typeface="Consolas"/>
              </a:rPr>
              <a:t> </a:t>
            </a:r>
            <a:r>
              <a:rPr sz="1800" b="1" dirty="0">
                <a:solidFill>
                  <a:srgbClr val="00AFEF"/>
                </a:solidFill>
                <a:latin typeface="Consolas"/>
                <a:cs typeface="Consolas"/>
              </a:rPr>
              <a:t>/&gt;</a:t>
            </a:r>
            <a:endParaRPr sz="1800" dirty="0">
              <a:latin typeface="Consolas"/>
              <a:cs typeface="Consolas"/>
            </a:endParaRPr>
          </a:p>
          <a:p>
            <a:pPr marL="262255">
              <a:lnSpc>
                <a:spcPct val="100000"/>
              </a:lnSpc>
              <a:spcBef>
                <a:spcPts val="5"/>
              </a:spcBef>
            </a:pPr>
            <a:r>
              <a:rPr sz="1800" b="1" spc="-5" dirty="0">
                <a:solidFill>
                  <a:srgbClr val="00AFEF"/>
                </a:solidFill>
                <a:latin typeface="Consolas"/>
                <a:cs typeface="Consolas"/>
              </a:rPr>
              <a:t>&lt;fieldset&gt;&lt;legend&gt;Academic</a:t>
            </a:r>
            <a:r>
              <a:rPr sz="1800" b="1" spc="-10" dirty="0">
                <a:solidFill>
                  <a:srgbClr val="00AFEF"/>
                </a:solidFill>
                <a:latin typeface="Consolas"/>
                <a:cs typeface="Consolas"/>
              </a:rPr>
              <a:t> </a:t>
            </a:r>
            <a:r>
              <a:rPr sz="1800" b="1" spc="-5" dirty="0">
                <a:solidFill>
                  <a:srgbClr val="00AFEF"/>
                </a:solidFill>
                <a:latin typeface="Consolas"/>
                <a:cs typeface="Consolas"/>
              </a:rPr>
              <a:t>information&lt;/legend&gt;</a:t>
            </a:r>
            <a:endParaRPr sz="1800" dirty="0">
              <a:latin typeface="Consolas"/>
              <a:cs typeface="Consolas"/>
            </a:endParaRPr>
          </a:p>
          <a:p>
            <a:pPr marL="512445">
              <a:lnSpc>
                <a:spcPct val="100000"/>
              </a:lnSpc>
            </a:pPr>
            <a:r>
              <a:rPr sz="1800" b="1" spc="-5" dirty="0">
                <a:solidFill>
                  <a:srgbClr val="00AFEF"/>
                </a:solidFill>
                <a:latin typeface="Consolas"/>
                <a:cs typeface="Consolas"/>
              </a:rPr>
              <a:t>&lt;label</a:t>
            </a:r>
            <a:r>
              <a:rPr sz="1800" b="1" spc="-60" dirty="0">
                <a:solidFill>
                  <a:srgbClr val="00AFEF"/>
                </a:solidFill>
                <a:latin typeface="Consolas"/>
                <a:cs typeface="Consolas"/>
              </a:rPr>
              <a:t> </a:t>
            </a:r>
            <a:r>
              <a:rPr sz="1800" b="1" spc="-5" dirty="0">
                <a:solidFill>
                  <a:srgbClr val="00AFEF"/>
                </a:solidFill>
                <a:latin typeface="Consolas"/>
                <a:cs typeface="Consolas"/>
              </a:rPr>
              <a:t>for="degree"&gt;Degree&lt;/label&gt;</a:t>
            </a:r>
            <a:endParaRPr sz="1800" dirty="0">
              <a:latin typeface="Consolas"/>
              <a:cs typeface="Consolas"/>
            </a:endParaRPr>
          </a:p>
          <a:p>
            <a:pPr marL="512445">
              <a:lnSpc>
                <a:spcPct val="100000"/>
              </a:lnSpc>
            </a:pPr>
            <a:r>
              <a:rPr sz="1800" b="1" spc="-5" dirty="0">
                <a:solidFill>
                  <a:srgbClr val="00AFEF"/>
                </a:solidFill>
                <a:latin typeface="Consolas"/>
                <a:cs typeface="Consolas"/>
              </a:rPr>
              <a:t>&lt;select name="degree"</a:t>
            </a:r>
            <a:r>
              <a:rPr sz="1800" b="1" spc="-60" dirty="0">
                <a:solidFill>
                  <a:srgbClr val="00AFEF"/>
                </a:solidFill>
                <a:latin typeface="Consolas"/>
                <a:cs typeface="Consolas"/>
              </a:rPr>
              <a:t> </a:t>
            </a:r>
            <a:r>
              <a:rPr sz="1800" b="1" spc="-5" dirty="0">
                <a:solidFill>
                  <a:srgbClr val="00AFEF"/>
                </a:solidFill>
                <a:latin typeface="Consolas"/>
                <a:cs typeface="Consolas"/>
              </a:rPr>
              <a:t>id="degree"&gt;</a:t>
            </a:r>
            <a:endParaRPr sz="1800" dirty="0">
              <a:latin typeface="Consolas"/>
              <a:cs typeface="Consolas"/>
            </a:endParaRPr>
          </a:p>
          <a:p>
            <a:pPr marL="763905">
              <a:lnSpc>
                <a:spcPct val="100000"/>
              </a:lnSpc>
            </a:pPr>
            <a:r>
              <a:rPr sz="1800" b="1" spc="-5" dirty="0">
                <a:solidFill>
                  <a:srgbClr val="00AFEF"/>
                </a:solidFill>
                <a:latin typeface="Consolas"/>
                <a:cs typeface="Consolas"/>
              </a:rPr>
              <a:t>&lt;option value="BA"&gt;Bachelor of</a:t>
            </a:r>
            <a:r>
              <a:rPr sz="1800" b="1" spc="-35" dirty="0">
                <a:solidFill>
                  <a:srgbClr val="00AFEF"/>
                </a:solidFill>
                <a:latin typeface="Consolas"/>
                <a:cs typeface="Consolas"/>
              </a:rPr>
              <a:t> </a:t>
            </a:r>
            <a:r>
              <a:rPr sz="1800" b="1" spc="-5" dirty="0">
                <a:solidFill>
                  <a:srgbClr val="00AFEF"/>
                </a:solidFill>
                <a:latin typeface="Consolas"/>
                <a:cs typeface="Consolas"/>
              </a:rPr>
              <a:t>Art&lt;/option&gt;</a:t>
            </a:r>
            <a:endParaRPr sz="1800" dirty="0">
              <a:latin typeface="Consolas"/>
              <a:cs typeface="Consolas"/>
            </a:endParaRPr>
          </a:p>
          <a:p>
            <a:pPr marL="763905">
              <a:lnSpc>
                <a:spcPct val="100000"/>
              </a:lnSpc>
            </a:pPr>
            <a:r>
              <a:rPr sz="1800" b="1" spc="-5" dirty="0">
                <a:solidFill>
                  <a:srgbClr val="00AFEF"/>
                </a:solidFill>
                <a:latin typeface="Consolas"/>
                <a:cs typeface="Consolas"/>
              </a:rPr>
              <a:t>&lt;option value="BS"&gt;Bachelor of</a:t>
            </a:r>
            <a:r>
              <a:rPr sz="1800" b="1" spc="-45" dirty="0">
                <a:solidFill>
                  <a:srgbClr val="00AFEF"/>
                </a:solidFill>
                <a:latin typeface="Consolas"/>
                <a:cs typeface="Consolas"/>
              </a:rPr>
              <a:t> </a:t>
            </a:r>
            <a:r>
              <a:rPr sz="1800" b="1" spc="-5" dirty="0">
                <a:solidFill>
                  <a:srgbClr val="00AFEF"/>
                </a:solidFill>
                <a:latin typeface="Consolas"/>
                <a:cs typeface="Consolas"/>
              </a:rPr>
              <a:t>Science&lt;/option&gt;</a:t>
            </a:r>
            <a:endParaRPr sz="1800" dirty="0">
              <a:latin typeface="Consolas"/>
              <a:cs typeface="Consolas"/>
            </a:endParaRPr>
          </a:p>
          <a:p>
            <a:pPr marL="763905">
              <a:lnSpc>
                <a:spcPct val="100000"/>
              </a:lnSpc>
            </a:pPr>
            <a:r>
              <a:rPr sz="1800" b="1" spc="-5" dirty="0">
                <a:solidFill>
                  <a:srgbClr val="00AFEF"/>
                </a:solidFill>
                <a:latin typeface="Consolas"/>
                <a:cs typeface="Consolas"/>
              </a:rPr>
              <a:t>&lt;option value="MBA" selected="selected"&gt;Master</a:t>
            </a:r>
            <a:r>
              <a:rPr sz="1800" b="1" spc="-90" dirty="0">
                <a:solidFill>
                  <a:srgbClr val="00AFEF"/>
                </a:solidFill>
                <a:latin typeface="Consolas"/>
                <a:cs typeface="Consolas"/>
              </a:rPr>
              <a:t> </a:t>
            </a:r>
            <a:r>
              <a:rPr sz="1800" b="1" dirty="0">
                <a:solidFill>
                  <a:srgbClr val="00AFEF"/>
                </a:solidFill>
                <a:latin typeface="Consolas"/>
                <a:cs typeface="Consolas"/>
              </a:rPr>
              <a:t>of</a:t>
            </a:r>
            <a:endParaRPr sz="1800" dirty="0">
              <a:latin typeface="Consolas"/>
              <a:cs typeface="Consolas"/>
            </a:endParaRPr>
          </a:p>
          <a:p>
            <a:pPr marL="1015365">
              <a:lnSpc>
                <a:spcPct val="100000"/>
              </a:lnSpc>
            </a:pPr>
            <a:r>
              <a:rPr sz="1800" b="1" spc="-5" dirty="0">
                <a:solidFill>
                  <a:srgbClr val="00AFEF"/>
                </a:solidFill>
                <a:latin typeface="Consolas"/>
                <a:cs typeface="Consolas"/>
              </a:rPr>
              <a:t>Business</a:t>
            </a:r>
            <a:r>
              <a:rPr sz="1800" b="1" spc="-10" dirty="0">
                <a:solidFill>
                  <a:srgbClr val="00AFEF"/>
                </a:solidFill>
                <a:latin typeface="Consolas"/>
                <a:cs typeface="Consolas"/>
              </a:rPr>
              <a:t> </a:t>
            </a:r>
            <a:r>
              <a:rPr sz="1800" b="1" spc="-5" dirty="0">
                <a:solidFill>
                  <a:srgbClr val="00AFEF"/>
                </a:solidFill>
                <a:latin typeface="Consolas"/>
                <a:cs typeface="Consolas"/>
              </a:rPr>
              <a:t>Administration&lt;/option&gt;</a:t>
            </a:r>
            <a:endParaRPr sz="1800" dirty="0">
              <a:latin typeface="Consolas"/>
              <a:cs typeface="Consolas"/>
            </a:endParaRPr>
          </a:p>
          <a:p>
            <a:pPr marL="512445">
              <a:lnSpc>
                <a:spcPct val="100000"/>
              </a:lnSpc>
            </a:pPr>
            <a:r>
              <a:rPr sz="1800" b="1" spc="-5" dirty="0">
                <a:solidFill>
                  <a:srgbClr val="00AFEF"/>
                </a:solidFill>
                <a:latin typeface="Consolas"/>
                <a:cs typeface="Consolas"/>
              </a:rPr>
              <a:t>&lt;/select&gt;</a:t>
            </a:r>
            <a:endParaRPr sz="1800" dirty="0">
              <a:latin typeface="Consolas"/>
              <a:cs typeface="Consolas"/>
            </a:endParaRPr>
          </a:p>
          <a:p>
            <a:pPr marL="512445">
              <a:lnSpc>
                <a:spcPct val="100000"/>
              </a:lnSpc>
            </a:pPr>
            <a:r>
              <a:rPr sz="1800" b="1" spc="-5" dirty="0">
                <a:solidFill>
                  <a:srgbClr val="00AFEF"/>
                </a:solidFill>
                <a:latin typeface="Consolas"/>
                <a:cs typeface="Consolas"/>
              </a:rPr>
              <a:t>&lt;br</a:t>
            </a:r>
            <a:r>
              <a:rPr sz="1800" b="1" spc="-10" dirty="0">
                <a:solidFill>
                  <a:srgbClr val="00AFEF"/>
                </a:solidFill>
                <a:latin typeface="Consolas"/>
                <a:cs typeface="Consolas"/>
              </a:rPr>
              <a:t> </a:t>
            </a:r>
            <a:r>
              <a:rPr sz="1800" b="1" spc="-5" dirty="0">
                <a:solidFill>
                  <a:srgbClr val="00AFEF"/>
                </a:solidFill>
                <a:latin typeface="Consolas"/>
                <a:cs typeface="Consolas"/>
              </a:rPr>
              <a:t>/&gt;</a:t>
            </a:r>
            <a:endParaRPr sz="1800" dirty="0">
              <a:latin typeface="Consolas"/>
              <a:cs typeface="Consolas"/>
            </a:endParaRPr>
          </a:p>
          <a:p>
            <a:pPr marL="512445">
              <a:lnSpc>
                <a:spcPct val="100000"/>
              </a:lnSpc>
            </a:pPr>
            <a:r>
              <a:rPr sz="1800" b="1" spc="-5" dirty="0">
                <a:solidFill>
                  <a:srgbClr val="00AFEF"/>
                </a:solidFill>
                <a:latin typeface="Consolas"/>
                <a:cs typeface="Consolas"/>
              </a:rPr>
              <a:t>&lt;label for="studentid"&gt;Student</a:t>
            </a:r>
            <a:r>
              <a:rPr sz="1800" b="1" spc="-30" dirty="0">
                <a:solidFill>
                  <a:srgbClr val="00AFEF"/>
                </a:solidFill>
                <a:latin typeface="Consolas"/>
                <a:cs typeface="Consolas"/>
              </a:rPr>
              <a:t> </a:t>
            </a:r>
            <a:r>
              <a:rPr sz="1800" b="1" spc="-5" dirty="0">
                <a:solidFill>
                  <a:srgbClr val="00AFEF"/>
                </a:solidFill>
                <a:latin typeface="Consolas"/>
                <a:cs typeface="Consolas"/>
              </a:rPr>
              <a:t>ID&lt;/label&gt;</a:t>
            </a:r>
            <a:endParaRPr sz="1800" dirty="0">
              <a:latin typeface="Consolas"/>
              <a:cs typeface="Consolas"/>
            </a:endParaRPr>
          </a:p>
          <a:p>
            <a:pPr marL="512445">
              <a:lnSpc>
                <a:spcPct val="100000"/>
              </a:lnSpc>
              <a:spcBef>
                <a:spcPts val="5"/>
              </a:spcBef>
            </a:pPr>
            <a:r>
              <a:rPr sz="1800" b="1" spc="-5" dirty="0">
                <a:solidFill>
                  <a:srgbClr val="00AFEF"/>
                </a:solidFill>
                <a:latin typeface="Consolas"/>
                <a:cs typeface="Consolas"/>
              </a:rPr>
              <a:t>&lt;input type="password" name="studentid"</a:t>
            </a:r>
            <a:r>
              <a:rPr sz="1800" b="1" spc="-50" dirty="0">
                <a:solidFill>
                  <a:srgbClr val="00AFEF"/>
                </a:solidFill>
                <a:latin typeface="Consolas"/>
                <a:cs typeface="Consolas"/>
              </a:rPr>
              <a:t> </a:t>
            </a:r>
            <a:r>
              <a:rPr sz="1800" b="1" dirty="0">
                <a:solidFill>
                  <a:srgbClr val="00AFEF"/>
                </a:solidFill>
                <a:latin typeface="Consolas"/>
                <a:cs typeface="Consolas"/>
              </a:rPr>
              <a:t>/&gt;</a:t>
            </a:r>
            <a:endParaRPr sz="1800" dirty="0">
              <a:latin typeface="Consolas"/>
              <a:cs typeface="Consolas"/>
            </a:endParaRPr>
          </a:p>
          <a:p>
            <a:pPr marL="262255">
              <a:lnSpc>
                <a:spcPct val="100000"/>
              </a:lnSpc>
            </a:pPr>
            <a:r>
              <a:rPr sz="1800" b="1" spc="-5" dirty="0">
                <a:solidFill>
                  <a:srgbClr val="00AFEF"/>
                </a:solidFill>
                <a:latin typeface="Consolas"/>
                <a:cs typeface="Consolas"/>
              </a:rPr>
              <a:t>&lt;/fieldset&gt;</a:t>
            </a:r>
            <a:endParaRPr sz="1800" dirty="0">
              <a:latin typeface="Consolas"/>
              <a:cs typeface="Consolas"/>
            </a:endParaRPr>
          </a:p>
          <a:p>
            <a:pPr marL="262255">
              <a:lnSpc>
                <a:spcPct val="100000"/>
              </a:lnSpc>
            </a:pPr>
            <a:r>
              <a:rPr sz="1800" b="1" spc="-5" dirty="0">
                <a:solidFill>
                  <a:srgbClr val="00AFEF"/>
                </a:solidFill>
                <a:latin typeface="Consolas"/>
                <a:cs typeface="Consolas"/>
              </a:rPr>
              <a:t>&lt;fieldset&gt;&lt;legend&gt;Personal</a:t>
            </a:r>
            <a:r>
              <a:rPr sz="1800" b="1" spc="-10" dirty="0">
                <a:solidFill>
                  <a:srgbClr val="00AFEF"/>
                </a:solidFill>
                <a:latin typeface="Consolas"/>
                <a:cs typeface="Consolas"/>
              </a:rPr>
              <a:t> </a:t>
            </a:r>
            <a:r>
              <a:rPr sz="1800" b="1" spc="-5" dirty="0">
                <a:solidFill>
                  <a:srgbClr val="00AFEF"/>
                </a:solidFill>
                <a:latin typeface="Consolas"/>
                <a:cs typeface="Consolas"/>
              </a:rPr>
              <a:t>Details&lt;/legend&gt;</a:t>
            </a:r>
            <a:endParaRPr lang="en-US" sz="1800" b="1" spc="-5" dirty="0">
              <a:solidFill>
                <a:srgbClr val="00AFEF"/>
              </a:solidFill>
              <a:latin typeface="Consolas"/>
              <a:cs typeface="Consolas"/>
            </a:endParaRPr>
          </a:p>
          <a:p>
            <a:pPr marL="262255">
              <a:lnSpc>
                <a:spcPct val="100000"/>
              </a:lnSpc>
            </a:pPr>
            <a:endParaRPr sz="1800" dirty="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3540" y="192989"/>
            <a:ext cx="6576695" cy="726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80" dirty="0"/>
              <a:t>HTML </a:t>
            </a:r>
            <a:r>
              <a:rPr spc="-120" dirty="0"/>
              <a:t>Forms </a:t>
            </a:r>
            <a:r>
              <a:rPr spc="-5" dirty="0"/>
              <a:t>– </a:t>
            </a:r>
            <a:r>
              <a:rPr spc="-95" dirty="0"/>
              <a:t>Example</a:t>
            </a:r>
            <a:r>
              <a:rPr spc="-680" dirty="0"/>
              <a:t> </a:t>
            </a:r>
            <a:r>
              <a:rPr spc="-70" dirty="0"/>
              <a:t>(2)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696731" y="2789047"/>
            <a:ext cx="178435" cy="18097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dirty="0">
                <a:solidFill>
                  <a:srgbClr val="DFDCB7"/>
                </a:solidFill>
                <a:latin typeface="Calibri"/>
                <a:cs typeface="Calibri"/>
              </a:rPr>
              <a:t>73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88441" y="1517662"/>
            <a:ext cx="8088630" cy="4978400"/>
            <a:chOff x="488441" y="1517662"/>
            <a:chExt cx="8088630" cy="4978400"/>
          </a:xfrm>
        </p:grpSpPr>
        <p:sp>
          <p:nvSpPr>
            <p:cNvPr id="5" name="object 5"/>
            <p:cNvSpPr/>
            <p:nvPr/>
          </p:nvSpPr>
          <p:spPr>
            <a:xfrm>
              <a:off x="494791" y="1524012"/>
              <a:ext cx="8075930" cy="4965700"/>
            </a:xfrm>
            <a:custGeom>
              <a:avLst/>
              <a:gdLst/>
              <a:ahLst/>
              <a:cxnLst/>
              <a:rect l="l" t="t" r="r" b="b"/>
              <a:pathLst>
                <a:path w="8075930" h="4965700">
                  <a:moveTo>
                    <a:pt x="8075549" y="0"/>
                  </a:moveTo>
                  <a:lnTo>
                    <a:pt x="0" y="0"/>
                  </a:lnTo>
                  <a:lnTo>
                    <a:pt x="0" y="4965446"/>
                  </a:lnTo>
                  <a:lnTo>
                    <a:pt x="8075549" y="4965446"/>
                  </a:lnTo>
                  <a:lnTo>
                    <a:pt x="8075549" y="0"/>
                  </a:lnTo>
                  <a:close/>
                </a:path>
              </a:pathLst>
            </a:custGeom>
            <a:solidFill>
              <a:srgbClr val="E9D9BD">
                <a:alpha val="14901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94791" y="1524012"/>
              <a:ext cx="8075930" cy="4965700"/>
            </a:xfrm>
            <a:custGeom>
              <a:avLst/>
              <a:gdLst/>
              <a:ahLst/>
              <a:cxnLst/>
              <a:rect l="l" t="t" r="r" b="b"/>
              <a:pathLst>
                <a:path w="8075930" h="4965700">
                  <a:moveTo>
                    <a:pt x="0" y="4965446"/>
                  </a:moveTo>
                  <a:lnTo>
                    <a:pt x="8075549" y="4965446"/>
                  </a:lnTo>
                  <a:lnTo>
                    <a:pt x="8075549" y="0"/>
                  </a:lnTo>
                  <a:lnTo>
                    <a:pt x="0" y="0"/>
                  </a:lnTo>
                  <a:lnTo>
                    <a:pt x="0" y="4965446"/>
                  </a:lnTo>
                  <a:close/>
                </a:path>
              </a:pathLst>
            </a:custGeom>
            <a:ln w="12700">
              <a:solidFill>
                <a:srgbClr val="DEC5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1181049" y="1818028"/>
          <a:ext cx="6830058" cy="13074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086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237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528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4480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72619">
                <a:tc>
                  <a:txBody>
                    <a:bodyPr/>
                    <a:lstStyle/>
                    <a:p>
                      <a:pPr marL="31750">
                        <a:lnSpc>
                          <a:spcPts val="1945"/>
                        </a:lnSpc>
                      </a:pPr>
                      <a:r>
                        <a:rPr sz="1800" b="1" spc="-5" dirty="0">
                          <a:solidFill>
                            <a:srgbClr val="00AFEF"/>
                          </a:solidFill>
                          <a:latin typeface="Consolas"/>
                          <a:cs typeface="Consolas"/>
                        </a:rPr>
                        <a:t>Ge</a:t>
                      </a:r>
                      <a:r>
                        <a:rPr sz="1800" b="1" dirty="0">
                          <a:solidFill>
                            <a:srgbClr val="00AFEF"/>
                          </a:solidFill>
                          <a:latin typeface="Consolas"/>
                          <a:cs typeface="Consolas"/>
                        </a:rPr>
                        <a:t>n</a:t>
                      </a:r>
                      <a:r>
                        <a:rPr sz="1800" b="1" spc="-5" dirty="0">
                          <a:solidFill>
                            <a:srgbClr val="00AFEF"/>
                          </a:solidFill>
                          <a:latin typeface="Consolas"/>
                          <a:cs typeface="Consolas"/>
                        </a:rPr>
                        <a:t>der</a:t>
                      </a:r>
                      <a:r>
                        <a:rPr sz="1800" b="1" dirty="0">
                          <a:solidFill>
                            <a:srgbClr val="00AFEF"/>
                          </a:solidFill>
                          <a:latin typeface="Consolas"/>
                          <a:cs typeface="Consolas"/>
                        </a:rPr>
                        <a:t>:</a:t>
                      </a:r>
                      <a:endParaRPr sz="1800" dirty="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solidFill>
                      <a:srgbClr val="FBF9F5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BF9F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4088">
                <a:tc>
                  <a:txBody>
                    <a:bodyPr/>
                    <a:lstStyle/>
                    <a:p>
                      <a:pPr marL="31750">
                        <a:lnSpc>
                          <a:spcPts val="1795"/>
                        </a:lnSpc>
                      </a:pPr>
                      <a:r>
                        <a:rPr sz="1800" b="1" spc="-5" dirty="0">
                          <a:solidFill>
                            <a:srgbClr val="00AFEF"/>
                          </a:solidFill>
                          <a:latin typeface="Consolas"/>
                          <a:cs typeface="Consolas"/>
                        </a:rPr>
                        <a:t>&lt;input</a:t>
                      </a:r>
                      <a:endParaRPr sz="1800" dirty="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solidFill>
                      <a:srgbClr val="FBF9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795"/>
                        </a:lnSpc>
                      </a:pPr>
                      <a:r>
                        <a:rPr sz="1800" b="1" spc="-5" dirty="0">
                          <a:solidFill>
                            <a:srgbClr val="00AFEF"/>
                          </a:solidFill>
                          <a:latin typeface="Consolas"/>
                          <a:cs typeface="Consolas"/>
                        </a:rPr>
                        <a:t>name="gender" type="radio"</a:t>
                      </a:r>
                      <a:r>
                        <a:rPr sz="1800" b="1" spc="-75" dirty="0">
                          <a:solidFill>
                            <a:srgbClr val="00AFEF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800" b="1" spc="-5" dirty="0">
                          <a:solidFill>
                            <a:srgbClr val="00AFEF"/>
                          </a:solidFill>
                          <a:latin typeface="Consolas"/>
                          <a:cs typeface="Consolas"/>
                        </a:rPr>
                        <a:t>id="gm"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solidFill>
                      <a:srgbClr val="FBF9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795"/>
                        </a:lnSpc>
                      </a:pPr>
                      <a:r>
                        <a:rPr sz="1800" b="1" spc="-5" dirty="0">
                          <a:solidFill>
                            <a:srgbClr val="00AFEF"/>
                          </a:solidFill>
                          <a:latin typeface="Consolas"/>
                          <a:cs typeface="Consolas"/>
                        </a:rPr>
                        <a:t>value="m"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solidFill>
                      <a:srgbClr val="FBF9F5"/>
                    </a:solidFill>
                  </a:tcPr>
                </a:tc>
                <a:tc>
                  <a:txBody>
                    <a:bodyPr/>
                    <a:lstStyle/>
                    <a:p>
                      <a:pPr marL="31115" algn="ctr">
                        <a:lnSpc>
                          <a:spcPts val="1795"/>
                        </a:lnSpc>
                      </a:pPr>
                      <a:r>
                        <a:rPr sz="1800" b="1" spc="-10" dirty="0">
                          <a:solidFill>
                            <a:srgbClr val="00AFEF"/>
                          </a:solidFill>
                          <a:latin typeface="Consolas"/>
                          <a:cs typeface="Consolas"/>
                        </a:rPr>
                        <a:t>/&gt;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solidFill>
                      <a:srgbClr val="FBF9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4468">
                <a:tc>
                  <a:txBody>
                    <a:bodyPr/>
                    <a:lstStyle/>
                    <a:p>
                      <a:pPr marL="31750">
                        <a:lnSpc>
                          <a:spcPts val="1800"/>
                        </a:lnSpc>
                      </a:pPr>
                      <a:r>
                        <a:rPr sz="1800" b="1" spc="-5" dirty="0">
                          <a:solidFill>
                            <a:srgbClr val="00AFEF"/>
                          </a:solidFill>
                          <a:latin typeface="Consolas"/>
                          <a:cs typeface="Consolas"/>
                        </a:rPr>
                        <a:t>&lt;label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solidFill>
                      <a:srgbClr val="FBF9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800"/>
                        </a:lnSpc>
                      </a:pPr>
                      <a:r>
                        <a:rPr sz="1800" b="1" spc="-5" dirty="0">
                          <a:solidFill>
                            <a:srgbClr val="00AFEF"/>
                          </a:solidFill>
                          <a:latin typeface="Consolas"/>
                          <a:cs typeface="Consolas"/>
                        </a:rPr>
                        <a:t>for="gm"&gt;Male&lt;/label&gt;</a:t>
                      </a:r>
                      <a:endParaRPr sz="1800" dirty="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solidFill>
                      <a:srgbClr val="FBF9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BF9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BF9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3746">
                <a:tc>
                  <a:txBody>
                    <a:bodyPr/>
                    <a:lstStyle/>
                    <a:p>
                      <a:pPr marL="31750">
                        <a:lnSpc>
                          <a:spcPts val="1800"/>
                        </a:lnSpc>
                      </a:pPr>
                      <a:r>
                        <a:rPr sz="1800" b="1" spc="-5" dirty="0">
                          <a:solidFill>
                            <a:srgbClr val="00AFEF"/>
                          </a:solidFill>
                          <a:latin typeface="Consolas"/>
                          <a:cs typeface="Consolas"/>
                        </a:rPr>
                        <a:t>&lt;input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solidFill>
                      <a:srgbClr val="FBF9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800"/>
                        </a:lnSpc>
                      </a:pPr>
                      <a:r>
                        <a:rPr sz="1800" b="1" spc="-5" dirty="0">
                          <a:solidFill>
                            <a:srgbClr val="00AFEF"/>
                          </a:solidFill>
                          <a:latin typeface="Consolas"/>
                          <a:cs typeface="Consolas"/>
                        </a:rPr>
                        <a:t>name="gender" type="radio"</a:t>
                      </a:r>
                      <a:r>
                        <a:rPr sz="1800" b="1" spc="-65" dirty="0">
                          <a:solidFill>
                            <a:srgbClr val="00AFEF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800" b="1" spc="-5" dirty="0">
                          <a:solidFill>
                            <a:srgbClr val="00AFEF"/>
                          </a:solidFill>
                          <a:latin typeface="Consolas"/>
                          <a:cs typeface="Consolas"/>
                        </a:rPr>
                        <a:t>id="gf"</a:t>
                      </a:r>
                      <a:endParaRPr sz="1800" dirty="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solidFill>
                      <a:srgbClr val="FBF9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sz="1800" b="1" spc="-5" dirty="0">
                          <a:solidFill>
                            <a:srgbClr val="00AFEF"/>
                          </a:solidFill>
                          <a:latin typeface="Consolas"/>
                          <a:cs typeface="Consolas"/>
                        </a:rPr>
                        <a:t>value="f"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solidFill>
                      <a:srgbClr val="FBF9F5"/>
                    </a:solidFill>
                  </a:tcPr>
                </a:tc>
                <a:tc>
                  <a:txBody>
                    <a:bodyPr/>
                    <a:lstStyle/>
                    <a:p>
                      <a:pPr marL="30480" algn="ctr">
                        <a:lnSpc>
                          <a:spcPts val="1800"/>
                        </a:lnSpc>
                      </a:pPr>
                      <a:r>
                        <a:rPr sz="1800" b="1" spc="-5" dirty="0">
                          <a:solidFill>
                            <a:srgbClr val="00AFEF"/>
                          </a:solidFill>
                          <a:latin typeface="Consolas"/>
                          <a:cs typeface="Consolas"/>
                        </a:rPr>
                        <a:t>/&gt;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solidFill>
                      <a:srgbClr val="FBF9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2542">
                <a:tc>
                  <a:txBody>
                    <a:bodyPr/>
                    <a:lstStyle/>
                    <a:p>
                      <a:pPr marL="31750">
                        <a:lnSpc>
                          <a:spcPts val="1795"/>
                        </a:lnSpc>
                      </a:pPr>
                      <a:r>
                        <a:rPr sz="1800" b="1" spc="-5" dirty="0">
                          <a:solidFill>
                            <a:srgbClr val="00AFEF"/>
                          </a:solidFill>
                          <a:latin typeface="Consolas"/>
                          <a:cs typeface="Consolas"/>
                        </a:rPr>
                        <a:t>&lt;label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solidFill>
                      <a:srgbClr val="FBF9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795"/>
                        </a:lnSpc>
                      </a:pPr>
                      <a:r>
                        <a:rPr sz="1800" b="1" spc="-5" dirty="0">
                          <a:solidFill>
                            <a:srgbClr val="00AFEF"/>
                          </a:solidFill>
                          <a:latin typeface="Consolas"/>
                          <a:cs typeface="Consolas"/>
                        </a:rPr>
                        <a:t>for="gf"&gt;Female&lt;/label&gt;</a:t>
                      </a:r>
                      <a:endParaRPr sz="1800" dirty="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solidFill>
                      <a:srgbClr val="FBF9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BF9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BF9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" name="object 8"/>
          <p:cNvSpPr txBox="1">
            <a:spLocks noGrp="1"/>
          </p:cNvSpPr>
          <p:nvPr>
            <p:ph type="body" idx="1"/>
          </p:nvPr>
        </p:nvSpPr>
        <p:spPr>
          <a:xfrm>
            <a:off x="573735" y="3048127"/>
            <a:ext cx="7545070" cy="39395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7350">
              <a:lnSpc>
                <a:spcPts val="2080"/>
              </a:lnSpc>
              <a:spcBef>
                <a:spcPts val="100"/>
              </a:spcBef>
            </a:pPr>
            <a:r>
              <a:rPr spc="-5" dirty="0"/>
              <a:t>&lt;br</a:t>
            </a:r>
            <a:r>
              <a:rPr spc="-20" dirty="0"/>
              <a:t> </a:t>
            </a:r>
            <a:r>
              <a:rPr dirty="0"/>
              <a:t>/&gt;</a:t>
            </a:r>
          </a:p>
          <a:p>
            <a:pPr marL="512445">
              <a:lnSpc>
                <a:spcPts val="2000"/>
              </a:lnSpc>
            </a:pPr>
            <a:r>
              <a:rPr spc="-5" dirty="0"/>
              <a:t>&lt;label</a:t>
            </a:r>
            <a:r>
              <a:rPr spc="-20" dirty="0"/>
              <a:t> </a:t>
            </a:r>
            <a:r>
              <a:rPr spc="-5" dirty="0"/>
              <a:t>for="email"&gt;Email&lt;/label&gt;</a:t>
            </a:r>
          </a:p>
          <a:p>
            <a:pPr marL="512445">
              <a:lnSpc>
                <a:spcPts val="2000"/>
              </a:lnSpc>
            </a:pPr>
            <a:r>
              <a:rPr spc="-5" dirty="0"/>
              <a:t>&lt;input type="text" name="email" id="email"</a:t>
            </a:r>
            <a:r>
              <a:rPr spc="-65" dirty="0"/>
              <a:t> </a:t>
            </a:r>
            <a:r>
              <a:rPr dirty="0"/>
              <a:t>/&gt;</a:t>
            </a:r>
          </a:p>
          <a:p>
            <a:pPr marL="137160">
              <a:lnSpc>
                <a:spcPts val="2005"/>
              </a:lnSpc>
            </a:pPr>
            <a:r>
              <a:rPr spc="-5" dirty="0"/>
              <a:t>&lt;/fieldset&gt;</a:t>
            </a:r>
          </a:p>
          <a:p>
            <a:pPr marL="387350">
              <a:lnSpc>
                <a:spcPts val="2000"/>
              </a:lnSpc>
            </a:pPr>
            <a:r>
              <a:rPr spc="-5" dirty="0"/>
              <a:t>&lt;p&gt;</a:t>
            </a:r>
          </a:p>
          <a:p>
            <a:pPr marL="763905" marR="5080" indent="-252095">
              <a:lnSpc>
                <a:spcPts val="2000"/>
              </a:lnSpc>
              <a:spcBef>
                <a:spcPts val="114"/>
              </a:spcBef>
            </a:pPr>
            <a:r>
              <a:rPr spc="-5" dirty="0"/>
              <a:t>&lt;textarea name="terms" cols="30" rows="4"  readonly="readonly"&gt;TERMS AND</a:t>
            </a:r>
            <a:r>
              <a:rPr spc="-35" dirty="0"/>
              <a:t> </a:t>
            </a:r>
            <a:r>
              <a:rPr spc="-5" dirty="0"/>
              <a:t>CONDITIONS...&lt;/textarea&gt;</a:t>
            </a:r>
          </a:p>
          <a:p>
            <a:pPr marL="262255">
              <a:lnSpc>
                <a:spcPts val="1885"/>
              </a:lnSpc>
            </a:pPr>
            <a:r>
              <a:rPr spc="-5" dirty="0"/>
              <a:t>&lt;/p&gt;</a:t>
            </a:r>
          </a:p>
          <a:p>
            <a:pPr marL="262255">
              <a:lnSpc>
                <a:spcPts val="2000"/>
              </a:lnSpc>
            </a:pPr>
            <a:r>
              <a:rPr spc="-10" dirty="0"/>
              <a:t>&lt;</a:t>
            </a:r>
            <a:r>
              <a:rPr lang="en-US" spc="-10" dirty="0" err="1"/>
              <a:t>br</a:t>
            </a:r>
            <a:r>
              <a:rPr lang="en-US" spc="-10" dirty="0"/>
              <a:t> /</a:t>
            </a:r>
            <a:r>
              <a:rPr spc="-10" dirty="0"/>
              <a:t>&gt;</a:t>
            </a:r>
          </a:p>
          <a:p>
            <a:pPr marL="512445">
              <a:lnSpc>
                <a:spcPts val="2005"/>
              </a:lnSpc>
            </a:pPr>
            <a:r>
              <a:rPr spc="-5" dirty="0"/>
              <a:t>&lt;input type="submit" name="submit" value="Send Form"</a:t>
            </a:r>
            <a:r>
              <a:rPr spc="-45" dirty="0"/>
              <a:t> </a:t>
            </a:r>
            <a:r>
              <a:rPr spc="-5" dirty="0"/>
              <a:t>/&gt;</a:t>
            </a:r>
          </a:p>
          <a:p>
            <a:pPr marL="512445">
              <a:lnSpc>
                <a:spcPts val="2000"/>
              </a:lnSpc>
            </a:pPr>
            <a:r>
              <a:rPr spc="-5" dirty="0"/>
              <a:t>&lt;input type="reset" value="Clear Form"</a:t>
            </a:r>
            <a:r>
              <a:rPr spc="-35" dirty="0"/>
              <a:t> </a:t>
            </a:r>
            <a:r>
              <a:rPr dirty="0"/>
              <a:t>/&gt;</a:t>
            </a:r>
          </a:p>
          <a:p>
            <a:pPr marL="12700">
              <a:lnSpc>
                <a:spcPts val="2080"/>
              </a:lnSpc>
            </a:pPr>
            <a:r>
              <a:rPr spc="-5" dirty="0"/>
              <a:t>&lt;/form&gt;</a:t>
            </a:r>
            <a:endParaRPr lang="en-US" spc="-5" dirty="0"/>
          </a:p>
          <a:p>
            <a:pPr fontAlgn="t"/>
            <a:endParaRPr lang="en-US" b="0" dirty="0"/>
          </a:p>
          <a:p>
            <a:pPr fontAlgn="t"/>
            <a:endParaRPr lang="en-US" b="0" dirty="0"/>
          </a:p>
          <a:p>
            <a:pPr marL="12700">
              <a:lnSpc>
                <a:spcPts val="2080"/>
              </a:lnSpc>
            </a:pPr>
            <a:endParaRPr spc="-5" dirty="0"/>
          </a:p>
        </p:txBody>
      </p:sp>
      <p:sp>
        <p:nvSpPr>
          <p:cNvPr id="9" name="object 9"/>
          <p:cNvSpPr/>
          <p:nvPr/>
        </p:nvSpPr>
        <p:spPr>
          <a:xfrm>
            <a:off x="419100" y="937260"/>
            <a:ext cx="3593591" cy="7330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612140" y="840033"/>
            <a:ext cx="3182620" cy="983615"/>
          </a:xfrm>
          <a:prstGeom prst="rect">
            <a:avLst/>
          </a:prstGeom>
        </p:spPr>
        <p:txBody>
          <a:bodyPr vert="horz" wrap="square" lIns="0" tIns="1828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40"/>
              </a:spcBef>
            </a:pPr>
            <a:r>
              <a:rPr sz="2600" b="1" spc="-5" dirty="0">
                <a:solidFill>
                  <a:srgbClr val="484230"/>
                </a:solidFill>
                <a:latin typeface="Corbel"/>
                <a:cs typeface="Corbel"/>
              </a:rPr>
              <a:t>form.html</a:t>
            </a:r>
            <a:r>
              <a:rPr sz="2600" b="1" spc="-40" dirty="0">
                <a:solidFill>
                  <a:srgbClr val="484230"/>
                </a:solidFill>
                <a:latin typeface="Corbel"/>
                <a:cs typeface="Corbel"/>
              </a:rPr>
              <a:t> </a:t>
            </a:r>
            <a:r>
              <a:rPr sz="2600" b="1" spc="-10" dirty="0">
                <a:solidFill>
                  <a:srgbClr val="484230"/>
                </a:solidFill>
                <a:latin typeface="Corbel"/>
                <a:cs typeface="Corbel"/>
              </a:rPr>
              <a:t>(continued)</a:t>
            </a:r>
            <a:endParaRPr sz="2600" dirty="0">
              <a:latin typeface="Corbel"/>
              <a:cs typeface="Corbel"/>
            </a:endParaRPr>
          </a:p>
          <a:p>
            <a:pPr marL="348615">
              <a:lnSpc>
                <a:spcPct val="100000"/>
              </a:lnSpc>
              <a:spcBef>
                <a:spcPts val="919"/>
              </a:spcBef>
            </a:pPr>
            <a:r>
              <a:rPr sz="1800" b="1" spc="-5" dirty="0">
                <a:solidFill>
                  <a:srgbClr val="00AFEF"/>
                </a:solidFill>
                <a:latin typeface="Consolas"/>
                <a:cs typeface="Consolas"/>
              </a:rPr>
              <a:t>&lt;br</a:t>
            </a:r>
            <a:r>
              <a:rPr sz="1800" b="1" spc="-20" dirty="0">
                <a:solidFill>
                  <a:srgbClr val="00AFEF"/>
                </a:solidFill>
                <a:latin typeface="Consolas"/>
                <a:cs typeface="Consolas"/>
              </a:rPr>
              <a:t> </a:t>
            </a:r>
            <a:r>
              <a:rPr sz="1800" b="1" dirty="0">
                <a:solidFill>
                  <a:srgbClr val="00AFEF"/>
                </a:solidFill>
                <a:latin typeface="Consolas"/>
                <a:cs typeface="Consolas"/>
              </a:rPr>
              <a:t>/&gt;</a:t>
            </a:r>
            <a:endParaRPr sz="1800" dirty="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19100" y="707136"/>
            <a:ext cx="3593591" cy="7330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59740" y="180848"/>
            <a:ext cx="6577330" cy="102044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5120"/>
              </a:lnSpc>
              <a:spcBef>
                <a:spcPts val="95"/>
              </a:spcBef>
            </a:pPr>
            <a:r>
              <a:rPr spc="-80" dirty="0"/>
              <a:t>HTML </a:t>
            </a:r>
            <a:r>
              <a:rPr spc="-114" dirty="0"/>
              <a:t>Forms </a:t>
            </a:r>
            <a:r>
              <a:rPr spc="-5" dirty="0"/>
              <a:t>– </a:t>
            </a:r>
            <a:r>
              <a:rPr spc="-95" dirty="0"/>
              <a:t>Example</a:t>
            </a:r>
            <a:r>
              <a:rPr spc="-695" dirty="0"/>
              <a:t> </a:t>
            </a:r>
            <a:r>
              <a:rPr spc="-75" dirty="0"/>
              <a:t>(3)</a:t>
            </a:r>
          </a:p>
          <a:p>
            <a:pPr marL="165100">
              <a:lnSpc>
                <a:spcPts val="2720"/>
              </a:lnSpc>
            </a:pPr>
            <a:r>
              <a:rPr sz="2600" b="1" spc="-5" dirty="0">
                <a:solidFill>
                  <a:srgbClr val="484230"/>
                </a:solidFill>
                <a:latin typeface="Corbel"/>
                <a:cs typeface="Corbel"/>
              </a:rPr>
              <a:t>form.html</a:t>
            </a:r>
            <a:r>
              <a:rPr sz="2600" b="1" spc="-10" dirty="0">
                <a:solidFill>
                  <a:srgbClr val="484230"/>
                </a:solidFill>
                <a:latin typeface="Corbel"/>
                <a:cs typeface="Corbel"/>
              </a:rPr>
              <a:t> (continued)</a:t>
            </a:r>
            <a:endParaRPr sz="2600">
              <a:latin typeface="Corbel"/>
              <a:cs typeface="Corbe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696731" y="2789047"/>
            <a:ext cx="178435" cy="18097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dirty="0">
                <a:solidFill>
                  <a:srgbClr val="DFDCB7"/>
                </a:solidFill>
                <a:latin typeface="Calibri"/>
                <a:cs typeface="Calibri"/>
              </a:rPr>
              <a:t>74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905000" y="1295399"/>
            <a:ext cx="5257800" cy="55625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88340" y="3717209"/>
            <a:ext cx="4934585" cy="1929764"/>
          </a:xfrm>
          <a:prstGeom prst="rect">
            <a:avLst/>
          </a:prstGeom>
        </p:spPr>
        <p:txBody>
          <a:bodyPr vert="horz" wrap="square" lIns="0" tIns="4667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675"/>
              </a:spcBef>
            </a:pPr>
            <a:r>
              <a:rPr sz="6600" spc="-75" dirty="0">
                <a:solidFill>
                  <a:srgbClr val="675E46"/>
                </a:solidFill>
                <a:latin typeface="Cambria"/>
                <a:cs typeface="Cambria"/>
              </a:rPr>
              <a:t>HTML</a:t>
            </a:r>
            <a:r>
              <a:rPr sz="6600" spc="-305" dirty="0">
                <a:solidFill>
                  <a:srgbClr val="675E46"/>
                </a:solidFill>
                <a:latin typeface="Cambria"/>
                <a:cs typeface="Cambria"/>
              </a:rPr>
              <a:t> </a:t>
            </a:r>
            <a:r>
              <a:rPr sz="6600" spc="-120" dirty="0">
                <a:solidFill>
                  <a:srgbClr val="675E46"/>
                </a:solidFill>
                <a:latin typeface="Cambria"/>
                <a:cs typeface="Cambria"/>
              </a:rPr>
              <a:t>Frames</a:t>
            </a:r>
            <a:endParaRPr sz="660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1095"/>
              </a:spcBef>
            </a:pPr>
            <a:r>
              <a:rPr sz="2000" dirty="0">
                <a:solidFill>
                  <a:srgbClr val="8E8D8B"/>
                </a:solidFill>
                <a:latin typeface="Consolas"/>
                <a:cs typeface="Consolas"/>
              </a:rPr>
              <a:t>&lt;frameset&gt;</a:t>
            </a:r>
            <a:r>
              <a:rPr sz="2000" dirty="0">
                <a:solidFill>
                  <a:srgbClr val="8E8D8B"/>
                </a:solidFill>
                <a:latin typeface="Calibri"/>
                <a:cs typeface="Calibri"/>
              </a:rPr>
              <a:t>, </a:t>
            </a:r>
            <a:r>
              <a:rPr sz="2000" dirty="0">
                <a:solidFill>
                  <a:srgbClr val="8E8D8B"/>
                </a:solidFill>
                <a:latin typeface="Consolas"/>
                <a:cs typeface="Consolas"/>
              </a:rPr>
              <a:t>&lt;frame&gt;</a:t>
            </a:r>
            <a:r>
              <a:rPr sz="2000" spc="-740" dirty="0">
                <a:solidFill>
                  <a:srgbClr val="8E8D8B"/>
                </a:solidFill>
                <a:latin typeface="Consolas"/>
                <a:cs typeface="Consolas"/>
              </a:rPr>
              <a:t> </a:t>
            </a:r>
            <a:r>
              <a:rPr sz="2000" dirty="0">
                <a:solidFill>
                  <a:srgbClr val="8E8D8B"/>
                </a:solidFill>
                <a:latin typeface="Calibri"/>
                <a:cs typeface="Calibri"/>
              </a:rPr>
              <a:t>and </a:t>
            </a:r>
            <a:r>
              <a:rPr sz="2000" dirty="0">
                <a:solidFill>
                  <a:srgbClr val="8E8D8B"/>
                </a:solidFill>
                <a:latin typeface="Consolas"/>
                <a:cs typeface="Consolas"/>
              </a:rPr>
              <a:t>&lt;iframe&gt;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02208" y="1313688"/>
            <a:ext cx="3293364" cy="52456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747259" y="1269491"/>
            <a:ext cx="3396995" cy="52821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467690"/>
            <a:ext cx="3408045" cy="726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75" dirty="0"/>
              <a:t>HTML</a:t>
            </a:r>
            <a:r>
              <a:rPr spc="-275" dirty="0"/>
              <a:t> </a:t>
            </a:r>
            <a:r>
              <a:rPr spc="-114" dirty="0"/>
              <a:t>Frames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81000" y="1600200"/>
            <a:ext cx="7772400" cy="29552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76200" indent="-228600" algn="just">
              <a:lnSpc>
                <a:spcPct val="100000"/>
              </a:lnSpc>
              <a:spcBef>
                <a:spcPts val="95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spc="-15" dirty="0">
                <a:solidFill>
                  <a:srgbClr val="484230"/>
                </a:solidFill>
                <a:latin typeface="Calibri"/>
                <a:cs typeface="Calibri"/>
              </a:rPr>
              <a:t>Frames provide </a:t>
            </a:r>
            <a:r>
              <a:rPr sz="2200" spc="-5" dirty="0">
                <a:solidFill>
                  <a:srgbClr val="484230"/>
                </a:solidFill>
                <a:latin typeface="Calibri"/>
                <a:cs typeface="Calibri"/>
              </a:rPr>
              <a:t>a </a:t>
            </a:r>
            <a:r>
              <a:rPr sz="2200" spc="-25" dirty="0">
                <a:solidFill>
                  <a:srgbClr val="484230"/>
                </a:solidFill>
                <a:latin typeface="Calibri"/>
                <a:cs typeface="Calibri"/>
              </a:rPr>
              <a:t>way </a:t>
            </a:r>
            <a:r>
              <a:rPr sz="2200" b="1" spc="-20" dirty="0">
                <a:solidFill>
                  <a:srgbClr val="484230"/>
                </a:solidFill>
                <a:latin typeface="Calibri"/>
                <a:cs typeface="Calibri"/>
              </a:rPr>
              <a:t>to </a:t>
            </a:r>
            <a:r>
              <a:rPr sz="2200" b="1" spc="-10" dirty="0">
                <a:solidFill>
                  <a:srgbClr val="484230"/>
                </a:solidFill>
                <a:latin typeface="Calibri"/>
                <a:cs typeface="Calibri"/>
              </a:rPr>
              <a:t>show </a:t>
            </a:r>
            <a:r>
              <a:rPr sz="2200" b="1" spc="-5" dirty="0">
                <a:solidFill>
                  <a:srgbClr val="484230"/>
                </a:solidFill>
                <a:latin typeface="Calibri"/>
                <a:cs typeface="Calibri"/>
              </a:rPr>
              <a:t>multiple </a:t>
            </a:r>
            <a:r>
              <a:rPr sz="2200" b="1" spc="-10" dirty="0">
                <a:solidFill>
                  <a:srgbClr val="484230"/>
                </a:solidFill>
                <a:latin typeface="Calibri"/>
                <a:cs typeface="Calibri"/>
              </a:rPr>
              <a:t>HTML documents </a:t>
            </a:r>
            <a:r>
              <a:rPr sz="2200" b="1" spc="-5" dirty="0">
                <a:solidFill>
                  <a:srgbClr val="484230"/>
                </a:solidFill>
                <a:latin typeface="Calibri"/>
                <a:cs typeface="Calibri"/>
              </a:rPr>
              <a:t>in a  </a:t>
            </a:r>
            <a:r>
              <a:rPr sz="2200" b="1" spc="-10" dirty="0">
                <a:solidFill>
                  <a:srgbClr val="484230"/>
                </a:solidFill>
                <a:latin typeface="Calibri"/>
                <a:cs typeface="Calibri"/>
              </a:rPr>
              <a:t>single </a:t>
            </a:r>
            <a:r>
              <a:rPr sz="2200" b="1" spc="-30" dirty="0">
                <a:solidFill>
                  <a:srgbClr val="484230"/>
                </a:solidFill>
                <a:latin typeface="Calibri"/>
                <a:cs typeface="Calibri"/>
              </a:rPr>
              <a:t>Web</a:t>
            </a:r>
            <a:r>
              <a:rPr sz="2200" b="1" spc="15" dirty="0">
                <a:solidFill>
                  <a:srgbClr val="484230"/>
                </a:solidFill>
                <a:latin typeface="Calibri"/>
                <a:cs typeface="Calibri"/>
              </a:rPr>
              <a:t> </a:t>
            </a:r>
            <a:r>
              <a:rPr sz="2200" b="1" spc="-15" dirty="0">
                <a:solidFill>
                  <a:srgbClr val="484230"/>
                </a:solidFill>
                <a:latin typeface="Calibri"/>
                <a:cs typeface="Calibri"/>
              </a:rPr>
              <a:t>page</a:t>
            </a:r>
            <a:endParaRPr sz="2200" b="1" dirty="0">
              <a:latin typeface="Calibri"/>
              <a:cs typeface="Calibri"/>
            </a:endParaRPr>
          </a:p>
          <a:p>
            <a:pPr marL="241300" marR="5080" indent="-228600" algn="just">
              <a:lnSpc>
                <a:spcPct val="100000"/>
              </a:lnSpc>
              <a:spcBef>
                <a:spcPts val="530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spc="-10" dirty="0">
                <a:solidFill>
                  <a:srgbClr val="484230"/>
                </a:solidFill>
                <a:latin typeface="Calibri"/>
                <a:cs typeface="Calibri"/>
              </a:rPr>
              <a:t>The</a:t>
            </a:r>
            <a:r>
              <a:rPr lang="en-US" sz="2200" spc="-10" dirty="0">
                <a:solidFill>
                  <a:srgbClr val="484230"/>
                </a:solidFill>
                <a:latin typeface="Calibri"/>
                <a:cs typeface="Calibri"/>
              </a:rPr>
              <a:t> web-p</a:t>
            </a:r>
            <a:r>
              <a:rPr sz="2200" spc="-15" dirty="0">
                <a:solidFill>
                  <a:srgbClr val="484230"/>
                </a:solidFill>
                <a:latin typeface="Calibri"/>
                <a:cs typeface="Calibri"/>
              </a:rPr>
              <a:t>age can </a:t>
            </a:r>
            <a:r>
              <a:rPr sz="2200" spc="-5" dirty="0">
                <a:solidFill>
                  <a:srgbClr val="484230"/>
                </a:solidFill>
                <a:latin typeface="Calibri"/>
                <a:cs typeface="Calibri"/>
              </a:rPr>
              <a:t>be split </a:t>
            </a:r>
            <a:r>
              <a:rPr sz="2200" spc="-20" dirty="0">
                <a:solidFill>
                  <a:srgbClr val="484230"/>
                </a:solidFill>
                <a:latin typeface="Calibri"/>
                <a:cs typeface="Calibri"/>
              </a:rPr>
              <a:t>into separate </a:t>
            </a:r>
            <a:r>
              <a:rPr sz="2200" spc="-10" dirty="0">
                <a:solidFill>
                  <a:srgbClr val="484230"/>
                </a:solidFill>
                <a:latin typeface="Calibri"/>
                <a:cs typeface="Calibri"/>
              </a:rPr>
              <a:t>views (</a:t>
            </a:r>
            <a:r>
              <a:rPr lang="en-US" sz="2200" spc="-10" dirty="0">
                <a:solidFill>
                  <a:srgbClr val="484230"/>
                </a:solidFill>
                <a:latin typeface="Calibri"/>
                <a:cs typeface="Calibri"/>
              </a:rPr>
              <a:t>i.e. </a:t>
            </a:r>
            <a:r>
              <a:rPr sz="2200" spc="-10" dirty="0">
                <a:solidFill>
                  <a:srgbClr val="484230"/>
                </a:solidFill>
                <a:latin typeface="Calibri"/>
                <a:cs typeface="Calibri"/>
              </a:rPr>
              <a:t>frames) </a:t>
            </a:r>
            <a:r>
              <a:rPr sz="2200" spc="-15" dirty="0">
                <a:solidFill>
                  <a:srgbClr val="484230"/>
                </a:solidFill>
                <a:latin typeface="Calibri"/>
                <a:cs typeface="Calibri"/>
              </a:rPr>
              <a:t>horizontally </a:t>
            </a:r>
            <a:r>
              <a:rPr sz="2200" spc="-5" dirty="0">
                <a:solidFill>
                  <a:srgbClr val="484230"/>
                </a:solidFill>
                <a:latin typeface="Calibri"/>
                <a:cs typeface="Calibri"/>
              </a:rPr>
              <a:t>and</a:t>
            </a:r>
            <a:r>
              <a:rPr sz="2200" spc="-10" dirty="0">
                <a:solidFill>
                  <a:srgbClr val="484230"/>
                </a:solidFill>
                <a:latin typeface="Calibri"/>
                <a:cs typeface="Calibri"/>
              </a:rPr>
              <a:t> vertically</a:t>
            </a:r>
            <a:endParaRPr sz="2200" dirty="0">
              <a:latin typeface="Calibri"/>
              <a:cs typeface="Calibri"/>
            </a:endParaRPr>
          </a:p>
          <a:p>
            <a:pPr marL="241300" marR="60325" indent="-228600" algn="just">
              <a:lnSpc>
                <a:spcPct val="100000"/>
              </a:lnSpc>
              <a:spcBef>
                <a:spcPts val="530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spc="-15" dirty="0">
                <a:solidFill>
                  <a:srgbClr val="484230"/>
                </a:solidFill>
                <a:latin typeface="Calibri"/>
                <a:cs typeface="Calibri"/>
              </a:rPr>
              <a:t>Frames were </a:t>
            </a:r>
            <a:r>
              <a:rPr sz="2200" spc="-5" dirty="0">
                <a:solidFill>
                  <a:srgbClr val="484230"/>
                </a:solidFill>
                <a:latin typeface="Calibri"/>
                <a:cs typeface="Calibri"/>
              </a:rPr>
              <a:t>popular in </a:t>
            </a:r>
            <a:r>
              <a:rPr sz="2200" spc="-10" dirty="0">
                <a:solidFill>
                  <a:srgbClr val="484230"/>
                </a:solidFill>
                <a:latin typeface="Calibri"/>
                <a:cs typeface="Calibri"/>
              </a:rPr>
              <a:t>the </a:t>
            </a:r>
            <a:r>
              <a:rPr sz="2200" spc="-5" dirty="0">
                <a:solidFill>
                  <a:srgbClr val="484230"/>
                </a:solidFill>
                <a:latin typeface="Calibri"/>
                <a:cs typeface="Calibri"/>
              </a:rPr>
              <a:t>early </a:t>
            </a:r>
            <a:r>
              <a:rPr sz="2200" spc="-10" dirty="0">
                <a:solidFill>
                  <a:srgbClr val="484230"/>
                </a:solidFill>
                <a:latin typeface="Calibri"/>
                <a:cs typeface="Calibri"/>
              </a:rPr>
              <a:t>ages </a:t>
            </a:r>
            <a:r>
              <a:rPr sz="2200" spc="-5" dirty="0">
                <a:solidFill>
                  <a:srgbClr val="484230"/>
                </a:solidFill>
                <a:latin typeface="Calibri"/>
                <a:cs typeface="Calibri"/>
              </a:rPr>
              <a:t>of </a:t>
            </a:r>
            <a:r>
              <a:rPr sz="2200" spc="-10" dirty="0">
                <a:solidFill>
                  <a:srgbClr val="484230"/>
                </a:solidFill>
                <a:latin typeface="Calibri"/>
                <a:cs typeface="Calibri"/>
              </a:rPr>
              <a:t>HTML development,  but now </a:t>
            </a:r>
            <a:r>
              <a:rPr sz="2200" spc="-5" dirty="0">
                <a:solidFill>
                  <a:srgbClr val="484230"/>
                </a:solidFill>
                <a:latin typeface="Calibri"/>
                <a:cs typeface="Calibri"/>
              </a:rPr>
              <a:t>their </a:t>
            </a:r>
            <a:r>
              <a:rPr sz="2200" spc="-10" dirty="0">
                <a:solidFill>
                  <a:srgbClr val="484230"/>
                </a:solidFill>
                <a:latin typeface="Calibri"/>
                <a:cs typeface="Calibri"/>
              </a:rPr>
              <a:t>usage </a:t>
            </a:r>
            <a:r>
              <a:rPr sz="2200" spc="-5" dirty="0">
                <a:solidFill>
                  <a:srgbClr val="484230"/>
                </a:solidFill>
                <a:latin typeface="Calibri"/>
                <a:cs typeface="Calibri"/>
              </a:rPr>
              <a:t>is</a:t>
            </a:r>
            <a:r>
              <a:rPr sz="2200" spc="25" dirty="0">
                <a:solidFill>
                  <a:srgbClr val="484230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484230"/>
                </a:solidFill>
                <a:latin typeface="Calibri"/>
                <a:cs typeface="Calibri"/>
              </a:rPr>
              <a:t>rejected</a:t>
            </a:r>
            <a:endParaRPr sz="2200" dirty="0">
              <a:latin typeface="Calibri"/>
              <a:cs typeface="Calibri"/>
            </a:endParaRPr>
          </a:p>
          <a:p>
            <a:pPr marL="241300" marR="22225" indent="-228600" algn="just">
              <a:lnSpc>
                <a:spcPct val="100000"/>
              </a:lnSpc>
              <a:spcBef>
                <a:spcPts val="530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spc="-15" dirty="0">
                <a:solidFill>
                  <a:srgbClr val="484230"/>
                </a:solidFill>
                <a:latin typeface="Calibri"/>
                <a:cs typeface="Calibri"/>
              </a:rPr>
              <a:t>Frames </a:t>
            </a:r>
            <a:r>
              <a:rPr sz="2200" spc="-10" dirty="0">
                <a:solidFill>
                  <a:srgbClr val="484230"/>
                </a:solidFill>
                <a:latin typeface="Calibri"/>
                <a:cs typeface="Calibri"/>
              </a:rPr>
              <a:t>are not supported by </a:t>
            </a:r>
            <a:r>
              <a:rPr sz="2200" spc="-5" dirty="0">
                <a:solidFill>
                  <a:srgbClr val="484230"/>
                </a:solidFill>
                <a:latin typeface="Calibri"/>
                <a:cs typeface="Calibri"/>
              </a:rPr>
              <a:t>all </a:t>
            </a:r>
            <a:r>
              <a:rPr sz="2200" spc="-10" dirty="0">
                <a:solidFill>
                  <a:srgbClr val="484230"/>
                </a:solidFill>
                <a:latin typeface="Calibri"/>
                <a:cs typeface="Calibri"/>
              </a:rPr>
              <a:t>user </a:t>
            </a:r>
            <a:r>
              <a:rPr sz="2200" spc="-15" dirty="0">
                <a:solidFill>
                  <a:srgbClr val="484230"/>
                </a:solidFill>
                <a:latin typeface="Calibri"/>
                <a:cs typeface="Calibri"/>
              </a:rPr>
              <a:t>agents </a:t>
            </a:r>
            <a:r>
              <a:rPr sz="2200" spc="-20" dirty="0">
                <a:solidFill>
                  <a:srgbClr val="484230"/>
                </a:solidFill>
                <a:latin typeface="Calibri"/>
                <a:cs typeface="Calibri"/>
              </a:rPr>
              <a:t>(browsers, </a:t>
            </a:r>
            <a:r>
              <a:rPr sz="2200" spc="-10" dirty="0">
                <a:solidFill>
                  <a:srgbClr val="484230"/>
                </a:solidFill>
                <a:latin typeface="Calibri"/>
                <a:cs typeface="Calibri"/>
              </a:rPr>
              <a:t>search  </a:t>
            </a:r>
            <a:r>
              <a:rPr sz="2200" spc="-5" dirty="0">
                <a:solidFill>
                  <a:srgbClr val="484230"/>
                </a:solidFill>
                <a:latin typeface="Calibri"/>
                <a:cs typeface="Calibri"/>
              </a:rPr>
              <a:t>engines,</a:t>
            </a:r>
            <a:r>
              <a:rPr sz="2200" spc="5" dirty="0">
                <a:solidFill>
                  <a:srgbClr val="484230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484230"/>
                </a:solidFill>
                <a:latin typeface="Calibri"/>
                <a:cs typeface="Calibri"/>
              </a:rPr>
              <a:t>etc.)</a:t>
            </a:r>
            <a:endParaRPr sz="2200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696731" y="2789047"/>
            <a:ext cx="178435" cy="18097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dirty="0">
                <a:solidFill>
                  <a:srgbClr val="DFDCB7"/>
                </a:solidFill>
                <a:latin typeface="Calibri"/>
                <a:cs typeface="Calibri"/>
              </a:rPr>
              <a:t>76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467690"/>
            <a:ext cx="4723765" cy="726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75" dirty="0"/>
              <a:t>HTML </a:t>
            </a:r>
            <a:r>
              <a:rPr spc="-100" dirty="0"/>
              <a:t>&lt;frame&gt;</a:t>
            </a:r>
            <a:r>
              <a:rPr spc="-409" dirty="0"/>
              <a:t> </a:t>
            </a:r>
            <a:r>
              <a:rPr spc="-170" dirty="0"/>
              <a:t>Tag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50240" y="1371600"/>
            <a:ext cx="4759960" cy="25269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5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000" b="1" spc="-5" dirty="0">
                <a:solidFill>
                  <a:srgbClr val="2E2B1F"/>
                </a:solidFill>
                <a:latin typeface="Calibri"/>
                <a:cs typeface="Calibri"/>
              </a:rPr>
              <a:t>Example</a:t>
            </a:r>
            <a:r>
              <a:rPr lang="en-US" sz="2000" b="1" spc="-5" dirty="0">
                <a:solidFill>
                  <a:srgbClr val="2E2B1F"/>
                </a:solidFill>
                <a:latin typeface="Calibri"/>
                <a:cs typeface="Calibri"/>
              </a:rPr>
              <a:t>:</a:t>
            </a:r>
            <a:endParaRPr sz="2000" dirty="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buClr>
                <a:srgbClr val="A9A47B"/>
              </a:buClr>
              <a:tabLst>
                <a:tab pos="240665" algn="l"/>
                <a:tab pos="241300" algn="l"/>
              </a:tabLst>
            </a:pPr>
            <a:r>
              <a:rPr lang="en-US" sz="2000" dirty="0">
                <a:solidFill>
                  <a:srgbClr val="2E2B1F"/>
                </a:solidFill>
                <a:latin typeface="Calibri"/>
                <a:cs typeface="Calibri"/>
              </a:rPr>
              <a:t> 	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A </a:t>
            </a: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simple 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three-framed</a:t>
            </a:r>
            <a:r>
              <a:rPr sz="2000" spc="1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page:</a:t>
            </a:r>
            <a:endParaRPr lang="en-US" sz="2000" spc="-5" dirty="0">
              <a:solidFill>
                <a:srgbClr val="2E2B1F"/>
              </a:solidFill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endParaRPr sz="2000" dirty="0">
              <a:latin typeface="Calibri"/>
              <a:cs typeface="Calibri"/>
            </a:endParaRPr>
          </a:p>
          <a:p>
            <a:pPr marL="227965" indent="-227965">
              <a:lnSpc>
                <a:spcPct val="100000"/>
              </a:lnSpc>
              <a:spcBef>
                <a:spcPts val="434"/>
              </a:spcBef>
              <a:buClr>
                <a:srgbClr val="A9A47B"/>
              </a:buClr>
              <a:buFont typeface="Arial"/>
              <a:buChar char="•"/>
              <a:tabLst>
                <a:tab pos="227965" algn="l"/>
                <a:tab pos="241300" algn="l"/>
              </a:tabLst>
            </a:pPr>
            <a:r>
              <a:rPr sz="2000" spc="-10" dirty="0">
                <a:solidFill>
                  <a:srgbClr val="0000CD"/>
                </a:solidFill>
                <a:latin typeface="Calibri"/>
                <a:cs typeface="Calibri"/>
              </a:rPr>
              <a:t>&lt;</a:t>
            </a:r>
            <a:r>
              <a:rPr sz="2000" spc="-10" dirty="0">
                <a:solidFill>
                  <a:srgbClr val="A42A2A"/>
                </a:solidFill>
                <a:latin typeface="Calibri"/>
                <a:cs typeface="Calibri"/>
              </a:rPr>
              <a:t>frameset</a:t>
            </a:r>
            <a:r>
              <a:rPr sz="2000" spc="20" dirty="0">
                <a:solidFill>
                  <a:srgbClr val="A42A2A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Calibri"/>
                <a:cs typeface="Calibri"/>
              </a:rPr>
              <a:t>cols</a:t>
            </a:r>
            <a:r>
              <a:rPr sz="2000" spc="-5" dirty="0">
                <a:solidFill>
                  <a:srgbClr val="0000CD"/>
                </a:solidFill>
                <a:latin typeface="Calibri"/>
                <a:cs typeface="Calibri"/>
              </a:rPr>
              <a:t>="25%,</a:t>
            </a:r>
            <a:r>
              <a:rPr lang="en-US" sz="2000" spc="-5" dirty="0">
                <a:solidFill>
                  <a:srgbClr val="0000CD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0000CD"/>
                </a:solidFill>
                <a:latin typeface="Calibri"/>
                <a:cs typeface="Calibri"/>
              </a:rPr>
              <a:t>50%,</a:t>
            </a:r>
            <a:r>
              <a:rPr lang="en-US" sz="2000" spc="-5" dirty="0">
                <a:solidFill>
                  <a:srgbClr val="0000CD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0000CD"/>
                </a:solidFill>
                <a:latin typeface="Calibri"/>
                <a:cs typeface="Calibri"/>
              </a:rPr>
              <a:t>25%"&gt;</a:t>
            </a:r>
            <a:endParaRPr sz="2000" dirty="0">
              <a:latin typeface="Calibri"/>
              <a:cs typeface="Calibri"/>
            </a:endParaRPr>
          </a:p>
          <a:p>
            <a:pPr marR="51435" algn="ctr">
              <a:lnSpc>
                <a:spcPct val="100000"/>
              </a:lnSpc>
            </a:pPr>
            <a:r>
              <a:rPr sz="2000" spc="-10" dirty="0">
                <a:solidFill>
                  <a:srgbClr val="0000CD"/>
                </a:solidFill>
                <a:latin typeface="Calibri"/>
                <a:cs typeface="Calibri"/>
              </a:rPr>
              <a:t>&lt;</a:t>
            </a:r>
            <a:r>
              <a:rPr sz="2000" spc="-10" dirty="0">
                <a:solidFill>
                  <a:srgbClr val="A42A2A"/>
                </a:solidFill>
                <a:latin typeface="Calibri"/>
                <a:cs typeface="Calibri"/>
              </a:rPr>
              <a:t>frame </a:t>
            </a:r>
            <a:r>
              <a:rPr sz="2000" spc="-10" dirty="0">
                <a:solidFill>
                  <a:srgbClr val="FF0000"/>
                </a:solidFill>
                <a:latin typeface="Calibri"/>
                <a:cs typeface="Calibri"/>
              </a:rPr>
              <a:t>src</a:t>
            </a:r>
            <a:r>
              <a:rPr sz="2000" spc="-10" dirty="0">
                <a:solidFill>
                  <a:srgbClr val="0000CD"/>
                </a:solidFill>
                <a:latin typeface="Calibri"/>
                <a:cs typeface="Calibri"/>
              </a:rPr>
              <a:t>="frame_a.htm</a:t>
            </a:r>
            <a:r>
              <a:rPr lang="en-US" sz="2000" spc="-10" dirty="0">
                <a:solidFill>
                  <a:srgbClr val="0000CD"/>
                </a:solidFill>
                <a:latin typeface="Calibri"/>
                <a:cs typeface="Calibri"/>
              </a:rPr>
              <a:t>l</a:t>
            </a:r>
            <a:r>
              <a:rPr sz="2000" spc="-10" dirty="0">
                <a:solidFill>
                  <a:srgbClr val="0000CD"/>
                </a:solidFill>
                <a:latin typeface="Calibri"/>
                <a:cs typeface="Calibri"/>
              </a:rPr>
              <a:t>"&gt;</a:t>
            </a:r>
            <a:endParaRPr sz="2000" dirty="0">
              <a:latin typeface="Calibri"/>
              <a:cs typeface="Calibri"/>
            </a:endParaRPr>
          </a:p>
          <a:p>
            <a:pPr marR="39370" algn="ctr">
              <a:lnSpc>
                <a:spcPct val="100000"/>
              </a:lnSpc>
            </a:pPr>
            <a:r>
              <a:rPr sz="2000" spc="-10" dirty="0">
                <a:solidFill>
                  <a:srgbClr val="0000CD"/>
                </a:solidFill>
                <a:latin typeface="Calibri"/>
                <a:cs typeface="Calibri"/>
              </a:rPr>
              <a:t>&lt;</a:t>
            </a:r>
            <a:r>
              <a:rPr sz="2000" spc="-10" dirty="0">
                <a:solidFill>
                  <a:srgbClr val="A42A2A"/>
                </a:solidFill>
                <a:latin typeface="Calibri"/>
                <a:cs typeface="Calibri"/>
              </a:rPr>
              <a:t>frame</a:t>
            </a:r>
            <a:r>
              <a:rPr sz="2000" spc="-5" dirty="0">
                <a:solidFill>
                  <a:srgbClr val="A42A2A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0000"/>
                </a:solidFill>
                <a:latin typeface="Calibri"/>
                <a:cs typeface="Calibri"/>
              </a:rPr>
              <a:t>src</a:t>
            </a:r>
            <a:r>
              <a:rPr sz="2000" spc="-10" dirty="0">
                <a:solidFill>
                  <a:srgbClr val="0000CD"/>
                </a:solidFill>
                <a:latin typeface="Calibri"/>
                <a:cs typeface="Calibri"/>
              </a:rPr>
              <a:t>="frame_b.htm</a:t>
            </a:r>
            <a:r>
              <a:rPr lang="en-US" sz="2000" spc="-10" dirty="0">
                <a:solidFill>
                  <a:srgbClr val="0000CD"/>
                </a:solidFill>
                <a:latin typeface="Calibri"/>
                <a:cs typeface="Calibri"/>
              </a:rPr>
              <a:t>l</a:t>
            </a:r>
            <a:r>
              <a:rPr sz="2000" spc="-10" dirty="0">
                <a:solidFill>
                  <a:srgbClr val="0000CD"/>
                </a:solidFill>
                <a:latin typeface="Calibri"/>
                <a:cs typeface="Calibri"/>
              </a:rPr>
              <a:t>"&gt;</a:t>
            </a:r>
            <a:endParaRPr sz="2000" dirty="0">
              <a:latin typeface="Calibri"/>
              <a:cs typeface="Calibri"/>
            </a:endParaRPr>
          </a:p>
          <a:p>
            <a:pPr marL="355600">
              <a:lnSpc>
                <a:spcPct val="100000"/>
              </a:lnSpc>
            </a:pPr>
            <a:r>
              <a:rPr lang="en-US" sz="2000" spc="-10" dirty="0">
                <a:solidFill>
                  <a:srgbClr val="0000CD"/>
                </a:solidFill>
                <a:latin typeface="Calibri"/>
                <a:cs typeface="Calibri"/>
              </a:rPr>
              <a:t>	</a:t>
            </a:r>
            <a:r>
              <a:rPr sz="2000" spc="-10" dirty="0">
                <a:solidFill>
                  <a:srgbClr val="0000CD"/>
                </a:solidFill>
                <a:latin typeface="Calibri"/>
                <a:cs typeface="Calibri"/>
              </a:rPr>
              <a:t>&lt;</a:t>
            </a:r>
            <a:r>
              <a:rPr sz="2000" spc="-10" dirty="0">
                <a:solidFill>
                  <a:srgbClr val="A42A2A"/>
                </a:solidFill>
                <a:latin typeface="Calibri"/>
                <a:cs typeface="Calibri"/>
              </a:rPr>
              <a:t>frame</a:t>
            </a:r>
            <a:r>
              <a:rPr sz="2000" spc="5" dirty="0">
                <a:solidFill>
                  <a:srgbClr val="A42A2A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0000"/>
                </a:solidFill>
                <a:latin typeface="Calibri"/>
                <a:cs typeface="Calibri"/>
              </a:rPr>
              <a:t>src</a:t>
            </a:r>
            <a:r>
              <a:rPr sz="2000" spc="-10" dirty="0">
                <a:solidFill>
                  <a:srgbClr val="0000CD"/>
                </a:solidFill>
                <a:latin typeface="Calibri"/>
                <a:cs typeface="Calibri"/>
              </a:rPr>
              <a:t>="frame_c.htm</a:t>
            </a:r>
            <a:r>
              <a:rPr lang="en-US" sz="2000" spc="-10" dirty="0">
                <a:solidFill>
                  <a:srgbClr val="0000CD"/>
                </a:solidFill>
                <a:latin typeface="Calibri"/>
                <a:cs typeface="Calibri"/>
              </a:rPr>
              <a:t>l</a:t>
            </a:r>
            <a:r>
              <a:rPr sz="2000" spc="-10" dirty="0">
                <a:solidFill>
                  <a:srgbClr val="0000CD"/>
                </a:solidFill>
                <a:latin typeface="Calibri"/>
                <a:cs typeface="Calibri"/>
              </a:rPr>
              <a:t>"&gt;</a:t>
            </a:r>
            <a:endParaRPr lang="en-US" sz="2000" dirty="0">
              <a:latin typeface="Calibri"/>
              <a:cs typeface="Calibri"/>
            </a:endParaRPr>
          </a:p>
          <a:p>
            <a:pPr marL="355600">
              <a:lnSpc>
                <a:spcPct val="100000"/>
              </a:lnSpc>
            </a:pPr>
            <a:r>
              <a:rPr sz="2000" spc="-5" dirty="0">
                <a:solidFill>
                  <a:srgbClr val="0000CD"/>
                </a:solidFill>
                <a:latin typeface="Calibri"/>
                <a:cs typeface="Calibri"/>
              </a:rPr>
              <a:t>&lt;</a:t>
            </a:r>
            <a:r>
              <a:rPr sz="2000" spc="-5" dirty="0">
                <a:solidFill>
                  <a:srgbClr val="A42A2A"/>
                </a:solidFill>
                <a:latin typeface="Calibri"/>
                <a:cs typeface="Calibri"/>
              </a:rPr>
              <a:t>/frameset</a:t>
            </a:r>
            <a:r>
              <a:rPr sz="2000" spc="-5" dirty="0">
                <a:solidFill>
                  <a:srgbClr val="0000CD"/>
                </a:solidFill>
                <a:latin typeface="Calibri"/>
                <a:cs typeface="Calibri"/>
              </a:rPr>
              <a:t>&gt;</a:t>
            </a:r>
            <a:endParaRPr sz="2000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85800" y="5562600"/>
            <a:ext cx="7187565" cy="574675"/>
          </a:xfrm>
          <a:prstGeom prst="rect">
            <a:avLst/>
          </a:prstGeom>
        </p:spPr>
        <p:txBody>
          <a:bodyPr vert="horz" wrap="square" lIns="0" tIns="71755" rIns="0" bIns="0" rtlCol="0">
            <a:spAutoFit/>
          </a:bodyPr>
          <a:lstStyle/>
          <a:p>
            <a:pPr marL="241300" marR="5080" indent="-228600">
              <a:lnSpc>
                <a:spcPts val="1920"/>
              </a:lnSpc>
              <a:spcBef>
                <a:spcPts val="565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000" b="1" spc="-10" dirty="0">
                <a:solidFill>
                  <a:srgbClr val="7030A0"/>
                </a:solidFill>
                <a:latin typeface="Calibri"/>
                <a:cs typeface="Calibri"/>
              </a:rPr>
              <a:t>Each &lt;frame&gt; </a:t>
            </a:r>
            <a:r>
              <a:rPr sz="2000" b="1" dirty="0">
                <a:solidFill>
                  <a:srgbClr val="7030A0"/>
                </a:solidFill>
                <a:latin typeface="Calibri"/>
                <a:cs typeface="Calibri"/>
              </a:rPr>
              <a:t>in a </a:t>
            </a:r>
            <a:r>
              <a:rPr sz="2000" b="1" spc="-10" dirty="0">
                <a:solidFill>
                  <a:srgbClr val="7030A0"/>
                </a:solidFill>
                <a:latin typeface="Calibri"/>
                <a:cs typeface="Calibri"/>
              </a:rPr>
              <a:t>&lt;frameset&gt; </a:t>
            </a:r>
            <a:r>
              <a:rPr sz="2000" b="1" spc="-5" dirty="0">
                <a:solidFill>
                  <a:srgbClr val="7030A0"/>
                </a:solidFill>
                <a:latin typeface="Calibri"/>
                <a:cs typeface="Calibri"/>
              </a:rPr>
              <a:t>can </a:t>
            </a:r>
            <a:r>
              <a:rPr sz="2000" b="1" spc="-20" dirty="0">
                <a:solidFill>
                  <a:srgbClr val="7030A0"/>
                </a:solidFill>
                <a:latin typeface="Calibri"/>
                <a:cs typeface="Calibri"/>
              </a:rPr>
              <a:t>have </a:t>
            </a:r>
            <a:r>
              <a:rPr sz="2000" b="1" spc="-15" dirty="0">
                <a:solidFill>
                  <a:srgbClr val="7030A0"/>
                </a:solidFill>
                <a:latin typeface="Calibri"/>
                <a:cs typeface="Calibri"/>
              </a:rPr>
              <a:t>different </a:t>
            </a:r>
            <a:r>
              <a:rPr sz="2000" b="1" spc="-10" dirty="0">
                <a:solidFill>
                  <a:srgbClr val="7030A0"/>
                </a:solidFill>
                <a:latin typeface="Calibri"/>
                <a:cs typeface="Calibri"/>
              </a:rPr>
              <a:t>attributes, </a:t>
            </a:r>
            <a:r>
              <a:rPr sz="2000" b="1" spc="-5" dirty="0">
                <a:solidFill>
                  <a:srgbClr val="7030A0"/>
                </a:solidFill>
                <a:latin typeface="Calibri"/>
                <a:cs typeface="Calibri"/>
              </a:rPr>
              <a:t>such </a:t>
            </a:r>
            <a:r>
              <a:rPr sz="2000" b="1" dirty="0">
                <a:solidFill>
                  <a:srgbClr val="7030A0"/>
                </a:solidFill>
                <a:latin typeface="Calibri"/>
                <a:cs typeface="Calibri"/>
              </a:rPr>
              <a:t>as  </a:t>
            </a:r>
            <a:r>
              <a:rPr sz="2000" b="1" spc="-30" dirty="0">
                <a:solidFill>
                  <a:srgbClr val="7030A0"/>
                </a:solidFill>
                <a:latin typeface="Calibri"/>
                <a:cs typeface="Calibri"/>
              </a:rPr>
              <a:t>border, </a:t>
            </a:r>
            <a:r>
              <a:rPr sz="2000" b="1" spc="-5" dirty="0">
                <a:solidFill>
                  <a:srgbClr val="7030A0"/>
                </a:solidFill>
                <a:latin typeface="Calibri"/>
                <a:cs typeface="Calibri"/>
              </a:rPr>
              <a:t>scrolling, </a:t>
            </a:r>
            <a:r>
              <a:rPr sz="2000" b="1" dirty="0">
                <a:solidFill>
                  <a:srgbClr val="7030A0"/>
                </a:solidFill>
                <a:latin typeface="Calibri"/>
                <a:cs typeface="Calibri"/>
              </a:rPr>
              <a:t>the ability </a:t>
            </a:r>
            <a:r>
              <a:rPr sz="2000" b="1" spc="-10" dirty="0">
                <a:solidFill>
                  <a:srgbClr val="7030A0"/>
                </a:solidFill>
                <a:latin typeface="Calibri"/>
                <a:cs typeface="Calibri"/>
              </a:rPr>
              <a:t>to </a:t>
            </a:r>
            <a:r>
              <a:rPr sz="2000" b="1" spc="-15" dirty="0">
                <a:solidFill>
                  <a:srgbClr val="7030A0"/>
                </a:solidFill>
                <a:latin typeface="Calibri"/>
                <a:cs typeface="Calibri"/>
              </a:rPr>
              <a:t>resize,</a:t>
            </a:r>
            <a:r>
              <a:rPr sz="2000" b="1" spc="30" dirty="0">
                <a:solidFill>
                  <a:srgbClr val="7030A0"/>
                </a:solidFill>
                <a:latin typeface="Calibri"/>
                <a:cs typeface="Calibri"/>
              </a:rPr>
              <a:t> </a:t>
            </a:r>
            <a:r>
              <a:rPr sz="2000" b="1" spc="-5" dirty="0">
                <a:solidFill>
                  <a:srgbClr val="7030A0"/>
                </a:solidFill>
                <a:latin typeface="Calibri"/>
                <a:cs typeface="Calibri"/>
              </a:rPr>
              <a:t>etc.</a:t>
            </a:r>
            <a:endParaRPr sz="2000" b="1" dirty="0">
              <a:solidFill>
                <a:srgbClr val="7030A0"/>
              </a:solidFill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071714" y="3962400"/>
            <a:ext cx="6048374" cy="14382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458200" y="61722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685800" y="0"/>
                </a:moveTo>
                <a:lnTo>
                  <a:pt x="0" y="0"/>
                </a:lnTo>
                <a:lnTo>
                  <a:pt x="0" y="447040"/>
                </a:lnTo>
                <a:lnTo>
                  <a:pt x="609600" y="447040"/>
                </a:lnTo>
                <a:lnTo>
                  <a:pt x="609600" y="685800"/>
                </a:lnTo>
                <a:lnTo>
                  <a:pt x="685800" y="685800"/>
                </a:lnTo>
                <a:lnTo>
                  <a:pt x="685800" y="447040"/>
                </a:lnTo>
                <a:lnTo>
                  <a:pt x="685800" y="0"/>
                </a:lnTo>
                <a:close/>
              </a:path>
            </a:pathLst>
          </a:custGeom>
          <a:solidFill>
            <a:srgbClr val="675E46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8458200" y="0"/>
            <a:ext cx="685800" cy="6172200"/>
            <a:chOff x="8458200" y="0"/>
            <a:chExt cx="685800" cy="6172200"/>
          </a:xfrm>
        </p:grpSpPr>
        <p:sp>
          <p:nvSpPr>
            <p:cNvPr id="5" name="object 5"/>
            <p:cNvSpPr/>
            <p:nvPr/>
          </p:nvSpPr>
          <p:spPr>
            <a:xfrm>
              <a:off x="8458200" y="0"/>
              <a:ext cx="685800" cy="5486400"/>
            </a:xfrm>
            <a:custGeom>
              <a:avLst/>
              <a:gdLst/>
              <a:ahLst/>
              <a:cxnLst/>
              <a:rect l="l" t="t" r="r" b="b"/>
              <a:pathLst>
                <a:path w="685800" h="5486400">
                  <a:moveTo>
                    <a:pt x="685800" y="0"/>
                  </a:moveTo>
                  <a:lnTo>
                    <a:pt x="0" y="0"/>
                  </a:lnTo>
                  <a:lnTo>
                    <a:pt x="0" y="5064760"/>
                  </a:lnTo>
                  <a:lnTo>
                    <a:pt x="0" y="5486400"/>
                  </a:lnTo>
                  <a:lnTo>
                    <a:pt x="685800" y="5486400"/>
                  </a:lnTo>
                  <a:lnTo>
                    <a:pt x="685800" y="5064760"/>
                  </a:lnTo>
                  <a:lnTo>
                    <a:pt x="685800" y="0"/>
                  </a:lnTo>
                  <a:close/>
                </a:path>
              </a:pathLst>
            </a:custGeom>
            <a:solidFill>
              <a:srgbClr val="675E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458200" y="5486399"/>
              <a:ext cx="685800" cy="685800"/>
            </a:xfrm>
            <a:custGeom>
              <a:avLst/>
              <a:gdLst/>
              <a:ahLst/>
              <a:cxnLst/>
              <a:rect l="l" t="t" r="r" b="b"/>
              <a:pathLst>
                <a:path w="685800" h="685800">
                  <a:moveTo>
                    <a:pt x="685800" y="0"/>
                  </a:moveTo>
                  <a:lnTo>
                    <a:pt x="0" y="0"/>
                  </a:lnTo>
                  <a:lnTo>
                    <a:pt x="0" y="218440"/>
                  </a:lnTo>
                  <a:lnTo>
                    <a:pt x="609600" y="218440"/>
                  </a:lnTo>
                  <a:lnTo>
                    <a:pt x="609600" y="685800"/>
                  </a:lnTo>
                  <a:lnTo>
                    <a:pt x="685800" y="685800"/>
                  </a:lnTo>
                  <a:lnTo>
                    <a:pt x="685800" y="218440"/>
                  </a:lnTo>
                  <a:lnTo>
                    <a:pt x="685800" y="0"/>
                  </a:lnTo>
                  <a:close/>
                </a:path>
              </a:pathLst>
            </a:custGeom>
            <a:solidFill>
              <a:srgbClr val="A9A4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25604" y="0"/>
            <a:ext cx="9048750" cy="6864350"/>
            <a:chOff x="25604" y="0"/>
            <a:chExt cx="9048750" cy="6864350"/>
          </a:xfrm>
        </p:grpSpPr>
        <p:sp>
          <p:nvSpPr>
            <p:cNvPr id="8" name="object 8"/>
            <p:cNvSpPr/>
            <p:nvPr/>
          </p:nvSpPr>
          <p:spPr>
            <a:xfrm>
              <a:off x="31953" y="5704839"/>
              <a:ext cx="9036050" cy="914400"/>
            </a:xfrm>
            <a:custGeom>
              <a:avLst/>
              <a:gdLst/>
              <a:ahLst/>
              <a:cxnLst/>
              <a:rect l="l" t="t" r="r" b="b"/>
              <a:pathLst>
                <a:path w="9036050" h="914400">
                  <a:moveTo>
                    <a:pt x="4768596" y="0"/>
                  </a:moveTo>
                  <a:lnTo>
                    <a:pt x="0" y="0"/>
                  </a:lnTo>
                  <a:lnTo>
                    <a:pt x="0" y="914400"/>
                  </a:lnTo>
                  <a:lnTo>
                    <a:pt x="4768596" y="914400"/>
                  </a:lnTo>
                  <a:lnTo>
                    <a:pt x="4768596" y="0"/>
                  </a:lnTo>
                  <a:close/>
                </a:path>
                <a:path w="9036050" h="914400">
                  <a:moveTo>
                    <a:pt x="9035847" y="0"/>
                  </a:moveTo>
                  <a:lnTo>
                    <a:pt x="4768647" y="0"/>
                  </a:lnTo>
                  <a:lnTo>
                    <a:pt x="4768647" y="914400"/>
                  </a:lnTo>
                  <a:lnTo>
                    <a:pt x="9035847" y="914400"/>
                  </a:lnTo>
                  <a:lnTo>
                    <a:pt x="9035847" y="0"/>
                  </a:lnTo>
                  <a:close/>
                </a:path>
              </a:pathLst>
            </a:custGeom>
            <a:solidFill>
              <a:srgbClr val="F0EF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1953" y="6619252"/>
              <a:ext cx="9036050" cy="238760"/>
            </a:xfrm>
            <a:custGeom>
              <a:avLst/>
              <a:gdLst/>
              <a:ahLst/>
              <a:cxnLst/>
              <a:rect l="l" t="t" r="r" b="b"/>
              <a:pathLst>
                <a:path w="9036050" h="238759">
                  <a:moveTo>
                    <a:pt x="4768596" y="0"/>
                  </a:moveTo>
                  <a:lnTo>
                    <a:pt x="0" y="0"/>
                  </a:lnTo>
                  <a:lnTo>
                    <a:pt x="0" y="238747"/>
                  </a:lnTo>
                  <a:lnTo>
                    <a:pt x="4768596" y="238747"/>
                  </a:lnTo>
                  <a:lnTo>
                    <a:pt x="4768596" y="0"/>
                  </a:lnTo>
                  <a:close/>
                </a:path>
                <a:path w="9036050" h="238759">
                  <a:moveTo>
                    <a:pt x="9035847" y="0"/>
                  </a:moveTo>
                  <a:lnTo>
                    <a:pt x="4768647" y="0"/>
                  </a:lnTo>
                  <a:lnTo>
                    <a:pt x="4768647" y="238747"/>
                  </a:lnTo>
                  <a:lnTo>
                    <a:pt x="9035847" y="238747"/>
                  </a:lnTo>
                  <a:lnTo>
                    <a:pt x="9035847" y="0"/>
                  </a:lnTo>
                  <a:close/>
                </a:path>
              </a:pathLst>
            </a:custGeom>
            <a:solidFill>
              <a:srgbClr val="E1E0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5604" y="5704840"/>
              <a:ext cx="9048750" cy="914400"/>
            </a:xfrm>
            <a:custGeom>
              <a:avLst/>
              <a:gdLst/>
              <a:ahLst/>
              <a:cxnLst/>
              <a:rect l="l" t="t" r="r" b="b"/>
              <a:pathLst>
                <a:path w="9048750" h="914400">
                  <a:moveTo>
                    <a:pt x="0" y="0"/>
                  </a:moveTo>
                  <a:lnTo>
                    <a:pt x="9048545" y="0"/>
                  </a:lnTo>
                </a:path>
                <a:path w="9048750" h="914400">
                  <a:moveTo>
                    <a:pt x="0" y="914400"/>
                  </a:moveTo>
                  <a:lnTo>
                    <a:pt x="9048545" y="91440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5603" y="0"/>
              <a:ext cx="9048750" cy="6858000"/>
            </a:xfrm>
            <a:custGeom>
              <a:avLst/>
              <a:gdLst/>
              <a:ahLst/>
              <a:cxnLst/>
              <a:rect l="l" t="t" r="r" b="b"/>
              <a:pathLst>
                <a:path w="9048750" h="6858000">
                  <a:moveTo>
                    <a:pt x="12700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12700" y="6858000"/>
                  </a:lnTo>
                  <a:lnTo>
                    <a:pt x="12700" y="0"/>
                  </a:lnTo>
                  <a:close/>
                </a:path>
                <a:path w="9048750" h="6858000">
                  <a:moveTo>
                    <a:pt x="9048547" y="0"/>
                  </a:moveTo>
                  <a:lnTo>
                    <a:pt x="9035847" y="0"/>
                  </a:lnTo>
                  <a:lnTo>
                    <a:pt x="9035847" y="6858000"/>
                  </a:lnTo>
                  <a:lnTo>
                    <a:pt x="9048547" y="6858000"/>
                  </a:lnTo>
                  <a:lnTo>
                    <a:pt x="904854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5604" y="0"/>
              <a:ext cx="9048750" cy="0"/>
            </a:xfrm>
            <a:custGeom>
              <a:avLst/>
              <a:gdLst/>
              <a:ahLst/>
              <a:cxnLst/>
              <a:rect l="l" t="t" r="r" b="b"/>
              <a:pathLst>
                <a:path w="9048750">
                  <a:moveTo>
                    <a:pt x="0" y="0"/>
                  </a:moveTo>
                  <a:lnTo>
                    <a:pt x="9048545" y="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aphicFrame>
        <p:nvGraphicFramePr>
          <p:cNvPr id="13" name="object 13"/>
          <p:cNvGraphicFramePr>
            <a:graphicFrameLocks noGrp="1"/>
          </p:cNvGraphicFramePr>
          <p:nvPr/>
        </p:nvGraphicFramePr>
        <p:xfrm>
          <a:off x="31954" y="0"/>
          <a:ext cx="9112250" cy="683323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76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62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20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Html</a:t>
                      </a:r>
                      <a:endParaRPr sz="2000" dirty="0">
                        <a:latin typeface="Calibri"/>
                        <a:cs typeface="Calibri"/>
                      </a:endParaRPr>
                    </a:p>
                  </a:txBody>
                  <a:tcPr marL="0" marR="0" marT="29209" marB="0">
                    <a:lnR w="12700">
                      <a:solidFill>
                        <a:srgbClr val="FFFFFF"/>
                      </a:solidFill>
                      <a:prstDash val="solid"/>
                    </a:lnR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A9A47B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20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Html5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29209" marB="0">
                    <a:lnL w="12700">
                      <a:solidFill>
                        <a:srgbClr val="FFFFFF"/>
                      </a:solidFill>
                      <a:prstDash val="solid"/>
                    </a:lnL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A9A47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675E4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8872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b="1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Doctype </a:t>
                      </a:r>
                      <a:r>
                        <a:rPr sz="1800" b="1" spc="-1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declaration </a:t>
                      </a:r>
                      <a:r>
                        <a:rPr sz="1800" b="1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in Html is </a:t>
                      </a:r>
                      <a:r>
                        <a:rPr sz="1800" b="1" spc="-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too</a:t>
                      </a:r>
                      <a:r>
                        <a:rPr sz="1800" b="1" spc="-11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longer</a:t>
                      </a:r>
                      <a:endParaRPr sz="1800">
                        <a:latin typeface="Calibri"/>
                        <a:cs typeface="Calibri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sz="1800" spc="-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&lt;!DOCTYPE HTML PUBLIC </a:t>
                      </a:r>
                      <a:r>
                        <a:rPr sz="1800" spc="-1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"-//W3C//DTD</a:t>
                      </a:r>
                      <a:r>
                        <a:rPr sz="1800" spc="7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HTML</a:t>
                      </a:r>
                      <a:endParaRPr sz="1800">
                        <a:latin typeface="Calibri"/>
                        <a:cs typeface="Calibri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sz="180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4.01//EN" </a:t>
                      </a:r>
                      <a:r>
                        <a:rPr sz="1800" spc="-1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  <a:hlinkClick r:id="rId3"/>
                        </a:rPr>
                        <a:t>"h</a:t>
                      </a:r>
                      <a:r>
                        <a:rPr sz="1800" spc="-1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sz="1800" spc="-1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  <a:hlinkClick r:id="rId3"/>
                        </a:rPr>
                        <a:t>tp://www.w3.org </a:t>
                      </a:r>
                      <a:r>
                        <a:rPr sz="1800" spc="-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/TR</a:t>
                      </a:r>
                      <a:r>
                        <a:rPr sz="1800" spc="4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/html4</a:t>
                      </a:r>
                      <a:endParaRPr sz="1800">
                        <a:latin typeface="Calibri"/>
                        <a:cs typeface="Calibri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sz="1800" spc="-1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/strict.dtd"&gt;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1E0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2050">
                        <a:latin typeface="Times New Roman"/>
                        <a:cs typeface="Times New Roman"/>
                      </a:endParaRPr>
                    </a:p>
                    <a:p>
                      <a:pPr marL="92075" marR="63754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800" b="1" spc="-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DOCTYPE </a:t>
                      </a:r>
                      <a:r>
                        <a:rPr sz="1800" b="1" spc="-1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declaration </a:t>
                      </a:r>
                      <a:r>
                        <a:rPr sz="1800" b="1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in Html5 is</a:t>
                      </a:r>
                      <a:r>
                        <a:rPr sz="1800" b="1" spc="-9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very  </a:t>
                      </a:r>
                      <a:r>
                        <a:rPr sz="1800" b="1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simple </a:t>
                      </a:r>
                      <a:r>
                        <a:rPr sz="1800" spc="-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"&lt;!DOCTYPE</a:t>
                      </a:r>
                      <a:r>
                        <a:rPr sz="1800" spc="-2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html&gt;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080" marB="0">
                    <a:lnL w="12700">
                      <a:solidFill>
                        <a:srgbClr val="FFFFFF"/>
                      </a:solidFill>
                      <a:prstDash val="solid"/>
                    </a:lnL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1E0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675E4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b="1" spc="-1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character </a:t>
                      </a:r>
                      <a:r>
                        <a:rPr sz="1800" b="1" spc="-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encoding </a:t>
                      </a:r>
                      <a:r>
                        <a:rPr sz="1800" b="1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in Html is also</a:t>
                      </a:r>
                      <a:r>
                        <a:rPr sz="1800" b="1" spc="-10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longer</a:t>
                      </a:r>
                      <a:endParaRPr sz="1800">
                        <a:latin typeface="Calibri"/>
                        <a:cs typeface="Calibri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sz="1800" spc="-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&lt;!DOCTYPE HTML PUBLIC </a:t>
                      </a:r>
                      <a:r>
                        <a:rPr sz="1800" spc="-1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"-//W3C//DTD</a:t>
                      </a:r>
                      <a:r>
                        <a:rPr sz="1800" spc="7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HTML</a:t>
                      </a:r>
                      <a:endParaRPr sz="1800">
                        <a:latin typeface="Calibri"/>
                        <a:cs typeface="Calibri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80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4.0</a:t>
                      </a:r>
                      <a:r>
                        <a:rPr sz="1800" spc="-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Transitional//EN"&gt;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0EFEB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320"/>
                        </a:spcBef>
                      </a:pPr>
                      <a:r>
                        <a:rPr sz="1800" spc="-1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character </a:t>
                      </a:r>
                      <a:r>
                        <a:rPr sz="1800" spc="-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encoding </a:t>
                      </a:r>
                      <a:r>
                        <a:rPr sz="1800" spc="-1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(charset) declaration</a:t>
                      </a:r>
                      <a:r>
                        <a:rPr sz="1800" spc="9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is</a:t>
                      </a:r>
                      <a:endParaRPr sz="1800">
                        <a:latin typeface="Calibri"/>
                        <a:cs typeface="Calibri"/>
                      </a:endParaRPr>
                    </a:p>
                    <a:p>
                      <a:pPr marL="9207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800" spc="-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also very </a:t>
                      </a:r>
                      <a:r>
                        <a:rPr sz="1800" b="1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simple </a:t>
                      </a:r>
                      <a:r>
                        <a:rPr sz="1800" spc="-1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&lt;meta</a:t>
                      </a:r>
                      <a:r>
                        <a:rPr sz="1800" spc="-4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charset="UTF-8"&gt;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67640" marB="0">
                    <a:lnL w="12700">
                      <a:solidFill>
                        <a:srgbClr val="FFFFFF"/>
                      </a:solidFill>
                      <a:prstDash val="solid"/>
                    </a:lnL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0EF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675E4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007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325"/>
                        </a:spcBef>
                      </a:pPr>
                      <a:r>
                        <a:rPr lang="en-US" dirty="0"/>
                        <a:t>No such concept of </a:t>
                      </a:r>
                      <a:r>
                        <a:rPr lang="en-US" b="1" dirty="0"/>
                        <a:t>media</a:t>
                      </a:r>
                      <a:r>
                        <a:rPr lang="en-US" dirty="0"/>
                        <a:t> in case of HTML</a:t>
                      </a:r>
                      <a:endParaRPr sz="1800" dirty="0">
                        <a:latin typeface="Calibri"/>
                        <a:cs typeface="Calibri"/>
                      </a:endParaRPr>
                    </a:p>
                  </a:txBody>
                  <a:tcPr marL="0" marR="0" marT="168275" marB="0"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1E0D6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617855">
                        <a:lnSpc>
                          <a:spcPct val="100000"/>
                        </a:lnSpc>
                        <a:spcBef>
                          <a:spcPts val="244"/>
                        </a:spcBef>
                      </a:pPr>
                      <a:r>
                        <a:rPr sz="180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Audio and </a:t>
                      </a:r>
                      <a:r>
                        <a:rPr sz="1800" spc="-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Videos </a:t>
                      </a:r>
                      <a:r>
                        <a:rPr sz="1800" spc="-1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are </a:t>
                      </a:r>
                      <a:r>
                        <a:rPr sz="1800" b="1" spc="-1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integral </a:t>
                      </a:r>
                      <a:r>
                        <a:rPr sz="1800" b="1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part of  </a:t>
                      </a:r>
                      <a:r>
                        <a:rPr sz="1800" b="1" spc="-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HTML5 </a:t>
                      </a:r>
                      <a:r>
                        <a:rPr sz="1800" spc="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e.g. </a:t>
                      </a:r>
                      <a:r>
                        <a:rPr sz="1800" spc="-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&lt;audio&gt; </a:t>
                      </a:r>
                      <a:r>
                        <a:rPr sz="180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and </a:t>
                      </a:r>
                      <a:r>
                        <a:rPr sz="1800" spc="-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&lt;video&gt; </a:t>
                      </a:r>
                      <a:r>
                        <a:rPr sz="1800" spc="-1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tags.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4" marB="0">
                    <a:lnL w="12700">
                      <a:solidFill>
                        <a:srgbClr val="FFFFFF"/>
                      </a:solidFill>
                      <a:prstDash val="solid"/>
                    </a:lnL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1E0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675E4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marL="91440" marR="338455">
                        <a:lnSpc>
                          <a:spcPct val="100000"/>
                        </a:lnSpc>
                        <a:spcBef>
                          <a:spcPts val="244"/>
                        </a:spcBef>
                      </a:pPr>
                      <a:r>
                        <a:rPr lang="en-US" dirty="0"/>
                        <a:t>HTML does not allow drag and drop effects </a:t>
                      </a:r>
                      <a:endParaRPr sz="1800" dirty="0">
                        <a:latin typeface="Calibri"/>
                        <a:cs typeface="Calibri"/>
                      </a:endParaRPr>
                    </a:p>
                  </a:txBody>
                  <a:tcPr marL="0" marR="0" marT="31114" marB="0"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0EFEB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4"/>
                        </a:spcBef>
                      </a:pPr>
                      <a:r>
                        <a:rPr lang="en-US" dirty="0"/>
                        <a:t>HTML5 allows drag and drop effects </a:t>
                      </a:r>
                      <a:endParaRPr sz="1800" dirty="0">
                        <a:latin typeface="Calibri"/>
                        <a:cs typeface="Calibri"/>
                      </a:endParaRPr>
                    </a:p>
                  </a:txBody>
                  <a:tcPr marL="0" marR="0" marT="31114" marB="0">
                    <a:lnL w="12700">
                      <a:solidFill>
                        <a:srgbClr val="FFFFFF"/>
                      </a:solidFill>
                      <a:prstDash val="solid"/>
                    </a:lnL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0EF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675E4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marL="91440" marR="116839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It </a:t>
                      </a:r>
                      <a:r>
                        <a:rPr sz="1800" spc="-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is almost impossible </a:t>
                      </a:r>
                      <a:r>
                        <a:rPr sz="1800" spc="-1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to get </a:t>
                      </a:r>
                      <a:r>
                        <a:rPr sz="1800" spc="-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true </a:t>
                      </a:r>
                      <a:r>
                        <a:rPr sz="1800" b="1" spc="-1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GeoLocation </a:t>
                      </a:r>
                      <a:r>
                        <a:rPr sz="1800" b="1" spc="-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of  user</a:t>
                      </a:r>
                      <a:r>
                        <a:rPr lang="en-US" sz="1800" b="1" spc="-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s</a:t>
                      </a:r>
                      <a:r>
                        <a:rPr sz="1800" b="1" spc="-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browsing </a:t>
                      </a:r>
                      <a:r>
                        <a:rPr sz="1800" spc="-1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any </a:t>
                      </a:r>
                      <a:r>
                        <a:rPr sz="1800" spc="-1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website </a:t>
                      </a:r>
                      <a:r>
                        <a:rPr sz="1800" spc="-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especially </a:t>
                      </a:r>
                      <a:r>
                        <a:rPr lang="en-US" sz="1800" spc="-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when </a:t>
                      </a:r>
                      <a:r>
                        <a:rPr sz="180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it </a:t>
                      </a:r>
                      <a:r>
                        <a:rPr sz="1800" spc="-1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comes  to </a:t>
                      </a:r>
                      <a:r>
                        <a:rPr sz="1800" spc="-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mobile</a:t>
                      </a:r>
                      <a:r>
                        <a:rPr sz="1800" spc="1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devices.</a:t>
                      </a:r>
                      <a:endParaRPr sz="1800" dirty="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1E0D6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16192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b="1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JS </a:t>
                      </a:r>
                      <a:r>
                        <a:rPr sz="1800" b="1" spc="-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GeoLocation </a:t>
                      </a:r>
                      <a:r>
                        <a:rPr sz="1800" b="1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API </a:t>
                      </a:r>
                      <a:r>
                        <a:rPr sz="1800" spc="-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in HTML5 helps identify  </a:t>
                      </a:r>
                      <a:r>
                        <a:rPr sz="1800" spc="-1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location </a:t>
                      </a:r>
                      <a:r>
                        <a:rPr sz="1800" spc="-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of user</a:t>
                      </a:r>
                      <a:r>
                        <a:rPr lang="en-US" sz="1800" spc="-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s</a:t>
                      </a:r>
                      <a:r>
                        <a:rPr sz="1800" spc="-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browsing </a:t>
                      </a:r>
                      <a:r>
                        <a:rPr sz="1800" spc="-1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any </a:t>
                      </a:r>
                      <a:r>
                        <a:rPr sz="1800" spc="-1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website  (provided </a:t>
                      </a:r>
                      <a:r>
                        <a:rPr sz="1800" spc="-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user </a:t>
                      </a:r>
                      <a:r>
                        <a:rPr sz="1800" spc="-1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allows</a:t>
                      </a:r>
                      <a:r>
                        <a:rPr sz="1800" spc="5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it)</a:t>
                      </a:r>
                      <a:endParaRPr sz="1800" dirty="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1E0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675E4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lang="en-US" dirty="0"/>
                        <a:t>HTML offers local storage instead of cookies.</a:t>
                      </a:r>
                      <a:endParaRPr sz="1800" dirty="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0EFEB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lang="en-US" dirty="0"/>
                        <a:t>HTML5 uses cookies to store data.</a:t>
                      </a:r>
                      <a:endParaRPr sz="1800" dirty="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0EF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675E4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40079">
                <a:tc>
                  <a:txBody>
                    <a:bodyPr/>
                    <a:lstStyle/>
                    <a:p>
                      <a:pPr marL="91440" marR="11430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Not </a:t>
                      </a:r>
                      <a:r>
                        <a:rPr sz="1800" spc="-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possible </a:t>
                      </a:r>
                      <a:r>
                        <a:rPr sz="1800" spc="-1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to </a:t>
                      </a:r>
                      <a:r>
                        <a:rPr sz="1800" spc="-1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draw </a:t>
                      </a:r>
                      <a:r>
                        <a:rPr sz="180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shapes </a:t>
                      </a:r>
                      <a:r>
                        <a:rPr sz="1800" spc="-2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like </a:t>
                      </a:r>
                      <a:r>
                        <a:rPr sz="1800" spc="-1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circle, rectangle,  </a:t>
                      </a:r>
                      <a:r>
                        <a:rPr sz="1800" spc="-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triangle.</a:t>
                      </a:r>
                      <a:endParaRPr sz="1800" dirty="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E1E0D6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67691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Using </a:t>
                      </a:r>
                      <a:r>
                        <a:rPr lang="en-US" dirty="0"/>
                        <a:t>the </a:t>
                      </a:r>
                      <a:r>
                        <a:rPr lang="en-US" b="1" dirty="0"/>
                        <a:t>&lt;canvas&gt;</a:t>
                      </a:r>
                      <a:r>
                        <a:rPr lang="en-US" dirty="0"/>
                        <a:t> element of </a:t>
                      </a:r>
                      <a:r>
                        <a:rPr lang="en-US" sz="1800" spc="-5" dirty="0">
                          <a:solidFill>
                            <a:srgbClr val="2E2B1F"/>
                          </a:solidFill>
                          <a:latin typeface="+mn-lt"/>
                          <a:cs typeface="Calibri"/>
                        </a:rPr>
                        <a:t>HTML5 </a:t>
                      </a:r>
                      <a:r>
                        <a:rPr sz="1800" spc="-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you can </a:t>
                      </a:r>
                      <a:r>
                        <a:rPr sz="1800" spc="-1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draw </a:t>
                      </a:r>
                      <a:r>
                        <a:rPr sz="180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shapes </a:t>
                      </a:r>
                      <a:r>
                        <a:rPr sz="1800" spc="-2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like  </a:t>
                      </a:r>
                      <a:r>
                        <a:rPr sz="1800" spc="-1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circle, rectangle,</a:t>
                      </a:r>
                      <a:r>
                        <a:rPr sz="1800" spc="5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triangle</a:t>
                      </a:r>
                      <a:r>
                        <a:rPr lang="en-US" sz="1800" spc="-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lang="en-US" dirty="0"/>
                        <a:t>via scripts</a:t>
                      </a:r>
                      <a:r>
                        <a:rPr sz="1800" spc="-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.</a:t>
                      </a:r>
                      <a:endParaRPr sz="1800" dirty="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E1E0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marL="91440" marR="393065">
                        <a:lnSpc>
                          <a:spcPct val="100000"/>
                        </a:lnSpc>
                        <a:spcBef>
                          <a:spcPts val="1330"/>
                        </a:spcBef>
                      </a:pPr>
                      <a:r>
                        <a:rPr lang="en-US" dirty="0"/>
                        <a:t>Allows to use </a:t>
                      </a:r>
                      <a:r>
                        <a:rPr lang="en-US" b="1" dirty="0"/>
                        <a:t>browser cache</a:t>
                      </a:r>
                      <a:r>
                        <a:rPr lang="en-US" dirty="0"/>
                        <a:t> as the temporary storage</a:t>
                      </a:r>
                      <a:endParaRPr sz="1800" dirty="0">
                        <a:latin typeface="Calibri"/>
                        <a:cs typeface="Calibri"/>
                      </a:endParaRPr>
                    </a:p>
                  </a:txBody>
                  <a:tcPr marL="0" marR="0" marT="168910" marB="0">
                    <a:lnR w="12700">
                      <a:solidFill>
                        <a:srgbClr val="FFFFFF"/>
                      </a:solidFill>
                      <a:prstDash val="solid"/>
                    </a:lnR>
                    <a:solidFill>
                      <a:srgbClr val="F0EFEB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11493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lang="en-US" dirty="0"/>
                        <a:t>HTML5</a:t>
                      </a:r>
                      <a:r>
                        <a:rPr lang="en-US" baseline="0" dirty="0"/>
                        <a:t> can use</a:t>
                      </a:r>
                      <a:r>
                        <a:rPr lang="en-US" dirty="0"/>
                        <a:t> </a:t>
                      </a:r>
                      <a:r>
                        <a:rPr lang="en-US" b="1" dirty="0"/>
                        <a:t>application cache, web SQL database </a:t>
                      </a:r>
                      <a:r>
                        <a:rPr lang="en-US" dirty="0"/>
                        <a:t>and </a:t>
                      </a:r>
                      <a:r>
                        <a:rPr lang="en-US" b="1" dirty="0"/>
                        <a:t>web storage</a:t>
                      </a:r>
                      <a:endParaRPr sz="1800" dirty="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solidFill>
                      <a:srgbClr val="F0EF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2671" y="0"/>
            <a:ext cx="9101455" cy="6172200"/>
            <a:chOff x="42671" y="0"/>
            <a:chExt cx="9101455" cy="6172200"/>
          </a:xfrm>
        </p:grpSpPr>
        <p:sp>
          <p:nvSpPr>
            <p:cNvPr id="3" name="object 3"/>
            <p:cNvSpPr/>
            <p:nvPr/>
          </p:nvSpPr>
          <p:spPr>
            <a:xfrm>
              <a:off x="2621279" y="4069079"/>
              <a:ext cx="6393180" cy="14478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2666999" y="4114799"/>
              <a:ext cx="6248400" cy="0"/>
            </a:xfrm>
            <a:custGeom>
              <a:avLst/>
              <a:gdLst/>
              <a:ahLst/>
              <a:cxnLst/>
              <a:rect l="l" t="t" r="r" b="b"/>
              <a:pathLst>
                <a:path w="6248400">
                  <a:moveTo>
                    <a:pt x="0" y="0"/>
                  </a:moveTo>
                  <a:lnTo>
                    <a:pt x="6248400" y="0"/>
                  </a:lnTo>
                </a:path>
              </a:pathLst>
            </a:custGeom>
            <a:ln w="38100">
              <a:solidFill>
                <a:srgbClr val="F4EB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621279" y="4069079"/>
              <a:ext cx="6393180" cy="14478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666999" y="4114799"/>
              <a:ext cx="6248400" cy="0"/>
            </a:xfrm>
            <a:custGeom>
              <a:avLst/>
              <a:gdLst/>
              <a:ahLst/>
              <a:cxnLst/>
              <a:rect l="l" t="t" r="r" b="b"/>
              <a:pathLst>
                <a:path w="6248400">
                  <a:moveTo>
                    <a:pt x="0" y="0"/>
                  </a:moveTo>
                  <a:lnTo>
                    <a:pt x="6248400" y="0"/>
                  </a:lnTo>
                </a:path>
              </a:pathLst>
            </a:custGeom>
            <a:ln w="38100">
              <a:solidFill>
                <a:srgbClr val="F4EB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2671" y="3698748"/>
              <a:ext cx="8866632" cy="70865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1815" y="2808731"/>
              <a:ext cx="8848344" cy="149199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459740" y="2992627"/>
            <a:ext cx="8019415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spc="-90" dirty="0">
                <a:solidFill>
                  <a:srgbClr val="484230"/>
                </a:solidFill>
              </a:rPr>
              <a:t>Cascading </a:t>
            </a:r>
            <a:r>
              <a:rPr sz="5400" spc="-95" dirty="0">
                <a:solidFill>
                  <a:srgbClr val="484230"/>
                </a:solidFill>
              </a:rPr>
              <a:t>Style </a:t>
            </a:r>
            <a:r>
              <a:rPr sz="5400" spc="-80" dirty="0">
                <a:solidFill>
                  <a:srgbClr val="484230"/>
                </a:solidFill>
              </a:rPr>
              <a:t>Sheets</a:t>
            </a:r>
            <a:r>
              <a:rPr sz="5400" spc="-505" dirty="0">
                <a:solidFill>
                  <a:srgbClr val="484230"/>
                </a:solidFill>
              </a:rPr>
              <a:t> </a:t>
            </a:r>
            <a:r>
              <a:rPr sz="5400" spc="-90" dirty="0">
                <a:solidFill>
                  <a:srgbClr val="484230"/>
                </a:solidFill>
              </a:rPr>
              <a:t>(CSS)</a:t>
            </a:r>
            <a:endParaRPr sz="5400"/>
          </a:p>
        </p:txBody>
      </p:sp>
      <p:grpSp>
        <p:nvGrpSpPr>
          <p:cNvPr id="10" name="object 10"/>
          <p:cNvGrpSpPr/>
          <p:nvPr/>
        </p:nvGrpSpPr>
        <p:grpSpPr>
          <a:xfrm>
            <a:off x="2514650" y="197408"/>
            <a:ext cx="6166485" cy="6305550"/>
            <a:chOff x="2514650" y="197408"/>
            <a:chExt cx="6166485" cy="6305550"/>
          </a:xfrm>
        </p:grpSpPr>
        <p:sp>
          <p:nvSpPr>
            <p:cNvPr id="11" name="object 11"/>
            <p:cNvSpPr/>
            <p:nvPr/>
          </p:nvSpPr>
          <p:spPr>
            <a:xfrm>
              <a:off x="6346952" y="446278"/>
              <a:ext cx="1567624" cy="156762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514650" y="197408"/>
              <a:ext cx="2124278" cy="2124405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739639" y="4582667"/>
              <a:ext cx="3941064" cy="192023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881372" y="4724400"/>
              <a:ext cx="3657600" cy="1636776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467690"/>
            <a:ext cx="4599940" cy="726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0" dirty="0"/>
              <a:t>Introduction </a:t>
            </a:r>
            <a:r>
              <a:rPr spc="-55" dirty="0"/>
              <a:t>of</a:t>
            </a:r>
            <a:r>
              <a:rPr spc="-415" dirty="0"/>
              <a:t> </a:t>
            </a:r>
            <a:r>
              <a:rPr spc="-80" dirty="0"/>
              <a:t>CSS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50240" y="1616710"/>
            <a:ext cx="7338695" cy="46519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302260" indent="-228600">
              <a:lnSpc>
                <a:spcPct val="100000"/>
              </a:lnSpc>
              <a:spcBef>
                <a:spcPts val="95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b="1" spc="-5" dirty="0">
                <a:solidFill>
                  <a:srgbClr val="2E2B1F"/>
                </a:solidFill>
                <a:latin typeface="Calibri"/>
                <a:cs typeface="Calibri"/>
              </a:rPr>
              <a:t>C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ascading </a:t>
            </a:r>
            <a:r>
              <a:rPr sz="2200" b="1" spc="-5" dirty="0">
                <a:solidFill>
                  <a:srgbClr val="2E2B1F"/>
                </a:solidFill>
                <a:latin typeface="Calibri"/>
                <a:cs typeface="Calibri"/>
              </a:rPr>
              <a:t>S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tyle </a:t>
            </a:r>
            <a:r>
              <a:rPr sz="2200" b="1" spc="-10" dirty="0">
                <a:solidFill>
                  <a:srgbClr val="2E2B1F"/>
                </a:solidFill>
                <a:latin typeface="Calibri"/>
                <a:cs typeface="Calibri"/>
              </a:rPr>
              <a:t>S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heets, </a:t>
            </a:r>
            <a:r>
              <a:rPr sz="2200" spc="-15" dirty="0">
                <a:solidFill>
                  <a:srgbClr val="2E2B1F"/>
                </a:solidFill>
                <a:latin typeface="Calibri"/>
                <a:cs typeface="Calibri"/>
              </a:rPr>
              <a:t>fondly </a:t>
            </a:r>
            <a:r>
              <a:rPr sz="2200" spc="-20" dirty="0">
                <a:solidFill>
                  <a:srgbClr val="2E2B1F"/>
                </a:solidFill>
                <a:latin typeface="Calibri"/>
                <a:cs typeface="Calibri"/>
              </a:rPr>
              <a:t>referred </a:t>
            </a:r>
            <a:r>
              <a:rPr sz="2200" spc="-15" dirty="0">
                <a:solidFill>
                  <a:srgbClr val="2E2B1F"/>
                </a:solidFill>
                <a:latin typeface="Calibri"/>
                <a:cs typeface="Calibri"/>
              </a:rPr>
              <a:t>to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as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CSS,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is a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simple  design language intended </a:t>
            </a:r>
            <a:r>
              <a:rPr sz="2200" spc="-20" dirty="0">
                <a:solidFill>
                  <a:srgbClr val="2E2B1F"/>
                </a:solidFill>
                <a:latin typeface="Calibri"/>
                <a:cs typeface="Calibri"/>
              </a:rPr>
              <a:t>to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simplify the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process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of </a:t>
            </a:r>
            <a:r>
              <a:rPr sz="2200" b="1" spc="-5" dirty="0">
                <a:solidFill>
                  <a:srgbClr val="7030A0"/>
                </a:solidFill>
                <a:latin typeface="Calibri"/>
                <a:cs typeface="Calibri"/>
              </a:rPr>
              <a:t>making  </a:t>
            </a:r>
            <a:r>
              <a:rPr sz="2200" b="1" spc="-15" dirty="0">
                <a:solidFill>
                  <a:srgbClr val="7030A0"/>
                </a:solidFill>
                <a:latin typeface="Calibri"/>
                <a:cs typeface="Calibri"/>
              </a:rPr>
              <a:t>web </a:t>
            </a:r>
            <a:r>
              <a:rPr sz="2200" b="1" spc="-10" dirty="0">
                <a:solidFill>
                  <a:srgbClr val="7030A0"/>
                </a:solidFill>
                <a:latin typeface="Calibri"/>
                <a:cs typeface="Calibri"/>
              </a:rPr>
              <a:t>pages</a:t>
            </a:r>
            <a:r>
              <a:rPr sz="2200" b="1" spc="30" dirty="0">
                <a:solidFill>
                  <a:srgbClr val="7030A0"/>
                </a:solidFill>
                <a:latin typeface="Calibri"/>
                <a:cs typeface="Calibri"/>
              </a:rPr>
              <a:t> </a:t>
            </a:r>
            <a:r>
              <a:rPr sz="2200" b="1" spc="-10" dirty="0">
                <a:solidFill>
                  <a:srgbClr val="7030A0"/>
                </a:solidFill>
                <a:latin typeface="Calibri"/>
                <a:cs typeface="Calibri"/>
              </a:rPr>
              <a:t>presentable</a:t>
            </a:r>
            <a:r>
              <a:rPr sz="2200" spc="-10" dirty="0">
                <a:solidFill>
                  <a:srgbClr val="7030A0"/>
                </a:solidFill>
                <a:latin typeface="Calibri"/>
                <a:cs typeface="Calibri"/>
              </a:rPr>
              <a:t>.</a:t>
            </a:r>
            <a:endParaRPr sz="2200" dirty="0">
              <a:solidFill>
                <a:srgbClr val="7030A0"/>
              </a:solidFill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530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b="1" spc="-10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CSS handles </a:t>
            </a:r>
            <a:r>
              <a:rPr sz="2200" b="1" spc="-5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the </a:t>
            </a:r>
            <a:r>
              <a:rPr sz="2200" b="1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look </a:t>
            </a:r>
            <a:r>
              <a:rPr sz="2200" b="1" spc="-5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and </a:t>
            </a:r>
            <a:r>
              <a:rPr sz="2200" b="1" spc="-20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feel </a:t>
            </a:r>
            <a:r>
              <a:rPr sz="2200" b="1" spc="-10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part </a:t>
            </a:r>
            <a:r>
              <a:rPr sz="2200" b="1" spc="-5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of a </a:t>
            </a:r>
            <a:r>
              <a:rPr sz="2200" b="1" spc="-15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web</a:t>
            </a:r>
            <a:r>
              <a:rPr sz="2200" b="1" spc="90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sz="2200" b="1" spc="-10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page.</a:t>
            </a:r>
            <a:endParaRPr sz="2200" b="1" dirty="0">
              <a:solidFill>
                <a:schemeClr val="accent6">
                  <a:lumMod val="75000"/>
                </a:schemeClr>
              </a:solidFill>
              <a:latin typeface="Calibri"/>
              <a:cs typeface="Calibri"/>
            </a:endParaRPr>
          </a:p>
          <a:p>
            <a:pPr marL="241300" marR="5080" indent="-228600">
              <a:lnSpc>
                <a:spcPct val="100000"/>
              </a:lnSpc>
              <a:spcBef>
                <a:spcPts val="530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b="1" spc="-5" dirty="0">
                <a:solidFill>
                  <a:srgbClr val="2E2B1F"/>
                </a:solidFill>
                <a:latin typeface="Calibri"/>
                <a:cs typeface="Calibri"/>
              </a:rPr>
              <a:t>Using </a:t>
            </a:r>
            <a:r>
              <a:rPr sz="2200" b="1" spc="-10" dirty="0">
                <a:solidFill>
                  <a:srgbClr val="2E2B1F"/>
                </a:solidFill>
                <a:latin typeface="Calibri"/>
                <a:cs typeface="Calibri"/>
              </a:rPr>
              <a:t>CSS, </a:t>
            </a:r>
            <a:r>
              <a:rPr sz="2200" b="1" spc="-15" dirty="0">
                <a:solidFill>
                  <a:srgbClr val="2E2B1F"/>
                </a:solidFill>
                <a:latin typeface="Calibri"/>
                <a:cs typeface="Calibri"/>
              </a:rPr>
              <a:t>you can </a:t>
            </a:r>
            <a:r>
              <a:rPr sz="2200" b="1" spc="-20" dirty="0">
                <a:solidFill>
                  <a:srgbClr val="2E2B1F"/>
                </a:solidFill>
                <a:latin typeface="Calibri"/>
                <a:cs typeface="Calibri"/>
              </a:rPr>
              <a:t>control </a:t>
            </a:r>
            <a:r>
              <a:rPr lang="en-US" sz="2200" b="1" spc="-20" dirty="0">
                <a:solidFill>
                  <a:srgbClr val="2E2B1F"/>
                </a:solidFill>
                <a:latin typeface="Calibri"/>
                <a:cs typeface="Calibri"/>
              </a:rPr>
              <a:t>:</a:t>
            </a:r>
          </a:p>
          <a:p>
            <a:pPr marL="241300" marR="5080" indent="-228600">
              <a:lnSpc>
                <a:spcPct val="100000"/>
              </a:lnSpc>
              <a:spcBef>
                <a:spcPts val="530"/>
              </a:spcBef>
              <a:buClr>
                <a:srgbClr val="A9A47B"/>
              </a:buClr>
              <a:buFontTx/>
              <a:buChar char="-"/>
              <a:tabLst>
                <a:tab pos="240665" algn="l"/>
                <a:tab pos="241300" algn="l"/>
              </a:tabLst>
            </a:pP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the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color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of the </a:t>
            </a:r>
            <a:r>
              <a:rPr sz="2200" spc="-15" dirty="0">
                <a:solidFill>
                  <a:srgbClr val="2E2B1F"/>
                </a:solidFill>
                <a:latin typeface="Calibri"/>
                <a:cs typeface="Calibri"/>
              </a:rPr>
              <a:t>text, </a:t>
            </a:r>
            <a:endParaRPr lang="en-US" sz="2200" spc="-15" dirty="0">
              <a:solidFill>
                <a:srgbClr val="2E2B1F"/>
              </a:solidFill>
              <a:latin typeface="Calibri"/>
              <a:cs typeface="Calibri"/>
            </a:endParaRPr>
          </a:p>
          <a:p>
            <a:pPr marL="241300" marR="5080" indent="-228600">
              <a:lnSpc>
                <a:spcPct val="100000"/>
              </a:lnSpc>
              <a:spcBef>
                <a:spcPts val="530"/>
              </a:spcBef>
              <a:buClr>
                <a:srgbClr val="A9A47B"/>
              </a:buClr>
              <a:buFontTx/>
              <a:buChar char="-"/>
              <a:tabLst>
                <a:tab pos="240665" algn="l"/>
                <a:tab pos="241300" algn="l"/>
              </a:tabLst>
            </a:pP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the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style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of  </a:t>
            </a:r>
            <a:r>
              <a:rPr sz="2200" spc="-15" dirty="0">
                <a:solidFill>
                  <a:srgbClr val="2E2B1F"/>
                </a:solidFill>
                <a:latin typeface="Calibri"/>
                <a:cs typeface="Calibri"/>
              </a:rPr>
              <a:t>fonts, </a:t>
            </a:r>
            <a:endParaRPr lang="en-US" sz="2200" spc="-15" dirty="0">
              <a:solidFill>
                <a:srgbClr val="2E2B1F"/>
              </a:solidFill>
              <a:latin typeface="Calibri"/>
              <a:cs typeface="Calibri"/>
            </a:endParaRPr>
          </a:p>
          <a:p>
            <a:pPr marL="241300" marR="5080" indent="-228600">
              <a:lnSpc>
                <a:spcPct val="100000"/>
              </a:lnSpc>
              <a:spcBef>
                <a:spcPts val="530"/>
              </a:spcBef>
              <a:buClr>
                <a:srgbClr val="A9A47B"/>
              </a:buClr>
              <a:buFontTx/>
              <a:buChar char="-"/>
              <a:tabLst>
                <a:tab pos="240665" algn="l"/>
                <a:tab pos="241300" algn="l"/>
              </a:tabLst>
            </a:pP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the spacing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between </a:t>
            </a:r>
            <a:r>
              <a:rPr sz="2200" spc="-15" dirty="0">
                <a:solidFill>
                  <a:srgbClr val="2E2B1F"/>
                </a:solidFill>
                <a:latin typeface="Calibri"/>
                <a:cs typeface="Calibri"/>
              </a:rPr>
              <a:t>paragraphs, </a:t>
            </a:r>
            <a:endParaRPr lang="en-US" sz="2200" spc="-15" dirty="0">
              <a:solidFill>
                <a:srgbClr val="2E2B1F"/>
              </a:solidFill>
              <a:latin typeface="Calibri"/>
              <a:cs typeface="Calibri"/>
            </a:endParaRPr>
          </a:p>
          <a:p>
            <a:pPr marL="241300" marR="5080" indent="-228600">
              <a:lnSpc>
                <a:spcPct val="100000"/>
              </a:lnSpc>
              <a:spcBef>
                <a:spcPts val="530"/>
              </a:spcBef>
              <a:buClr>
                <a:srgbClr val="A9A47B"/>
              </a:buClr>
              <a:buFontTx/>
              <a:buChar char="-"/>
              <a:tabLst>
                <a:tab pos="240665" algn="l"/>
                <a:tab pos="241300" algn="l"/>
              </a:tabLst>
            </a:pP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how columns are </a:t>
            </a:r>
            <a:r>
              <a:rPr sz="2200" spc="-15" dirty="0">
                <a:solidFill>
                  <a:srgbClr val="2E2B1F"/>
                </a:solidFill>
                <a:latin typeface="Calibri"/>
                <a:cs typeface="Calibri"/>
              </a:rPr>
              <a:t>sized 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and laid out, </a:t>
            </a:r>
            <a:endParaRPr lang="en-US" sz="2200" spc="-5" dirty="0">
              <a:solidFill>
                <a:srgbClr val="2E2B1F"/>
              </a:solidFill>
              <a:latin typeface="Calibri"/>
              <a:cs typeface="Calibri"/>
            </a:endParaRPr>
          </a:p>
          <a:p>
            <a:pPr marL="241300" marR="5080" indent="-228600">
              <a:lnSpc>
                <a:spcPct val="100000"/>
              </a:lnSpc>
              <a:spcBef>
                <a:spcPts val="530"/>
              </a:spcBef>
              <a:buClr>
                <a:srgbClr val="A9A47B"/>
              </a:buClr>
              <a:buFontTx/>
              <a:buChar char="-"/>
              <a:tabLst>
                <a:tab pos="240665" algn="l"/>
                <a:tab pos="241300" algn="l"/>
              </a:tabLst>
            </a:pP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what background images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or </a:t>
            </a:r>
            <a:r>
              <a:rPr sz="2200" spc="-15" dirty="0">
                <a:solidFill>
                  <a:srgbClr val="2E2B1F"/>
                </a:solidFill>
                <a:latin typeface="Calibri"/>
                <a:cs typeface="Calibri"/>
              </a:rPr>
              <a:t>colors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are used,  </a:t>
            </a:r>
            <a:endParaRPr lang="en-US" sz="2200" spc="-10" dirty="0">
              <a:solidFill>
                <a:srgbClr val="2E2B1F"/>
              </a:solidFill>
              <a:latin typeface="Calibri"/>
              <a:cs typeface="Calibri"/>
            </a:endParaRPr>
          </a:p>
          <a:p>
            <a:pPr marL="241300" marR="5080" indent="-228600">
              <a:lnSpc>
                <a:spcPct val="100000"/>
              </a:lnSpc>
              <a:spcBef>
                <a:spcPts val="530"/>
              </a:spcBef>
              <a:buClr>
                <a:srgbClr val="A9A47B"/>
              </a:buClr>
              <a:buFontTx/>
              <a:buChar char="-"/>
              <a:tabLst>
                <a:tab pos="240665" algn="l"/>
                <a:tab pos="241300" algn="l"/>
              </a:tabLst>
            </a:pP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variations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in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display </a:t>
            </a:r>
            <a:r>
              <a:rPr sz="2200" spc="-20" dirty="0">
                <a:solidFill>
                  <a:srgbClr val="2E2B1F"/>
                </a:solidFill>
                <a:latin typeface="Calibri"/>
                <a:cs typeface="Calibri"/>
              </a:rPr>
              <a:t>for different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devices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and 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screen </a:t>
            </a:r>
            <a:r>
              <a:rPr sz="2200" spc="-15" dirty="0">
                <a:solidFill>
                  <a:srgbClr val="2E2B1F"/>
                </a:solidFill>
                <a:latin typeface="Calibri"/>
                <a:cs typeface="Calibri"/>
              </a:rPr>
              <a:t>sizes</a:t>
            </a:r>
            <a:r>
              <a:rPr lang="en-US" sz="2200" spc="-15" dirty="0">
                <a:solidFill>
                  <a:srgbClr val="2E2B1F"/>
                </a:solidFill>
                <a:latin typeface="Calibri"/>
                <a:cs typeface="Calibri"/>
              </a:rPr>
              <a:t>,</a:t>
            </a:r>
            <a:endParaRPr lang="en-US" sz="2200" spc="-5" dirty="0">
              <a:solidFill>
                <a:srgbClr val="2E2B1F"/>
              </a:solidFill>
              <a:latin typeface="Calibri"/>
              <a:cs typeface="Calibri"/>
            </a:endParaRPr>
          </a:p>
          <a:p>
            <a:pPr marL="241300" marR="5080" indent="-228600">
              <a:lnSpc>
                <a:spcPct val="100000"/>
              </a:lnSpc>
              <a:spcBef>
                <a:spcPts val="530"/>
              </a:spcBef>
              <a:buClr>
                <a:srgbClr val="A9A47B"/>
              </a:buClr>
              <a:buFontTx/>
              <a:buChar char="-"/>
              <a:tabLst>
                <a:tab pos="240665" algn="l"/>
                <a:tab pos="241300" algn="l"/>
              </a:tabLst>
            </a:pP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lang="en-US" sz="2200" spc="-5" dirty="0">
                <a:solidFill>
                  <a:srgbClr val="2E2B1F"/>
                </a:solidFill>
                <a:latin typeface="Calibri"/>
                <a:cs typeface="Calibri"/>
              </a:rPr>
              <a:t>….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variety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of other</a:t>
            </a:r>
            <a:r>
              <a:rPr sz="2200" spc="5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2E2B1F"/>
                </a:solidFill>
                <a:latin typeface="Calibri"/>
                <a:cs typeface="Calibri"/>
              </a:rPr>
              <a:t>effects</a:t>
            </a:r>
            <a:endParaRPr sz="22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467690"/>
            <a:ext cx="3562350" cy="726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80" dirty="0"/>
              <a:t>What </a:t>
            </a:r>
            <a:r>
              <a:rPr spc="-55" dirty="0"/>
              <a:t>is</a:t>
            </a:r>
            <a:r>
              <a:rPr spc="-395" dirty="0"/>
              <a:t> </a:t>
            </a:r>
            <a:r>
              <a:rPr spc="-80" dirty="0"/>
              <a:t>HTTP?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81000" y="1616710"/>
            <a:ext cx="7848600" cy="310533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280670" indent="-228600" algn="just">
              <a:lnSpc>
                <a:spcPct val="100000"/>
              </a:lnSpc>
              <a:spcBef>
                <a:spcPts val="95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800" spc="-5" dirty="0">
                <a:solidFill>
                  <a:srgbClr val="2E2B1F"/>
                </a:solidFill>
                <a:latin typeface="Calibri"/>
                <a:cs typeface="Calibri"/>
              </a:rPr>
              <a:t>HTTP </a:t>
            </a:r>
            <a:r>
              <a:rPr sz="2800" spc="-15" dirty="0">
                <a:solidFill>
                  <a:srgbClr val="2E2B1F"/>
                </a:solidFill>
                <a:latin typeface="Calibri"/>
                <a:cs typeface="Calibri"/>
              </a:rPr>
              <a:t>stands </a:t>
            </a:r>
            <a:r>
              <a:rPr sz="2800" spc="-20" dirty="0">
                <a:solidFill>
                  <a:srgbClr val="2E2B1F"/>
                </a:solidFill>
                <a:latin typeface="Calibri"/>
                <a:cs typeface="Calibri"/>
              </a:rPr>
              <a:t>for </a:t>
            </a:r>
            <a:r>
              <a:rPr sz="2800" b="1" spc="-10" dirty="0">
                <a:solidFill>
                  <a:srgbClr val="2E2B1F"/>
                </a:solidFill>
                <a:latin typeface="Calibri"/>
                <a:cs typeface="Calibri"/>
              </a:rPr>
              <a:t>H</a:t>
            </a:r>
            <a:r>
              <a:rPr sz="2800" spc="-10" dirty="0">
                <a:solidFill>
                  <a:srgbClr val="2E2B1F"/>
                </a:solidFill>
                <a:latin typeface="Calibri"/>
                <a:cs typeface="Calibri"/>
              </a:rPr>
              <a:t>ypertext </a:t>
            </a:r>
            <a:r>
              <a:rPr sz="2800" b="1" spc="-20" dirty="0">
                <a:solidFill>
                  <a:srgbClr val="2E2B1F"/>
                </a:solidFill>
                <a:latin typeface="Calibri"/>
                <a:cs typeface="Calibri"/>
              </a:rPr>
              <a:t>T</a:t>
            </a:r>
            <a:r>
              <a:rPr sz="2800" spc="-20" dirty="0">
                <a:solidFill>
                  <a:srgbClr val="2E2B1F"/>
                </a:solidFill>
                <a:latin typeface="Calibri"/>
                <a:cs typeface="Calibri"/>
              </a:rPr>
              <a:t>ransfer </a:t>
            </a:r>
            <a:r>
              <a:rPr sz="2800" b="1" spc="-15" dirty="0">
                <a:solidFill>
                  <a:srgbClr val="2E2B1F"/>
                </a:solidFill>
                <a:latin typeface="Calibri"/>
                <a:cs typeface="Calibri"/>
              </a:rPr>
              <a:t>P</a:t>
            </a:r>
            <a:r>
              <a:rPr sz="2800" spc="-15" dirty="0">
                <a:solidFill>
                  <a:srgbClr val="2E2B1F"/>
                </a:solidFill>
                <a:latin typeface="Calibri"/>
                <a:cs typeface="Calibri"/>
              </a:rPr>
              <a:t>rotocol. </a:t>
            </a:r>
            <a:endParaRPr lang="en-US" sz="2800" spc="-15" dirty="0">
              <a:solidFill>
                <a:srgbClr val="2E2B1F"/>
              </a:solidFill>
              <a:latin typeface="Calibri"/>
              <a:cs typeface="Calibri"/>
            </a:endParaRPr>
          </a:p>
          <a:p>
            <a:pPr marL="241300" marR="280670" indent="-228600" algn="just">
              <a:lnSpc>
                <a:spcPct val="100000"/>
              </a:lnSpc>
              <a:spcBef>
                <a:spcPts val="95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800" spc="-10" dirty="0">
                <a:solidFill>
                  <a:srgbClr val="2E2B1F"/>
                </a:solidFill>
                <a:latin typeface="Calibri"/>
                <a:cs typeface="Calibri"/>
              </a:rPr>
              <a:t>This </a:t>
            </a:r>
            <a:r>
              <a:rPr sz="2800" spc="-5" dirty="0">
                <a:solidFill>
                  <a:srgbClr val="2E2B1F"/>
                </a:solidFill>
                <a:latin typeface="Calibri"/>
                <a:cs typeface="Calibri"/>
              </a:rPr>
              <a:t>is the  </a:t>
            </a:r>
            <a:r>
              <a:rPr sz="2800" spc="-15" dirty="0">
                <a:solidFill>
                  <a:srgbClr val="2E2B1F"/>
                </a:solidFill>
                <a:latin typeface="Calibri"/>
                <a:cs typeface="Calibri"/>
              </a:rPr>
              <a:t>protocol </a:t>
            </a:r>
            <a:r>
              <a:rPr sz="2800" spc="-10" dirty="0">
                <a:solidFill>
                  <a:srgbClr val="2E2B1F"/>
                </a:solidFill>
                <a:latin typeface="Calibri"/>
                <a:cs typeface="Calibri"/>
              </a:rPr>
              <a:t>being used </a:t>
            </a:r>
            <a:r>
              <a:rPr sz="2800" b="1" spc="-20" dirty="0">
                <a:solidFill>
                  <a:srgbClr val="2E2B1F"/>
                </a:solidFill>
                <a:latin typeface="Calibri"/>
                <a:cs typeface="Calibri"/>
              </a:rPr>
              <a:t>to transfer </a:t>
            </a:r>
            <a:r>
              <a:rPr sz="2800" b="1" spc="-15" dirty="0">
                <a:solidFill>
                  <a:srgbClr val="2E2B1F"/>
                </a:solidFill>
                <a:latin typeface="Calibri"/>
                <a:cs typeface="Calibri"/>
              </a:rPr>
              <a:t>hypertext </a:t>
            </a:r>
            <a:r>
              <a:rPr sz="2800" b="1" spc="-10" dirty="0">
                <a:solidFill>
                  <a:srgbClr val="2E2B1F"/>
                </a:solidFill>
                <a:latin typeface="Calibri"/>
                <a:cs typeface="Calibri"/>
              </a:rPr>
              <a:t>documents </a:t>
            </a:r>
            <a:r>
              <a:rPr sz="2800" spc="-10" dirty="0">
                <a:solidFill>
                  <a:srgbClr val="2E2B1F"/>
                </a:solidFill>
                <a:latin typeface="Calibri"/>
                <a:cs typeface="Calibri"/>
              </a:rPr>
              <a:t>that  </a:t>
            </a:r>
            <a:r>
              <a:rPr sz="2800" spc="-20" dirty="0">
                <a:solidFill>
                  <a:srgbClr val="2E2B1F"/>
                </a:solidFill>
                <a:latin typeface="Calibri"/>
                <a:cs typeface="Calibri"/>
              </a:rPr>
              <a:t>makes </a:t>
            </a:r>
            <a:r>
              <a:rPr sz="2800" spc="-5" dirty="0">
                <a:solidFill>
                  <a:srgbClr val="2E2B1F"/>
                </a:solidFill>
                <a:latin typeface="Calibri"/>
                <a:cs typeface="Calibri"/>
              </a:rPr>
              <a:t>the </a:t>
            </a:r>
            <a:r>
              <a:rPr sz="2800" spc="-25" dirty="0">
                <a:solidFill>
                  <a:srgbClr val="2E2B1F"/>
                </a:solidFill>
                <a:latin typeface="Calibri"/>
                <a:cs typeface="Calibri"/>
              </a:rPr>
              <a:t>World </a:t>
            </a:r>
            <a:r>
              <a:rPr sz="2800" spc="-5" dirty="0">
                <a:solidFill>
                  <a:srgbClr val="2E2B1F"/>
                </a:solidFill>
                <a:latin typeface="Calibri"/>
                <a:cs typeface="Calibri"/>
              </a:rPr>
              <a:t>Wide </a:t>
            </a:r>
            <a:r>
              <a:rPr sz="2800" spc="-35" dirty="0">
                <a:solidFill>
                  <a:srgbClr val="2E2B1F"/>
                </a:solidFill>
                <a:latin typeface="Calibri"/>
                <a:cs typeface="Calibri"/>
              </a:rPr>
              <a:t>Web</a:t>
            </a:r>
            <a:r>
              <a:rPr sz="2800" spc="9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2E2B1F"/>
                </a:solidFill>
                <a:latin typeface="Calibri"/>
                <a:cs typeface="Calibri"/>
              </a:rPr>
              <a:t>possible.</a:t>
            </a:r>
            <a:endParaRPr sz="2800" dirty="0">
              <a:latin typeface="Calibri"/>
              <a:cs typeface="Calibri"/>
            </a:endParaRPr>
          </a:p>
          <a:p>
            <a:pPr marL="241300" marR="5080" indent="-228600" algn="just">
              <a:lnSpc>
                <a:spcPct val="100000"/>
              </a:lnSpc>
              <a:spcBef>
                <a:spcPts val="530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  <a:tab pos="5419090" algn="l"/>
              </a:tabLst>
            </a:pPr>
            <a:r>
              <a:rPr sz="2800" spc="-5" dirty="0">
                <a:solidFill>
                  <a:srgbClr val="2E2B1F"/>
                </a:solidFill>
                <a:latin typeface="Calibri"/>
                <a:cs typeface="Calibri"/>
              </a:rPr>
              <a:t>A </a:t>
            </a:r>
            <a:r>
              <a:rPr sz="2800" spc="-15" dirty="0">
                <a:solidFill>
                  <a:srgbClr val="2E2B1F"/>
                </a:solidFill>
                <a:latin typeface="Calibri"/>
                <a:cs typeface="Calibri"/>
              </a:rPr>
              <a:t>standard web </a:t>
            </a:r>
            <a:r>
              <a:rPr sz="2800" spc="-5" dirty="0">
                <a:solidFill>
                  <a:srgbClr val="2E2B1F"/>
                </a:solidFill>
                <a:latin typeface="Calibri"/>
                <a:cs typeface="Calibri"/>
              </a:rPr>
              <a:t>address </a:t>
            </a:r>
            <a:r>
              <a:rPr sz="2800" spc="-10" dirty="0">
                <a:solidFill>
                  <a:srgbClr val="2E2B1F"/>
                </a:solidFill>
                <a:latin typeface="Calibri"/>
                <a:cs typeface="Calibri"/>
              </a:rPr>
              <a:t>such</a:t>
            </a:r>
            <a:r>
              <a:rPr sz="2800" spc="7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2E2B1F"/>
                </a:solidFill>
                <a:latin typeface="Calibri"/>
                <a:cs typeface="Calibri"/>
              </a:rPr>
              <a:t>as</a:t>
            </a:r>
            <a:r>
              <a:rPr sz="2800" spc="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lang="en-US" sz="2800" b="1" spc="10" dirty="0">
                <a:solidFill>
                  <a:srgbClr val="2E2B1F"/>
                </a:solidFill>
                <a:latin typeface="Calibri"/>
                <a:cs typeface="Calibri"/>
              </a:rPr>
              <a:t>http://www.</a:t>
            </a:r>
            <a:r>
              <a:rPr lang="en-US" sz="2800" b="1" spc="-10" dirty="0">
                <a:solidFill>
                  <a:srgbClr val="2E2B1F"/>
                </a:solidFill>
                <a:latin typeface="Calibri"/>
                <a:cs typeface="Calibri"/>
              </a:rPr>
              <a:t>g</a:t>
            </a:r>
            <a:r>
              <a:rPr sz="2800" b="1" spc="-10" dirty="0">
                <a:solidFill>
                  <a:srgbClr val="2E2B1F"/>
                </a:solidFill>
                <a:latin typeface="Calibri"/>
                <a:cs typeface="Calibri"/>
              </a:rPr>
              <a:t>oogle.com</a:t>
            </a:r>
            <a:r>
              <a:rPr lang="en-US" sz="2800" b="1" spc="-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2E2B1F"/>
                </a:solidFill>
                <a:latin typeface="Calibri"/>
                <a:cs typeface="Calibri"/>
              </a:rPr>
              <a:t>is </a:t>
            </a:r>
            <a:r>
              <a:rPr sz="2800" spc="-10" dirty="0">
                <a:solidFill>
                  <a:srgbClr val="2E2B1F"/>
                </a:solidFill>
                <a:latin typeface="Calibri"/>
                <a:cs typeface="Calibri"/>
              </a:rPr>
              <a:t>called </a:t>
            </a:r>
            <a:r>
              <a:rPr sz="2800" spc="-5" dirty="0">
                <a:solidFill>
                  <a:srgbClr val="2E2B1F"/>
                </a:solidFill>
                <a:latin typeface="Calibri"/>
                <a:cs typeface="Calibri"/>
              </a:rPr>
              <a:t>a</a:t>
            </a:r>
            <a:r>
              <a:rPr sz="2800" spc="-5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800" b="1" spc="-10" dirty="0">
                <a:solidFill>
                  <a:srgbClr val="2E2B1F"/>
                </a:solidFill>
                <a:latin typeface="Calibri"/>
                <a:cs typeface="Calibri"/>
              </a:rPr>
              <a:t>URL </a:t>
            </a:r>
            <a:r>
              <a:rPr sz="2800" spc="-5" dirty="0">
                <a:solidFill>
                  <a:srgbClr val="2E2B1F"/>
                </a:solidFill>
                <a:latin typeface="Calibri"/>
                <a:cs typeface="Calibri"/>
              </a:rPr>
              <a:t>and </a:t>
            </a:r>
            <a:r>
              <a:rPr sz="2800" spc="-15" dirty="0">
                <a:solidFill>
                  <a:srgbClr val="2E2B1F"/>
                </a:solidFill>
                <a:latin typeface="Calibri"/>
                <a:cs typeface="Calibri"/>
              </a:rPr>
              <a:t>here </a:t>
            </a:r>
            <a:r>
              <a:rPr sz="2800" spc="-5" dirty="0">
                <a:solidFill>
                  <a:srgbClr val="2E2B1F"/>
                </a:solidFill>
                <a:latin typeface="Calibri"/>
                <a:cs typeface="Calibri"/>
              </a:rPr>
              <a:t>the </a:t>
            </a:r>
            <a:r>
              <a:rPr sz="2800" spc="-15" dirty="0">
                <a:solidFill>
                  <a:srgbClr val="2E2B1F"/>
                </a:solidFill>
                <a:latin typeface="Calibri"/>
                <a:cs typeface="Calibri"/>
              </a:rPr>
              <a:t>prefix </a:t>
            </a:r>
            <a:r>
              <a:rPr sz="2800" b="1" spc="-20" dirty="0">
                <a:solidFill>
                  <a:srgbClr val="2E2B1F"/>
                </a:solidFill>
                <a:latin typeface="Calibri"/>
                <a:cs typeface="Calibri"/>
              </a:rPr>
              <a:t>http </a:t>
            </a:r>
            <a:r>
              <a:rPr sz="2800" spc="-15" dirty="0">
                <a:solidFill>
                  <a:srgbClr val="2E2B1F"/>
                </a:solidFill>
                <a:latin typeface="Calibri"/>
                <a:cs typeface="Calibri"/>
              </a:rPr>
              <a:t>indicates </a:t>
            </a:r>
            <a:r>
              <a:rPr sz="2800" spc="-5" dirty="0">
                <a:solidFill>
                  <a:srgbClr val="2E2B1F"/>
                </a:solidFill>
                <a:latin typeface="Calibri"/>
                <a:cs typeface="Calibri"/>
              </a:rPr>
              <a:t>its</a:t>
            </a:r>
            <a:r>
              <a:rPr sz="2800" spc="10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2E2B1F"/>
                </a:solidFill>
                <a:latin typeface="Calibri"/>
                <a:cs typeface="Calibri"/>
              </a:rPr>
              <a:t>protocol</a:t>
            </a:r>
            <a:r>
              <a:rPr lang="en-US" sz="2800" spc="-15" dirty="0">
                <a:solidFill>
                  <a:srgbClr val="2E2B1F"/>
                </a:solidFill>
                <a:latin typeface="Calibri"/>
                <a:cs typeface="Calibri"/>
              </a:rPr>
              <a:t> being used</a:t>
            </a:r>
            <a:endParaRPr sz="2800" dirty="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467690"/>
            <a:ext cx="4344035" cy="726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14" dirty="0"/>
              <a:t>Advantages </a:t>
            </a:r>
            <a:r>
              <a:rPr spc="-55" dirty="0"/>
              <a:t>of</a:t>
            </a:r>
            <a:r>
              <a:rPr spc="-380" dirty="0"/>
              <a:t> </a:t>
            </a:r>
            <a:r>
              <a:rPr spc="-80" dirty="0"/>
              <a:t>CSS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50240" y="1548663"/>
            <a:ext cx="3603625" cy="2835392"/>
          </a:xfrm>
          <a:prstGeom prst="rect">
            <a:avLst/>
          </a:prstGeom>
        </p:spPr>
        <p:txBody>
          <a:bodyPr vert="horz" wrap="square" lIns="0" tIns="8001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630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CSS </a:t>
            </a:r>
            <a:r>
              <a:rPr sz="2200" spc="-15" dirty="0">
                <a:solidFill>
                  <a:srgbClr val="2E2B1F"/>
                </a:solidFill>
                <a:latin typeface="Calibri"/>
                <a:cs typeface="Calibri"/>
              </a:rPr>
              <a:t>saves</a:t>
            </a:r>
            <a:r>
              <a:rPr sz="2200" spc="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time</a:t>
            </a:r>
            <a:endParaRPr sz="2200" dirty="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530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spc="-20" dirty="0">
                <a:solidFill>
                  <a:srgbClr val="2E2B1F"/>
                </a:solidFill>
                <a:latin typeface="Calibri"/>
                <a:cs typeface="Calibri"/>
              </a:rPr>
              <a:t>Pages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load</a:t>
            </a:r>
            <a:r>
              <a:rPr sz="2200" spc="2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2E2B1F"/>
                </a:solidFill>
                <a:latin typeface="Calibri"/>
                <a:cs typeface="Calibri"/>
              </a:rPr>
              <a:t>faster</a:t>
            </a:r>
            <a:endParaRPr sz="2200" dirty="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530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spc="-25" dirty="0">
                <a:solidFill>
                  <a:srgbClr val="2E2B1F"/>
                </a:solidFill>
                <a:latin typeface="Calibri"/>
                <a:cs typeface="Calibri"/>
              </a:rPr>
              <a:t>Easy</a:t>
            </a:r>
            <a:r>
              <a:rPr sz="2200" spc="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maintenance</a:t>
            </a:r>
            <a:endParaRPr sz="2200" dirty="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525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Superior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styles </a:t>
            </a:r>
            <a:r>
              <a:rPr sz="2200" spc="-20" dirty="0">
                <a:solidFill>
                  <a:srgbClr val="2E2B1F"/>
                </a:solidFill>
                <a:latin typeface="Calibri"/>
                <a:cs typeface="Calibri"/>
              </a:rPr>
              <a:t>to</a:t>
            </a:r>
            <a:r>
              <a:rPr sz="2200" spc="1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HTML</a:t>
            </a:r>
            <a:endParaRPr sz="2200" dirty="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530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Multiple Device</a:t>
            </a:r>
            <a:r>
              <a:rPr sz="2200" spc="-7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Compatibility</a:t>
            </a:r>
            <a:endParaRPr sz="2200" dirty="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530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Global </a:t>
            </a:r>
            <a:r>
              <a:rPr sz="2200" spc="-15" dirty="0">
                <a:solidFill>
                  <a:srgbClr val="2E2B1F"/>
                </a:solidFill>
                <a:latin typeface="Calibri"/>
                <a:cs typeface="Calibri"/>
              </a:rPr>
              <a:t>web</a:t>
            </a:r>
            <a:r>
              <a:rPr sz="2200" spc="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2E2B1F"/>
                </a:solidFill>
                <a:latin typeface="Calibri"/>
                <a:cs typeface="Calibri"/>
              </a:rPr>
              <a:t>standards</a:t>
            </a:r>
            <a:endParaRPr sz="2200" dirty="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525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spc="-15" dirty="0">
                <a:solidFill>
                  <a:srgbClr val="2E2B1F"/>
                </a:solidFill>
                <a:latin typeface="Calibri"/>
                <a:cs typeface="Calibri"/>
              </a:rPr>
              <a:t>Platform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Independence</a:t>
            </a:r>
            <a:endParaRPr sz="22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467690"/>
            <a:ext cx="2910205" cy="726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80" dirty="0"/>
              <a:t>CSS </a:t>
            </a:r>
            <a:r>
              <a:rPr spc="-5" dirty="0"/>
              <a:t>-</a:t>
            </a:r>
            <a:r>
              <a:rPr spc="-380" dirty="0"/>
              <a:t> </a:t>
            </a:r>
            <a:r>
              <a:rPr spc="-100" dirty="0"/>
              <a:t>Syntax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50240" y="1616710"/>
            <a:ext cx="7078980" cy="433131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95250" indent="-228600">
              <a:lnSpc>
                <a:spcPct val="100000"/>
              </a:lnSpc>
              <a:spcBef>
                <a:spcPts val="95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A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CSS comprises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of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style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rules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that are </a:t>
            </a:r>
            <a:r>
              <a:rPr sz="2200" spc="-15" dirty="0">
                <a:solidFill>
                  <a:srgbClr val="2E2B1F"/>
                </a:solidFill>
                <a:latin typeface="Calibri"/>
                <a:cs typeface="Calibri"/>
              </a:rPr>
              <a:t>interpreted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by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the  </a:t>
            </a:r>
            <a:r>
              <a:rPr sz="2200" spc="-15" dirty="0">
                <a:solidFill>
                  <a:srgbClr val="2E2B1F"/>
                </a:solidFill>
                <a:latin typeface="Calibri"/>
                <a:cs typeface="Calibri"/>
              </a:rPr>
              <a:t>browser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and then applied </a:t>
            </a:r>
            <a:r>
              <a:rPr sz="2200" spc="-20" dirty="0">
                <a:solidFill>
                  <a:srgbClr val="2E2B1F"/>
                </a:solidFill>
                <a:latin typeface="Calibri"/>
                <a:cs typeface="Calibri"/>
              </a:rPr>
              <a:t>to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the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corresponding elements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in 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your document.</a:t>
            </a:r>
            <a:endParaRPr sz="2200" dirty="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530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b="1" spc="-10" dirty="0">
                <a:solidFill>
                  <a:schemeClr val="accent5">
                    <a:lumMod val="75000"/>
                  </a:schemeClr>
                </a:solidFill>
                <a:latin typeface="Calibri"/>
                <a:cs typeface="Calibri"/>
              </a:rPr>
              <a:t>Style </a:t>
            </a:r>
            <a:r>
              <a:rPr sz="2200" b="1" spc="-5" dirty="0">
                <a:solidFill>
                  <a:schemeClr val="accent5">
                    <a:lumMod val="75000"/>
                  </a:schemeClr>
                </a:solidFill>
                <a:latin typeface="Calibri"/>
                <a:cs typeface="Calibri"/>
              </a:rPr>
              <a:t>rule is made of </a:t>
            </a:r>
            <a:r>
              <a:rPr sz="2200" b="1" spc="-10" dirty="0">
                <a:solidFill>
                  <a:schemeClr val="accent5">
                    <a:lumMod val="75000"/>
                  </a:schemeClr>
                </a:solidFill>
                <a:latin typeface="Calibri"/>
                <a:cs typeface="Calibri"/>
              </a:rPr>
              <a:t>three parts</a:t>
            </a:r>
            <a:r>
              <a:rPr sz="2200" b="1" spc="75" dirty="0">
                <a:solidFill>
                  <a:schemeClr val="accent5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sz="2200" b="1" spc="-5" dirty="0">
                <a:solidFill>
                  <a:schemeClr val="accent5">
                    <a:lumMod val="75000"/>
                  </a:schemeClr>
                </a:solidFill>
                <a:latin typeface="Calibri"/>
                <a:cs typeface="Calibri"/>
              </a:rPr>
              <a:t>−</a:t>
            </a:r>
            <a:endParaRPr sz="2200" b="1" dirty="0">
              <a:solidFill>
                <a:schemeClr val="accent5">
                  <a:lumMod val="75000"/>
                </a:schemeClr>
              </a:solidFill>
              <a:latin typeface="Calibri"/>
              <a:cs typeface="Calibri"/>
            </a:endParaRPr>
          </a:p>
          <a:p>
            <a:pPr marL="241300" marR="141605" indent="-228600">
              <a:lnSpc>
                <a:spcPct val="100000"/>
              </a:lnSpc>
              <a:spcBef>
                <a:spcPts val="530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b="1" spc="-5" dirty="0">
                <a:solidFill>
                  <a:srgbClr val="2E2B1F"/>
                </a:solidFill>
                <a:latin typeface="Calibri"/>
                <a:cs typeface="Calibri"/>
              </a:rPr>
              <a:t>Selector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− A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selector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is an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HTML </a:t>
            </a:r>
            <a:r>
              <a:rPr sz="2200" spc="-15" dirty="0">
                <a:solidFill>
                  <a:srgbClr val="2E2B1F"/>
                </a:solidFill>
                <a:latin typeface="Calibri"/>
                <a:cs typeface="Calibri"/>
              </a:rPr>
              <a:t>tag at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which a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style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will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be 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applied.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This could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be </a:t>
            </a:r>
            <a:r>
              <a:rPr sz="2200" spc="-15" dirty="0">
                <a:solidFill>
                  <a:srgbClr val="2E2B1F"/>
                </a:solidFill>
                <a:latin typeface="Calibri"/>
                <a:cs typeface="Calibri"/>
              </a:rPr>
              <a:t>any tag </a:t>
            </a:r>
            <a:r>
              <a:rPr sz="2200" spc="-25" dirty="0">
                <a:solidFill>
                  <a:srgbClr val="2E2B1F"/>
                </a:solidFill>
                <a:latin typeface="Calibri"/>
                <a:cs typeface="Calibri"/>
              </a:rPr>
              <a:t>like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&lt;h1&gt; 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or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&lt;table&gt;</a:t>
            </a:r>
            <a:r>
              <a:rPr sz="2200" spc="9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2E2B1F"/>
                </a:solidFill>
                <a:latin typeface="Calibri"/>
                <a:cs typeface="Calibri"/>
              </a:rPr>
              <a:t>etc.</a:t>
            </a:r>
            <a:endParaRPr sz="2200" dirty="0">
              <a:latin typeface="Calibri"/>
              <a:cs typeface="Calibri"/>
            </a:endParaRPr>
          </a:p>
          <a:p>
            <a:pPr marL="241300" marR="64769" indent="-228600">
              <a:lnSpc>
                <a:spcPct val="100000"/>
              </a:lnSpc>
              <a:spcBef>
                <a:spcPts val="530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b="1" spc="-10" dirty="0">
                <a:solidFill>
                  <a:srgbClr val="2E2B1F"/>
                </a:solidFill>
                <a:latin typeface="Calibri"/>
                <a:cs typeface="Calibri"/>
              </a:rPr>
              <a:t>Property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- A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property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is a type of </a:t>
            </a:r>
            <a:r>
              <a:rPr sz="2200" spc="-15" dirty="0">
                <a:solidFill>
                  <a:srgbClr val="2E2B1F"/>
                </a:solidFill>
                <a:latin typeface="Calibri"/>
                <a:cs typeface="Calibri"/>
              </a:rPr>
              <a:t>attribute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of</a:t>
            </a:r>
            <a:r>
              <a:rPr lang="en-US" sz="2200" spc="-5" dirty="0">
                <a:solidFill>
                  <a:srgbClr val="2E2B1F"/>
                </a:solidFill>
                <a:latin typeface="Calibri"/>
                <a:cs typeface="Calibri"/>
              </a:rPr>
              <a:t> the selected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HTML tag.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Put  </a:t>
            </a:r>
            <a:r>
              <a:rPr sz="2200" spc="-30" dirty="0">
                <a:solidFill>
                  <a:srgbClr val="2E2B1F"/>
                </a:solidFill>
                <a:latin typeface="Calibri"/>
                <a:cs typeface="Calibri"/>
              </a:rPr>
              <a:t>simply, </a:t>
            </a:r>
            <a:r>
              <a:rPr sz="2200" b="1" spc="-5" dirty="0">
                <a:solidFill>
                  <a:srgbClr val="2E2B1F"/>
                </a:solidFill>
                <a:latin typeface="Calibri"/>
                <a:cs typeface="Calibri"/>
              </a:rPr>
              <a:t>all the </a:t>
            </a:r>
            <a:r>
              <a:rPr sz="2200" b="1" spc="-10" dirty="0">
                <a:solidFill>
                  <a:srgbClr val="2E2B1F"/>
                </a:solidFill>
                <a:latin typeface="Calibri"/>
                <a:cs typeface="Calibri"/>
              </a:rPr>
              <a:t>HTML </a:t>
            </a:r>
            <a:r>
              <a:rPr sz="2200" b="1" spc="-15" dirty="0">
                <a:solidFill>
                  <a:srgbClr val="2E2B1F"/>
                </a:solidFill>
                <a:latin typeface="Calibri"/>
                <a:cs typeface="Calibri"/>
              </a:rPr>
              <a:t>attributes </a:t>
            </a:r>
            <a:r>
              <a:rPr sz="2200" b="1" spc="-10" dirty="0">
                <a:solidFill>
                  <a:srgbClr val="2E2B1F"/>
                </a:solidFill>
                <a:latin typeface="Calibri"/>
                <a:cs typeface="Calibri"/>
              </a:rPr>
              <a:t>are </a:t>
            </a:r>
            <a:r>
              <a:rPr sz="2200" b="1" spc="-20" dirty="0">
                <a:solidFill>
                  <a:srgbClr val="2E2B1F"/>
                </a:solidFill>
                <a:latin typeface="Calibri"/>
                <a:cs typeface="Calibri"/>
              </a:rPr>
              <a:t>converted </a:t>
            </a:r>
            <a:r>
              <a:rPr sz="2200" b="1" spc="-15" dirty="0">
                <a:solidFill>
                  <a:srgbClr val="2E2B1F"/>
                </a:solidFill>
                <a:latin typeface="Calibri"/>
                <a:cs typeface="Calibri"/>
              </a:rPr>
              <a:t>into </a:t>
            </a:r>
            <a:r>
              <a:rPr sz="2200" b="1" spc="-10" dirty="0">
                <a:solidFill>
                  <a:srgbClr val="2E2B1F"/>
                </a:solidFill>
                <a:latin typeface="Calibri"/>
                <a:cs typeface="Calibri"/>
              </a:rPr>
              <a:t>CSS  properties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. They could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be </a:t>
            </a:r>
            <a:r>
              <a:rPr sz="2200" i="1" spc="-10" dirty="0">
                <a:solidFill>
                  <a:srgbClr val="2E2B1F"/>
                </a:solidFill>
                <a:latin typeface="Calibri"/>
                <a:cs typeface="Calibri"/>
              </a:rPr>
              <a:t>color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, </a:t>
            </a:r>
            <a:r>
              <a:rPr sz="2200" i="1" spc="-10" dirty="0">
                <a:solidFill>
                  <a:srgbClr val="2E2B1F"/>
                </a:solidFill>
                <a:latin typeface="Calibri"/>
                <a:cs typeface="Calibri"/>
              </a:rPr>
              <a:t>border</a:t>
            </a:r>
            <a:r>
              <a:rPr sz="2200" i="1" spc="5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2E2B1F"/>
                </a:solidFill>
                <a:latin typeface="Calibri"/>
                <a:cs typeface="Calibri"/>
              </a:rPr>
              <a:t>etc.</a:t>
            </a:r>
            <a:endParaRPr sz="2200" dirty="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525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b="1" spc="-30" dirty="0">
                <a:solidFill>
                  <a:srgbClr val="2E2B1F"/>
                </a:solidFill>
                <a:latin typeface="Calibri"/>
                <a:cs typeface="Calibri"/>
              </a:rPr>
              <a:t>Value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- </a:t>
            </a:r>
            <a:r>
              <a:rPr sz="2200" spc="-25" dirty="0">
                <a:solidFill>
                  <a:srgbClr val="2E2B1F"/>
                </a:solidFill>
                <a:latin typeface="Calibri"/>
                <a:cs typeface="Calibri"/>
              </a:rPr>
              <a:t>Values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are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assigned </a:t>
            </a:r>
            <a:r>
              <a:rPr sz="2200" spc="-20" dirty="0">
                <a:solidFill>
                  <a:srgbClr val="2E2B1F"/>
                </a:solidFill>
                <a:latin typeface="Calibri"/>
                <a:cs typeface="Calibri"/>
              </a:rPr>
              <a:t>to </a:t>
            </a:r>
            <a:r>
              <a:rPr lang="en-US" sz="2200" spc="-20" dirty="0">
                <a:solidFill>
                  <a:srgbClr val="2E2B1F"/>
                </a:solidFill>
                <a:latin typeface="Calibri"/>
                <a:cs typeface="Calibri"/>
              </a:rPr>
              <a:t>these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properties. </a:t>
            </a:r>
            <a:r>
              <a:rPr sz="2200" spc="-15" dirty="0">
                <a:solidFill>
                  <a:srgbClr val="2E2B1F"/>
                </a:solidFill>
                <a:latin typeface="Calibri"/>
                <a:cs typeface="Calibri"/>
              </a:rPr>
              <a:t>For example,</a:t>
            </a:r>
            <a:r>
              <a:rPr sz="2200" spc="204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i="1" spc="-15" dirty="0">
                <a:solidFill>
                  <a:srgbClr val="2E2B1F"/>
                </a:solidFill>
                <a:latin typeface="Calibri"/>
                <a:cs typeface="Calibri"/>
              </a:rPr>
              <a:t>color</a:t>
            </a:r>
            <a:r>
              <a:rPr lang="en-US" sz="2200" dirty="0"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property </a:t>
            </a:r>
            <a:r>
              <a:rPr sz="2200" spc="-15" dirty="0">
                <a:solidFill>
                  <a:srgbClr val="2E2B1F"/>
                </a:solidFill>
                <a:latin typeface="Calibri"/>
                <a:cs typeface="Calibri"/>
              </a:rPr>
              <a:t>can </a:t>
            </a:r>
            <a:r>
              <a:rPr sz="2200" spc="-20" dirty="0">
                <a:solidFill>
                  <a:srgbClr val="2E2B1F"/>
                </a:solidFill>
                <a:latin typeface="Calibri"/>
                <a:cs typeface="Calibri"/>
              </a:rPr>
              <a:t>have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value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either </a:t>
            </a:r>
            <a:r>
              <a:rPr sz="2200" i="1" spc="-5" dirty="0">
                <a:solidFill>
                  <a:srgbClr val="FF0000"/>
                </a:solidFill>
                <a:latin typeface="Calibri"/>
                <a:cs typeface="Calibri"/>
              </a:rPr>
              <a:t>red</a:t>
            </a:r>
            <a:r>
              <a:rPr sz="2200" i="1" spc="-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or </a:t>
            </a:r>
            <a:r>
              <a:rPr sz="2200" i="1" spc="-10" dirty="0">
                <a:solidFill>
                  <a:srgbClr val="FF0000"/>
                </a:solidFill>
                <a:latin typeface="Calibri"/>
                <a:cs typeface="Calibri"/>
              </a:rPr>
              <a:t>#F1F1F1</a:t>
            </a:r>
            <a:endParaRPr sz="22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467690"/>
            <a:ext cx="2910205" cy="726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80" dirty="0"/>
              <a:t>CSS </a:t>
            </a:r>
            <a:r>
              <a:rPr spc="-5" dirty="0"/>
              <a:t>-</a:t>
            </a:r>
            <a:r>
              <a:rPr spc="-380" dirty="0"/>
              <a:t> </a:t>
            </a:r>
            <a:r>
              <a:rPr spc="-100" dirty="0"/>
              <a:t>Syntax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50240" y="1548663"/>
            <a:ext cx="3870325" cy="1635760"/>
          </a:xfrm>
          <a:prstGeom prst="rect">
            <a:avLst/>
          </a:prstGeom>
        </p:spPr>
        <p:txBody>
          <a:bodyPr vert="horz" wrap="square" lIns="0" tIns="8001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630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spc="-20" dirty="0">
                <a:solidFill>
                  <a:srgbClr val="2E2B1F"/>
                </a:solidFill>
                <a:latin typeface="Calibri"/>
                <a:cs typeface="Calibri"/>
              </a:rPr>
              <a:t>Syntax:</a:t>
            </a:r>
            <a:endParaRPr sz="2200" dirty="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530"/>
              </a:spcBef>
              <a:buClr>
                <a:srgbClr val="A9A47B"/>
              </a:buClr>
              <a:tabLst>
                <a:tab pos="240665" algn="l"/>
                <a:tab pos="241300" algn="l"/>
              </a:tabLst>
            </a:pPr>
            <a:r>
              <a:rPr lang="en-US" sz="2200" spc="-10" dirty="0">
                <a:solidFill>
                  <a:srgbClr val="2E2B1F"/>
                </a:solidFill>
                <a:latin typeface="Calibri"/>
                <a:cs typeface="Calibri"/>
              </a:rPr>
              <a:t>	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selector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{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property: value</a:t>
            </a:r>
            <a:r>
              <a:rPr sz="2200" spc="2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}</a:t>
            </a:r>
            <a:endParaRPr sz="2200" dirty="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530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Example:</a:t>
            </a:r>
            <a:endParaRPr sz="2200" dirty="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525"/>
              </a:spcBef>
              <a:buClr>
                <a:srgbClr val="A9A47B"/>
              </a:buClr>
              <a:tabLst>
                <a:tab pos="240665" algn="l"/>
                <a:tab pos="241300" algn="l"/>
                <a:tab pos="2402840" algn="l"/>
              </a:tabLst>
            </a:pPr>
            <a:r>
              <a:rPr lang="en-US" sz="2200" spc="-10" dirty="0">
                <a:solidFill>
                  <a:srgbClr val="2E2B1F"/>
                </a:solidFill>
                <a:latin typeface="Calibri"/>
                <a:cs typeface="Calibri"/>
              </a:rPr>
              <a:t>	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table{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border</a:t>
            </a:r>
            <a:r>
              <a:rPr sz="2200" spc="-15" dirty="0">
                <a:solidFill>
                  <a:srgbClr val="2E2B1F"/>
                </a:solidFill>
                <a:latin typeface="Calibri"/>
                <a:cs typeface="Calibri"/>
              </a:rPr>
              <a:t> :1px	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solid </a:t>
            </a:r>
            <a:r>
              <a:rPr lang="en-US" sz="2200" spc="-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#C00;</a:t>
            </a:r>
            <a:r>
              <a:rPr sz="2200" spc="-6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}</a:t>
            </a:r>
            <a:endParaRPr sz="2200" dirty="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90600" y="3733800"/>
            <a:ext cx="6372225" cy="20478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192989"/>
            <a:ext cx="3988435" cy="726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80" dirty="0"/>
              <a:t>CSS </a:t>
            </a:r>
            <a:r>
              <a:rPr spc="-95" dirty="0"/>
              <a:t>selectors</a:t>
            </a:r>
            <a:r>
              <a:rPr spc="-405" dirty="0"/>
              <a:t> </a:t>
            </a:r>
            <a:r>
              <a:rPr spc="-70" dirty="0"/>
              <a:t>(1)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50240" y="1388110"/>
            <a:ext cx="7579360" cy="435439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262890" indent="-228600">
              <a:lnSpc>
                <a:spcPct val="100000"/>
              </a:lnSpc>
              <a:spcBef>
                <a:spcPts val="95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CSS </a:t>
            </a:r>
            <a:r>
              <a:rPr sz="2200" spc="-15" dirty="0">
                <a:solidFill>
                  <a:srgbClr val="2E2B1F"/>
                </a:solidFill>
                <a:latin typeface="Calibri"/>
                <a:cs typeface="Calibri"/>
              </a:rPr>
              <a:t>selectors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are used </a:t>
            </a:r>
            <a:r>
              <a:rPr sz="2200" spc="-20" dirty="0">
                <a:solidFill>
                  <a:srgbClr val="2E2B1F"/>
                </a:solidFill>
                <a:latin typeface="Calibri"/>
                <a:cs typeface="Calibri"/>
              </a:rPr>
              <a:t>to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"find" (or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select) HTML elements  </a:t>
            </a:r>
            <a:r>
              <a:rPr sz="2200" b="1" spc="-5" dirty="0">
                <a:solidFill>
                  <a:srgbClr val="2E2B1F"/>
                </a:solidFill>
                <a:latin typeface="Calibri"/>
                <a:cs typeface="Calibri"/>
              </a:rPr>
              <a:t>based on their </a:t>
            </a:r>
            <a:r>
              <a:rPr sz="2200" b="1" spc="-10" dirty="0">
                <a:solidFill>
                  <a:srgbClr val="2E2B1F"/>
                </a:solidFill>
                <a:latin typeface="Calibri"/>
                <a:cs typeface="Calibri"/>
              </a:rPr>
              <a:t>element name, </a:t>
            </a:r>
            <a:r>
              <a:rPr sz="2200" b="1" spc="-5" dirty="0">
                <a:solidFill>
                  <a:srgbClr val="2E2B1F"/>
                </a:solidFill>
                <a:latin typeface="Calibri"/>
                <a:cs typeface="Calibri"/>
              </a:rPr>
              <a:t>id, class, </a:t>
            </a:r>
            <a:r>
              <a:rPr sz="2200" b="1" spc="-15" dirty="0">
                <a:solidFill>
                  <a:srgbClr val="2E2B1F"/>
                </a:solidFill>
                <a:latin typeface="Calibri"/>
                <a:cs typeface="Calibri"/>
              </a:rPr>
              <a:t>attribute </a:t>
            </a:r>
            <a:r>
              <a:rPr sz="2200" b="1" spc="-5" dirty="0">
                <a:solidFill>
                  <a:srgbClr val="2E2B1F"/>
                </a:solidFill>
                <a:latin typeface="Calibri"/>
                <a:cs typeface="Calibri"/>
              </a:rPr>
              <a:t>and</a:t>
            </a:r>
            <a:r>
              <a:rPr sz="2200" b="1" spc="1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b="1" spc="-5" dirty="0">
                <a:solidFill>
                  <a:srgbClr val="2E2B1F"/>
                </a:solidFill>
                <a:latin typeface="Calibri"/>
                <a:cs typeface="Calibri"/>
              </a:rPr>
              <a:t>more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.</a:t>
            </a:r>
            <a:endParaRPr sz="2200" dirty="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530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b="1" spc="-5" dirty="0">
                <a:solidFill>
                  <a:srgbClr val="2E2B1F"/>
                </a:solidFill>
                <a:latin typeface="Calibri"/>
                <a:cs typeface="Calibri"/>
              </a:rPr>
              <a:t>The </a:t>
            </a:r>
            <a:r>
              <a:rPr sz="2200" b="1" spc="-10" dirty="0">
                <a:solidFill>
                  <a:srgbClr val="2E2B1F"/>
                </a:solidFill>
                <a:latin typeface="Calibri"/>
                <a:cs typeface="Calibri"/>
              </a:rPr>
              <a:t>element</a:t>
            </a:r>
            <a:r>
              <a:rPr sz="2200" b="1" spc="1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b="1" spc="-10" dirty="0">
                <a:solidFill>
                  <a:srgbClr val="2E2B1F"/>
                </a:solidFill>
                <a:latin typeface="Calibri"/>
                <a:cs typeface="Calibri"/>
              </a:rPr>
              <a:t>Selector</a:t>
            </a:r>
            <a:r>
              <a:rPr lang="en-US" sz="2200" b="1" spc="-10" dirty="0">
                <a:solidFill>
                  <a:srgbClr val="2E2B1F"/>
                </a:solidFill>
                <a:latin typeface="Calibri"/>
                <a:cs typeface="Calibri"/>
              </a:rPr>
              <a:t>:</a:t>
            </a:r>
            <a:endParaRPr sz="2200" dirty="0">
              <a:latin typeface="Calibri"/>
              <a:cs typeface="Calibri"/>
            </a:endParaRPr>
          </a:p>
          <a:p>
            <a:pPr marL="538480" marR="474345" lvl="1" indent="-228600">
              <a:lnSpc>
                <a:spcPct val="100000"/>
              </a:lnSpc>
              <a:spcBef>
                <a:spcPts val="489"/>
              </a:spcBef>
              <a:buClr>
                <a:srgbClr val="9CBDBC"/>
              </a:buClr>
              <a:buFont typeface="Arial"/>
              <a:buChar char="•"/>
              <a:tabLst>
                <a:tab pos="538480" algn="l"/>
                <a:tab pos="539115" algn="l"/>
              </a:tabLst>
            </a:pPr>
            <a:r>
              <a:rPr sz="2000" b="1" spc="-5" dirty="0">
                <a:solidFill>
                  <a:srgbClr val="2E2B1F"/>
                </a:solidFill>
                <a:latin typeface="Calibri"/>
                <a:cs typeface="Calibri"/>
              </a:rPr>
              <a:t>The element selector selects elements based on </a:t>
            </a:r>
            <a:r>
              <a:rPr sz="2000" b="1" dirty="0">
                <a:solidFill>
                  <a:srgbClr val="2E2B1F"/>
                </a:solidFill>
                <a:latin typeface="Calibri"/>
                <a:cs typeface="Calibri"/>
              </a:rPr>
              <a:t>the </a:t>
            </a:r>
            <a:r>
              <a:rPr sz="2000" b="1" spc="-5" dirty="0">
                <a:solidFill>
                  <a:srgbClr val="2E2B1F"/>
                </a:solidFill>
                <a:latin typeface="Calibri"/>
                <a:cs typeface="Calibri"/>
              </a:rPr>
              <a:t>element</a:t>
            </a:r>
            <a:r>
              <a:rPr lang="en-US" sz="2000" b="1" spc="-5" dirty="0">
                <a:solidFill>
                  <a:srgbClr val="2E2B1F"/>
                </a:solidFill>
                <a:latin typeface="Calibri"/>
                <a:cs typeface="Calibri"/>
              </a:rPr>
              <a:t>'s</a:t>
            </a:r>
            <a:r>
              <a:rPr sz="2000" b="1" spc="-5" dirty="0">
                <a:solidFill>
                  <a:srgbClr val="2E2B1F"/>
                </a:solidFill>
                <a:latin typeface="Calibri"/>
                <a:cs typeface="Calibri"/>
              </a:rPr>
              <a:t>  name.</a:t>
            </a:r>
            <a:endParaRPr sz="2000" b="1" dirty="0">
              <a:latin typeface="Calibri"/>
              <a:cs typeface="Calibri"/>
            </a:endParaRPr>
          </a:p>
          <a:p>
            <a:pPr marL="538480" lvl="1" indent="-229235">
              <a:lnSpc>
                <a:spcPct val="100000"/>
              </a:lnSpc>
              <a:spcBef>
                <a:spcPts val="480"/>
              </a:spcBef>
              <a:buClr>
                <a:srgbClr val="9CBDBC"/>
              </a:buClr>
              <a:buFont typeface="Arial"/>
              <a:buChar char="•"/>
              <a:tabLst>
                <a:tab pos="538480" algn="l"/>
                <a:tab pos="539115" algn="l"/>
              </a:tabLst>
            </a:pPr>
            <a:r>
              <a:rPr sz="2000" spc="-50" dirty="0">
                <a:solidFill>
                  <a:srgbClr val="2E2B1F"/>
                </a:solidFill>
                <a:latin typeface="Calibri"/>
                <a:cs typeface="Calibri"/>
              </a:rPr>
              <a:t>You </a:t>
            </a: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can select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all </a:t>
            </a: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&lt;p&gt; elements on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a </a:t>
            </a: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page </a:t>
            </a:r>
            <a:r>
              <a:rPr lang="en-US" sz="2000" spc="-20" dirty="0">
                <a:solidFill>
                  <a:srgbClr val="2E2B1F"/>
                </a:solidFill>
                <a:latin typeface="Calibri"/>
                <a:cs typeface="Calibri"/>
              </a:rPr>
              <a:t>in following way:</a:t>
            </a:r>
          </a:p>
          <a:p>
            <a:pPr marL="538480" lvl="1" indent="-229235">
              <a:lnSpc>
                <a:spcPct val="100000"/>
              </a:lnSpc>
              <a:spcBef>
                <a:spcPts val="480"/>
              </a:spcBef>
              <a:buClr>
                <a:srgbClr val="9CBDBC"/>
              </a:buClr>
              <a:tabLst>
                <a:tab pos="538480" algn="l"/>
                <a:tab pos="539115" algn="l"/>
              </a:tabLst>
            </a:pPr>
            <a:r>
              <a:rPr lang="en-US" sz="2000" spc="-20" dirty="0">
                <a:solidFill>
                  <a:srgbClr val="2E2B1F"/>
                </a:solidFill>
                <a:latin typeface="Calibri"/>
                <a:cs typeface="Calibri"/>
              </a:rPr>
              <a:t>  </a:t>
            </a: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(in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this </a:t>
            </a: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case,</a:t>
            </a:r>
            <a:r>
              <a:rPr sz="2000" spc="12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all</a:t>
            </a:r>
            <a:r>
              <a:rPr lang="en-US" sz="2000" dirty="0"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&lt;p&gt; elements will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be </a:t>
            </a: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center-aligned,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with a 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red </a:t>
            </a:r>
            <a:r>
              <a:rPr sz="2000" spc="-15" dirty="0">
                <a:solidFill>
                  <a:srgbClr val="2E2B1F"/>
                </a:solidFill>
                <a:latin typeface="Calibri"/>
                <a:cs typeface="Calibri"/>
              </a:rPr>
              <a:t>text</a:t>
            </a:r>
            <a:r>
              <a:rPr sz="2000" spc="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color):</a:t>
            </a:r>
            <a:endParaRPr sz="2000" dirty="0">
              <a:latin typeface="Calibri"/>
              <a:cs typeface="Calibri"/>
            </a:endParaRPr>
          </a:p>
          <a:p>
            <a:pPr marL="538480" lvl="1" indent="-229235">
              <a:lnSpc>
                <a:spcPct val="100000"/>
              </a:lnSpc>
              <a:spcBef>
                <a:spcPts val="480"/>
              </a:spcBef>
              <a:buClr>
                <a:srgbClr val="9CBDBC"/>
              </a:buClr>
              <a:buFont typeface="Arial"/>
              <a:buChar char="•"/>
              <a:tabLst>
                <a:tab pos="538480" algn="l"/>
                <a:tab pos="539115" algn="l"/>
              </a:tabLst>
            </a:pPr>
            <a:r>
              <a:rPr sz="2000" b="1" spc="-5" dirty="0">
                <a:solidFill>
                  <a:srgbClr val="2E2B1F"/>
                </a:solidFill>
                <a:latin typeface="Calibri"/>
                <a:cs typeface="Calibri"/>
              </a:rPr>
              <a:t>Example</a:t>
            </a:r>
            <a:r>
              <a:rPr lang="en-US" sz="2000" b="1" spc="-5" dirty="0">
                <a:solidFill>
                  <a:srgbClr val="2E2B1F"/>
                </a:solidFill>
                <a:latin typeface="Calibri"/>
                <a:cs typeface="Calibri"/>
              </a:rPr>
              <a:t>:</a:t>
            </a:r>
            <a:endParaRPr sz="2000" dirty="0">
              <a:latin typeface="Calibri"/>
              <a:cs typeface="Calibri"/>
            </a:endParaRPr>
          </a:p>
          <a:p>
            <a:pPr marL="904240" lvl="2" indent="-229235">
              <a:lnSpc>
                <a:spcPct val="100000"/>
              </a:lnSpc>
              <a:spcBef>
                <a:spcPts val="440"/>
              </a:spcBef>
              <a:buClr>
                <a:srgbClr val="D2CA6C"/>
              </a:buClr>
              <a:buFont typeface="Arial"/>
              <a:buChar char="•"/>
              <a:tabLst>
                <a:tab pos="904240" algn="l"/>
                <a:tab pos="904875" algn="l"/>
              </a:tabLst>
            </a:pPr>
            <a:r>
              <a:rPr sz="1800" b="1" dirty="0">
                <a:solidFill>
                  <a:schemeClr val="accent5">
                    <a:lumMod val="75000"/>
                  </a:schemeClr>
                </a:solidFill>
                <a:latin typeface="Calibri"/>
                <a:cs typeface="Calibri"/>
              </a:rPr>
              <a:t>p</a:t>
            </a:r>
            <a:r>
              <a:rPr sz="1800" b="1" spc="-90" dirty="0">
                <a:solidFill>
                  <a:schemeClr val="accent5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chemeClr val="accent5">
                    <a:lumMod val="75000"/>
                  </a:schemeClr>
                </a:solidFill>
                <a:latin typeface="Calibri"/>
                <a:cs typeface="Calibri"/>
              </a:rPr>
              <a:t>{</a:t>
            </a:r>
          </a:p>
          <a:p>
            <a:pPr marL="1113155" marR="4532630">
              <a:lnSpc>
                <a:spcPct val="100000"/>
              </a:lnSpc>
            </a:pPr>
            <a:r>
              <a:rPr sz="1800" b="1" spc="-10" dirty="0">
                <a:solidFill>
                  <a:schemeClr val="accent5">
                    <a:lumMod val="75000"/>
                  </a:schemeClr>
                </a:solidFill>
                <a:latin typeface="Calibri"/>
                <a:cs typeface="Calibri"/>
              </a:rPr>
              <a:t>text-align: center;  color:</a:t>
            </a:r>
            <a:r>
              <a:rPr sz="1800" b="1" spc="15" dirty="0">
                <a:solidFill>
                  <a:schemeClr val="accent5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chemeClr val="accent5">
                    <a:lumMod val="75000"/>
                  </a:schemeClr>
                </a:solidFill>
                <a:latin typeface="Calibri"/>
                <a:cs typeface="Calibri"/>
              </a:rPr>
              <a:t>red;</a:t>
            </a:r>
            <a:endParaRPr sz="1800" b="1" dirty="0">
              <a:solidFill>
                <a:schemeClr val="accent5">
                  <a:lumMod val="75000"/>
                </a:schemeClr>
              </a:solidFill>
              <a:latin typeface="Calibri"/>
              <a:cs typeface="Calibri"/>
            </a:endParaRPr>
          </a:p>
          <a:p>
            <a:pPr marL="904240">
              <a:lnSpc>
                <a:spcPct val="100000"/>
              </a:lnSpc>
              <a:spcBef>
                <a:spcPts val="5"/>
              </a:spcBef>
            </a:pPr>
            <a:r>
              <a:rPr sz="1800" b="1" dirty="0">
                <a:solidFill>
                  <a:schemeClr val="accent5">
                    <a:lumMod val="75000"/>
                  </a:schemeClr>
                </a:solidFill>
                <a:latin typeface="Calibri"/>
                <a:cs typeface="Calibri"/>
              </a:rPr>
              <a:t>}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8955" y="1661160"/>
            <a:ext cx="8371840" cy="3636645"/>
            <a:chOff x="28955" y="1661160"/>
            <a:chExt cx="8371840" cy="3636645"/>
          </a:xfrm>
        </p:grpSpPr>
        <p:sp>
          <p:nvSpPr>
            <p:cNvPr id="3" name="object 3"/>
            <p:cNvSpPr/>
            <p:nvPr/>
          </p:nvSpPr>
          <p:spPr>
            <a:xfrm>
              <a:off x="28955" y="1661160"/>
              <a:ext cx="4626864" cy="363626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5458967" y="2577084"/>
              <a:ext cx="2941319" cy="120700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572000" y="3048000"/>
              <a:ext cx="990600" cy="266700"/>
            </a:xfrm>
            <a:custGeom>
              <a:avLst/>
              <a:gdLst/>
              <a:ahLst/>
              <a:cxnLst/>
              <a:rect l="l" t="t" r="r" b="b"/>
              <a:pathLst>
                <a:path w="990600" h="266700">
                  <a:moveTo>
                    <a:pt x="857250" y="0"/>
                  </a:moveTo>
                  <a:lnTo>
                    <a:pt x="857250" y="66675"/>
                  </a:lnTo>
                  <a:lnTo>
                    <a:pt x="0" y="66675"/>
                  </a:lnTo>
                  <a:lnTo>
                    <a:pt x="0" y="200025"/>
                  </a:lnTo>
                  <a:lnTo>
                    <a:pt x="857250" y="200025"/>
                  </a:lnTo>
                  <a:lnTo>
                    <a:pt x="857250" y="266700"/>
                  </a:lnTo>
                  <a:lnTo>
                    <a:pt x="990600" y="133350"/>
                  </a:lnTo>
                  <a:lnTo>
                    <a:pt x="857250" y="0"/>
                  </a:lnTo>
                  <a:close/>
                </a:path>
              </a:pathLst>
            </a:custGeom>
            <a:solidFill>
              <a:srgbClr val="A9A4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572000" y="3048000"/>
              <a:ext cx="990600" cy="266700"/>
            </a:xfrm>
            <a:custGeom>
              <a:avLst/>
              <a:gdLst/>
              <a:ahLst/>
              <a:cxnLst/>
              <a:rect l="l" t="t" r="r" b="b"/>
              <a:pathLst>
                <a:path w="990600" h="266700">
                  <a:moveTo>
                    <a:pt x="0" y="66675"/>
                  </a:moveTo>
                  <a:lnTo>
                    <a:pt x="857250" y="66675"/>
                  </a:lnTo>
                  <a:lnTo>
                    <a:pt x="857250" y="0"/>
                  </a:lnTo>
                  <a:lnTo>
                    <a:pt x="990600" y="133350"/>
                  </a:lnTo>
                  <a:lnTo>
                    <a:pt x="857250" y="266700"/>
                  </a:lnTo>
                  <a:lnTo>
                    <a:pt x="857250" y="200025"/>
                  </a:lnTo>
                  <a:lnTo>
                    <a:pt x="0" y="200025"/>
                  </a:lnTo>
                  <a:lnTo>
                    <a:pt x="0" y="66675"/>
                  </a:lnTo>
                  <a:close/>
                </a:path>
              </a:pathLst>
            </a:custGeom>
            <a:ln w="25400">
              <a:solidFill>
                <a:srgbClr val="7A78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6404228" y="2163571"/>
            <a:ext cx="7086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2E2B1F"/>
                </a:solidFill>
                <a:latin typeface="Calibri"/>
                <a:cs typeface="Calibri"/>
              </a:rPr>
              <a:t>Out</a:t>
            </a:r>
            <a:r>
              <a:rPr sz="1800" b="1" spc="10" dirty="0">
                <a:solidFill>
                  <a:srgbClr val="2E2B1F"/>
                </a:solidFill>
                <a:latin typeface="Calibri"/>
                <a:cs typeface="Calibri"/>
              </a:rPr>
              <a:t>p</a:t>
            </a:r>
            <a:r>
              <a:rPr sz="1800" b="1" spc="5" dirty="0">
                <a:solidFill>
                  <a:srgbClr val="2E2B1F"/>
                </a:solidFill>
                <a:latin typeface="Calibri"/>
                <a:cs typeface="Calibri"/>
              </a:rPr>
              <a:t>u</a:t>
            </a:r>
            <a:r>
              <a:rPr sz="1800" b="1" dirty="0">
                <a:solidFill>
                  <a:srgbClr val="2E2B1F"/>
                </a:solidFill>
                <a:latin typeface="Calibri"/>
                <a:cs typeface="Calibri"/>
              </a:rPr>
              <a:t>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35940" y="129841"/>
            <a:ext cx="5020945" cy="1470660"/>
          </a:xfrm>
          <a:prstGeom prst="rect">
            <a:avLst/>
          </a:prstGeom>
        </p:spPr>
        <p:txBody>
          <a:bodyPr vert="horz" wrap="square" lIns="0" tIns="3498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755"/>
              </a:spcBef>
            </a:pPr>
            <a:r>
              <a:rPr sz="4600" spc="-95" dirty="0">
                <a:solidFill>
                  <a:srgbClr val="675E46"/>
                </a:solidFill>
                <a:latin typeface="Cambria"/>
                <a:cs typeface="Cambria"/>
              </a:rPr>
              <a:t>Example </a:t>
            </a:r>
            <a:r>
              <a:rPr sz="4600" spc="-75" dirty="0">
                <a:solidFill>
                  <a:srgbClr val="675E46"/>
                </a:solidFill>
                <a:latin typeface="Cambria"/>
                <a:cs typeface="Cambria"/>
              </a:rPr>
              <a:t>with</a:t>
            </a:r>
            <a:r>
              <a:rPr sz="4600" spc="-380" dirty="0">
                <a:solidFill>
                  <a:srgbClr val="675E46"/>
                </a:solidFill>
                <a:latin typeface="Cambria"/>
                <a:cs typeface="Cambria"/>
              </a:rPr>
              <a:t> </a:t>
            </a:r>
            <a:r>
              <a:rPr sz="4600" spc="-85" dirty="0">
                <a:solidFill>
                  <a:srgbClr val="675E46"/>
                </a:solidFill>
                <a:latin typeface="Cambria"/>
                <a:cs typeface="Cambria"/>
              </a:rPr>
              <a:t>output</a:t>
            </a:r>
            <a:endParaRPr sz="4600">
              <a:latin typeface="Cambria"/>
              <a:cs typeface="Cambria"/>
            </a:endParaRPr>
          </a:p>
          <a:p>
            <a:pPr marL="927100">
              <a:lnSpc>
                <a:spcPct val="100000"/>
              </a:lnSpc>
              <a:spcBef>
                <a:spcPts val="1045"/>
              </a:spcBef>
            </a:pPr>
            <a:r>
              <a:rPr sz="1800" b="1" dirty="0">
                <a:solidFill>
                  <a:srgbClr val="2E2B1F"/>
                </a:solidFill>
                <a:latin typeface="Calibri"/>
                <a:cs typeface="Calibri"/>
              </a:rPr>
              <a:t>HTML </a:t>
            </a:r>
            <a:r>
              <a:rPr sz="1800" b="1" spc="-5" dirty="0">
                <a:solidFill>
                  <a:srgbClr val="2E2B1F"/>
                </a:solidFill>
                <a:latin typeface="Calibri"/>
                <a:cs typeface="Calibri"/>
              </a:rPr>
              <a:t>Code with</a:t>
            </a:r>
            <a:r>
              <a:rPr sz="1800" b="1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2E2B1F"/>
                </a:solidFill>
                <a:latin typeface="Calibri"/>
                <a:cs typeface="Calibri"/>
              </a:rPr>
              <a:t>CSS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467690"/>
            <a:ext cx="3989070" cy="726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80" dirty="0"/>
              <a:t>CSS </a:t>
            </a:r>
            <a:r>
              <a:rPr spc="-95" dirty="0"/>
              <a:t>selectors</a:t>
            </a:r>
            <a:r>
              <a:rPr spc="-400" dirty="0"/>
              <a:t> </a:t>
            </a:r>
            <a:r>
              <a:rPr spc="-70" dirty="0"/>
              <a:t>(2)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50240" y="1548663"/>
            <a:ext cx="7308215" cy="4777077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365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b="1" spc="-10" dirty="0">
                <a:solidFill>
                  <a:srgbClr val="2E2B1F"/>
                </a:solidFill>
                <a:latin typeface="Calibri"/>
                <a:cs typeface="Calibri"/>
              </a:rPr>
              <a:t>The </a:t>
            </a:r>
            <a:r>
              <a:rPr sz="2200" b="1" spc="-5" dirty="0">
                <a:solidFill>
                  <a:srgbClr val="2E2B1F"/>
                </a:solidFill>
                <a:latin typeface="Calibri"/>
                <a:cs typeface="Calibri"/>
              </a:rPr>
              <a:t>id</a:t>
            </a:r>
            <a:r>
              <a:rPr sz="2200" b="1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b="1" spc="-5" dirty="0">
                <a:solidFill>
                  <a:srgbClr val="2E2B1F"/>
                </a:solidFill>
                <a:latin typeface="Calibri"/>
                <a:cs typeface="Calibri"/>
              </a:rPr>
              <a:t>Selector</a:t>
            </a:r>
            <a:r>
              <a:rPr lang="en-US" sz="2200" b="1" spc="-5" dirty="0">
                <a:solidFill>
                  <a:srgbClr val="2E2B1F"/>
                </a:solidFill>
                <a:latin typeface="Calibri"/>
                <a:cs typeface="Calibri"/>
              </a:rPr>
              <a:t>:</a:t>
            </a:r>
            <a:endParaRPr sz="2200" dirty="0">
              <a:latin typeface="Calibri"/>
              <a:cs typeface="Calibri"/>
            </a:endParaRPr>
          </a:p>
          <a:p>
            <a:pPr marL="241300" marR="374650" indent="-228600">
              <a:lnSpc>
                <a:spcPts val="2380"/>
              </a:lnSpc>
              <a:spcBef>
                <a:spcPts val="565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The </a:t>
            </a:r>
            <a:r>
              <a:rPr sz="2200" b="1" spc="-5" dirty="0">
                <a:solidFill>
                  <a:srgbClr val="2E2B1F"/>
                </a:solidFill>
                <a:latin typeface="Calibri"/>
                <a:cs typeface="Calibri"/>
              </a:rPr>
              <a:t>id </a:t>
            </a:r>
            <a:r>
              <a:rPr sz="2200" b="1" spc="-10" dirty="0">
                <a:solidFill>
                  <a:srgbClr val="2E2B1F"/>
                </a:solidFill>
                <a:latin typeface="Calibri"/>
                <a:cs typeface="Calibri"/>
              </a:rPr>
              <a:t>selector uses </a:t>
            </a:r>
            <a:r>
              <a:rPr sz="2200" b="1" spc="-5" dirty="0">
                <a:solidFill>
                  <a:srgbClr val="2E2B1F"/>
                </a:solidFill>
                <a:latin typeface="Calibri"/>
                <a:cs typeface="Calibri"/>
              </a:rPr>
              <a:t>the id </a:t>
            </a:r>
            <a:r>
              <a:rPr sz="2200" b="1" spc="-15" dirty="0">
                <a:solidFill>
                  <a:srgbClr val="2E2B1F"/>
                </a:solidFill>
                <a:latin typeface="Calibri"/>
                <a:cs typeface="Calibri"/>
              </a:rPr>
              <a:t>attribute </a:t>
            </a:r>
            <a:r>
              <a:rPr sz="2200" b="1" spc="-5" dirty="0">
                <a:solidFill>
                  <a:srgbClr val="2E2B1F"/>
                </a:solidFill>
                <a:latin typeface="Calibri"/>
                <a:cs typeface="Calibri"/>
              </a:rPr>
              <a:t>of an </a:t>
            </a:r>
            <a:r>
              <a:rPr sz="2200" b="1" spc="-10" dirty="0">
                <a:solidFill>
                  <a:srgbClr val="2E2B1F"/>
                </a:solidFill>
                <a:latin typeface="Calibri"/>
                <a:cs typeface="Calibri"/>
              </a:rPr>
              <a:t>HTML element </a:t>
            </a:r>
            <a:r>
              <a:rPr sz="2200" spc="-20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to  </a:t>
            </a:r>
            <a:r>
              <a:rPr sz="2200" spc="-10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select </a:t>
            </a:r>
            <a:r>
              <a:rPr sz="2200" spc="-5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a </a:t>
            </a:r>
            <a:r>
              <a:rPr sz="2200" spc="-10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specific</a:t>
            </a:r>
            <a:r>
              <a:rPr sz="2200" spc="5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element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.</a:t>
            </a:r>
            <a:endParaRPr sz="2200" dirty="0">
              <a:latin typeface="Calibri"/>
              <a:cs typeface="Calibri"/>
            </a:endParaRPr>
          </a:p>
          <a:p>
            <a:pPr marL="241300" marR="5080" indent="-228600">
              <a:lnSpc>
                <a:spcPts val="2380"/>
              </a:lnSpc>
              <a:spcBef>
                <a:spcPts val="520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The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id of an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element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should be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unique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within a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page,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so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the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id 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selector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is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used </a:t>
            </a:r>
            <a:r>
              <a:rPr sz="2200" spc="-20" dirty="0">
                <a:solidFill>
                  <a:srgbClr val="2E2B1F"/>
                </a:solidFill>
                <a:latin typeface="Calibri"/>
                <a:cs typeface="Calibri"/>
              </a:rPr>
              <a:t>to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select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one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unique</a:t>
            </a:r>
            <a:r>
              <a:rPr sz="2200" spc="8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element</a:t>
            </a:r>
            <a:endParaRPr sz="2200" dirty="0">
              <a:latin typeface="Calibri"/>
              <a:cs typeface="Calibri"/>
            </a:endParaRPr>
          </a:p>
          <a:p>
            <a:pPr marL="241300" indent="-228600">
              <a:lnSpc>
                <a:spcPts val="2510"/>
              </a:lnSpc>
              <a:spcBef>
                <a:spcPts val="225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spc="-100" dirty="0">
                <a:solidFill>
                  <a:srgbClr val="2E2B1F"/>
                </a:solidFill>
                <a:latin typeface="Calibri"/>
                <a:cs typeface="Calibri"/>
              </a:rPr>
              <a:t>To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select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an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element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with a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specific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id, </a:t>
            </a:r>
            <a:r>
              <a:rPr sz="2200" b="1" spc="-10" dirty="0">
                <a:solidFill>
                  <a:srgbClr val="2E2B1F"/>
                </a:solidFill>
                <a:latin typeface="Calibri"/>
                <a:cs typeface="Calibri"/>
              </a:rPr>
              <a:t>write </a:t>
            </a:r>
            <a:r>
              <a:rPr sz="2200" b="1" spc="-5" dirty="0">
                <a:solidFill>
                  <a:srgbClr val="2E2B1F"/>
                </a:solidFill>
                <a:latin typeface="Calibri"/>
                <a:cs typeface="Calibri"/>
              </a:rPr>
              <a:t>a </a:t>
            </a:r>
            <a:r>
              <a:rPr sz="2200" b="1" spc="-10" dirty="0">
                <a:solidFill>
                  <a:srgbClr val="2E2B1F"/>
                </a:solidFill>
                <a:latin typeface="Calibri"/>
                <a:cs typeface="Calibri"/>
              </a:rPr>
              <a:t>hash</a:t>
            </a:r>
            <a:r>
              <a:rPr sz="2200" b="1" spc="22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b="1" spc="-10" dirty="0">
                <a:solidFill>
                  <a:srgbClr val="2E2B1F"/>
                </a:solidFill>
                <a:latin typeface="Calibri"/>
                <a:cs typeface="Calibri"/>
              </a:rPr>
              <a:t>(#)</a:t>
            </a:r>
            <a:endParaRPr sz="2200" b="1" dirty="0">
              <a:latin typeface="Calibri"/>
              <a:cs typeface="Calibri"/>
            </a:endParaRPr>
          </a:p>
          <a:p>
            <a:pPr marL="241300">
              <a:lnSpc>
                <a:spcPts val="2510"/>
              </a:lnSpc>
            </a:pPr>
            <a:r>
              <a:rPr sz="2200" spc="-30" dirty="0">
                <a:solidFill>
                  <a:srgbClr val="2E2B1F"/>
                </a:solidFill>
                <a:latin typeface="Calibri"/>
                <a:cs typeface="Calibri"/>
              </a:rPr>
              <a:t>character, </a:t>
            </a:r>
            <a:r>
              <a:rPr sz="2200" spc="-15" dirty="0">
                <a:solidFill>
                  <a:srgbClr val="2E2B1F"/>
                </a:solidFill>
                <a:latin typeface="Calibri"/>
                <a:cs typeface="Calibri"/>
              </a:rPr>
              <a:t>followed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by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the id of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the</a:t>
            </a:r>
            <a:r>
              <a:rPr sz="2200" spc="9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element.</a:t>
            </a:r>
            <a:endParaRPr sz="2200" dirty="0">
              <a:latin typeface="Calibri"/>
              <a:cs typeface="Calibri"/>
            </a:endParaRPr>
          </a:p>
          <a:p>
            <a:pPr marL="241300" marR="21590" indent="-228600">
              <a:lnSpc>
                <a:spcPts val="2380"/>
              </a:lnSpc>
              <a:spcBef>
                <a:spcPts val="560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The style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rule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below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will be applied </a:t>
            </a:r>
            <a:r>
              <a:rPr sz="2200" spc="-20" dirty="0">
                <a:solidFill>
                  <a:srgbClr val="2E2B1F"/>
                </a:solidFill>
                <a:latin typeface="Calibri"/>
                <a:cs typeface="Calibri"/>
              </a:rPr>
              <a:t>to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the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HTML element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with 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id="para1":</a:t>
            </a:r>
            <a:endParaRPr sz="2200" dirty="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220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b="1" spc="-10" dirty="0">
                <a:solidFill>
                  <a:srgbClr val="2E2B1F"/>
                </a:solidFill>
                <a:latin typeface="Calibri"/>
                <a:cs typeface="Calibri"/>
              </a:rPr>
              <a:t>Example</a:t>
            </a:r>
            <a:endParaRPr sz="2200" dirty="0">
              <a:latin typeface="Calibri"/>
              <a:cs typeface="Calibri"/>
            </a:endParaRPr>
          </a:p>
          <a:p>
            <a:pPr marL="241300" indent="-228600">
              <a:lnSpc>
                <a:spcPts val="2510"/>
              </a:lnSpc>
              <a:spcBef>
                <a:spcPts val="270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spc="-15" dirty="0">
                <a:solidFill>
                  <a:srgbClr val="2E2B1F"/>
                </a:solidFill>
                <a:latin typeface="Calibri"/>
                <a:cs typeface="Calibri"/>
              </a:rPr>
              <a:t>#para1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{</a:t>
            </a:r>
            <a:endParaRPr sz="2200" dirty="0">
              <a:latin typeface="Calibri"/>
              <a:cs typeface="Calibri"/>
            </a:endParaRPr>
          </a:p>
          <a:p>
            <a:pPr marL="495934" marR="4801870">
              <a:lnSpc>
                <a:spcPts val="2380"/>
              </a:lnSpc>
              <a:spcBef>
                <a:spcPts val="165"/>
              </a:spcBef>
            </a:pP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text-align:</a:t>
            </a:r>
            <a:r>
              <a:rPr sz="2200" spc="-5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2E2B1F"/>
                </a:solidFill>
                <a:latin typeface="Calibri"/>
                <a:cs typeface="Calibri"/>
              </a:rPr>
              <a:t>center; 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color: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red;</a:t>
            </a:r>
            <a:endParaRPr sz="2200" dirty="0">
              <a:latin typeface="Calibri"/>
              <a:cs typeface="Calibri"/>
            </a:endParaRPr>
          </a:p>
          <a:p>
            <a:pPr marL="241300">
              <a:lnSpc>
                <a:spcPts val="2335"/>
              </a:lnSpc>
            </a:pP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}</a:t>
            </a:r>
            <a:endParaRPr sz="22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40640"/>
            <a:ext cx="5021580" cy="726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95" dirty="0"/>
              <a:t>Example </a:t>
            </a:r>
            <a:r>
              <a:rPr spc="-75" dirty="0"/>
              <a:t>with</a:t>
            </a:r>
            <a:r>
              <a:rPr spc="-365" dirty="0"/>
              <a:t> </a:t>
            </a:r>
            <a:r>
              <a:rPr spc="-85" dirty="0"/>
              <a:t>output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733044" y="710183"/>
            <a:ext cx="6551930" cy="6148070"/>
            <a:chOff x="733044" y="710183"/>
            <a:chExt cx="6551930" cy="6148070"/>
          </a:xfrm>
        </p:grpSpPr>
        <p:sp>
          <p:nvSpPr>
            <p:cNvPr id="4" name="object 4"/>
            <p:cNvSpPr/>
            <p:nvPr/>
          </p:nvSpPr>
          <p:spPr>
            <a:xfrm>
              <a:off x="1319784" y="710183"/>
              <a:ext cx="5378195" cy="441655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524000" y="914399"/>
              <a:ext cx="4771517" cy="38100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519174" y="909573"/>
              <a:ext cx="4781550" cy="3819525"/>
            </a:xfrm>
            <a:custGeom>
              <a:avLst/>
              <a:gdLst/>
              <a:ahLst/>
              <a:cxnLst/>
              <a:rect l="l" t="t" r="r" b="b"/>
              <a:pathLst>
                <a:path w="4781550" h="3819525">
                  <a:moveTo>
                    <a:pt x="0" y="3819525"/>
                  </a:moveTo>
                  <a:lnTo>
                    <a:pt x="4781042" y="3819525"/>
                  </a:lnTo>
                  <a:lnTo>
                    <a:pt x="4781042" y="0"/>
                  </a:lnTo>
                  <a:lnTo>
                    <a:pt x="0" y="0"/>
                  </a:lnTo>
                  <a:lnTo>
                    <a:pt x="0" y="3819525"/>
                  </a:lnTo>
                  <a:close/>
                </a:path>
              </a:pathLst>
            </a:custGeom>
            <a:ln w="9525">
              <a:solidFill>
                <a:srgbClr val="2E2B1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33044" y="5138927"/>
              <a:ext cx="6551676" cy="171907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928433" y="5333998"/>
              <a:ext cx="5962650" cy="142875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810000" y="4724399"/>
              <a:ext cx="381000" cy="609600"/>
            </a:xfrm>
            <a:custGeom>
              <a:avLst/>
              <a:gdLst/>
              <a:ahLst/>
              <a:cxnLst/>
              <a:rect l="l" t="t" r="r" b="b"/>
              <a:pathLst>
                <a:path w="381000" h="609600">
                  <a:moveTo>
                    <a:pt x="285750" y="0"/>
                  </a:moveTo>
                  <a:lnTo>
                    <a:pt x="95250" y="0"/>
                  </a:lnTo>
                  <a:lnTo>
                    <a:pt x="95250" y="419100"/>
                  </a:lnTo>
                  <a:lnTo>
                    <a:pt x="0" y="419100"/>
                  </a:lnTo>
                  <a:lnTo>
                    <a:pt x="190500" y="609600"/>
                  </a:lnTo>
                  <a:lnTo>
                    <a:pt x="381000" y="419100"/>
                  </a:lnTo>
                  <a:lnTo>
                    <a:pt x="285750" y="419100"/>
                  </a:lnTo>
                  <a:lnTo>
                    <a:pt x="285750" y="0"/>
                  </a:lnTo>
                  <a:close/>
                </a:path>
              </a:pathLst>
            </a:custGeom>
            <a:solidFill>
              <a:srgbClr val="A9A4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810000" y="4724399"/>
              <a:ext cx="381000" cy="609600"/>
            </a:xfrm>
            <a:custGeom>
              <a:avLst/>
              <a:gdLst/>
              <a:ahLst/>
              <a:cxnLst/>
              <a:rect l="l" t="t" r="r" b="b"/>
              <a:pathLst>
                <a:path w="381000" h="609600">
                  <a:moveTo>
                    <a:pt x="0" y="419100"/>
                  </a:moveTo>
                  <a:lnTo>
                    <a:pt x="95250" y="419100"/>
                  </a:lnTo>
                  <a:lnTo>
                    <a:pt x="95250" y="0"/>
                  </a:lnTo>
                  <a:lnTo>
                    <a:pt x="285750" y="0"/>
                  </a:lnTo>
                  <a:lnTo>
                    <a:pt x="285750" y="419100"/>
                  </a:lnTo>
                  <a:lnTo>
                    <a:pt x="381000" y="419100"/>
                  </a:lnTo>
                  <a:lnTo>
                    <a:pt x="190500" y="609600"/>
                  </a:lnTo>
                  <a:lnTo>
                    <a:pt x="0" y="419100"/>
                  </a:lnTo>
                  <a:close/>
                </a:path>
              </a:pathLst>
            </a:custGeom>
            <a:ln w="25400">
              <a:solidFill>
                <a:srgbClr val="7A78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6434454" y="1999310"/>
            <a:ext cx="197929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2E2B1F"/>
                </a:solidFill>
                <a:latin typeface="Calibri"/>
                <a:cs typeface="Calibri"/>
              </a:rPr>
              <a:t>HTML Code </a:t>
            </a:r>
            <a:r>
              <a:rPr sz="1800" b="1" spc="-5" dirty="0">
                <a:solidFill>
                  <a:srgbClr val="2E2B1F"/>
                </a:solidFill>
                <a:latin typeface="Calibri"/>
                <a:cs typeface="Calibri"/>
              </a:rPr>
              <a:t>with</a:t>
            </a:r>
            <a:r>
              <a:rPr sz="1800" b="1" spc="-1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2E2B1F"/>
                </a:solidFill>
                <a:latin typeface="Calibri"/>
                <a:cs typeface="Calibri"/>
              </a:rPr>
              <a:t>CSS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078218" y="5886399"/>
            <a:ext cx="7073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2E2B1F"/>
                </a:solidFill>
                <a:latin typeface="Calibri"/>
                <a:cs typeface="Calibri"/>
              </a:rPr>
              <a:t>Out</a:t>
            </a:r>
            <a:r>
              <a:rPr sz="1800" b="1" dirty="0">
                <a:solidFill>
                  <a:srgbClr val="2E2B1F"/>
                </a:solidFill>
                <a:latin typeface="Calibri"/>
                <a:cs typeface="Calibri"/>
              </a:rPr>
              <a:t>put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467690"/>
            <a:ext cx="3989070" cy="726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80" dirty="0"/>
              <a:t>CSS </a:t>
            </a:r>
            <a:r>
              <a:rPr spc="-95" dirty="0"/>
              <a:t>selectors</a:t>
            </a:r>
            <a:r>
              <a:rPr spc="-400" dirty="0"/>
              <a:t> </a:t>
            </a:r>
            <a:r>
              <a:rPr spc="-70" dirty="0"/>
              <a:t>(3)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50240" y="1548663"/>
            <a:ext cx="7160259" cy="4452620"/>
          </a:xfrm>
          <a:prstGeom prst="rect">
            <a:avLst/>
          </a:prstGeom>
        </p:spPr>
        <p:txBody>
          <a:bodyPr vert="horz" wrap="square" lIns="0" tIns="8001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630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b="1" spc="-10" dirty="0">
                <a:solidFill>
                  <a:srgbClr val="2E2B1F"/>
                </a:solidFill>
                <a:latin typeface="Calibri"/>
                <a:cs typeface="Calibri"/>
              </a:rPr>
              <a:t>The class</a:t>
            </a:r>
            <a:r>
              <a:rPr sz="2200" b="1" spc="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b="1" spc="-5" dirty="0">
                <a:solidFill>
                  <a:srgbClr val="2E2B1F"/>
                </a:solidFill>
                <a:latin typeface="Calibri"/>
                <a:cs typeface="Calibri"/>
              </a:rPr>
              <a:t>Selector</a:t>
            </a:r>
            <a:r>
              <a:rPr lang="en-US" sz="2200" b="1" spc="-5" dirty="0">
                <a:solidFill>
                  <a:srgbClr val="2E2B1F"/>
                </a:solidFill>
                <a:latin typeface="Calibri"/>
                <a:cs typeface="Calibri"/>
              </a:rPr>
              <a:t>:</a:t>
            </a:r>
            <a:endParaRPr sz="2200" dirty="0">
              <a:latin typeface="Calibri"/>
              <a:cs typeface="Calibri"/>
            </a:endParaRPr>
          </a:p>
          <a:p>
            <a:pPr marL="241300" marR="704215" indent="-228600">
              <a:lnSpc>
                <a:spcPct val="100000"/>
              </a:lnSpc>
              <a:spcBef>
                <a:spcPts val="530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The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class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selector selects elements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with a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specific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class  </a:t>
            </a:r>
            <a:r>
              <a:rPr sz="2200" spc="-15" dirty="0">
                <a:solidFill>
                  <a:srgbClr val="2E2B1F"/>
                </a:solidFill>
                <a:latin typeface="Calibri"/>
                <a:cs typeface="Calibri"/>
              </a:rPr>
              <a:t>attribute.</a:t>
            </a:r>
            <a:endParaRPr sz="2200" dirty="0">
              <a:latin typeface="Calibri"/>
              <a:cs typeface="Calibri"/>
            </a:endParaRPr>
          </a:p>
          <a:p>
            <a:pPr marL="241300" marR="517525" indent="-228600">
              <a:lnSpc>
                <a:spcPct val="100000"/>
              </a:lnSpc>
              <a:spcBef>
                <a:spcPts val="530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b="1" spc="-100" dirty="0">
                <a:solidFill>
                  <a:srgbClr val="2E2B1F"/>
                </a:solidFill>
                <a:latin typeface="Calibri"/>
                <a:cs typeface="Calibri"/>
              </a:rPr>
              <a:t>To </a:t>
            </a:r>
            <a:r>
              <a:rPr sz="2200" b="1" spc="-10" dirty="0">
                <a:solidFill>
                  <a:srgbClr val="2E2B1F"/>
                </a:solidFill>
                <a:latin typeface="Calibri"/>
                <a:cs typeface="Calibri"/>
              </a:rPr>
              <a:t>select elements </a:t>
            </a:r>
            <a:r>
              <a:rPr sz="2200" b="1" spc="-5" dirty="0">
                <a:solidFill>
                  <a:srgbClr val="2E2B1F"/>
                </a:solidFill>
                <a:latin typeface="Calibri"/>
                <a:cs typeface="Calibri"/>
              </a:rPr>
              <a:t>with a </a:t>
            </a:r>
            <a:r>
              <a:rPr sz="2200" b="1" spc="-10" dirty="0">
                <a:solidFill>
                  <a:srgbClr val="2E2B1F"/>
                </a:solidFill>
                <a:latin typeface="Calibri"/>
                <a:cs typeface="Calibri"/>
              </a:rPr>
              <a:t>specific </a:t>
            </a:r>
            <a:r>
              <a:rPr sz="2200" b="1" spc="-5" dirty="0">
                <a:solidFill>
                  <a:srgbClr val="2E2B1F"/>
                </a:solidFill>
                <a:latin typeface="Calibri"/>
                <a:cs typeface="Calibri"/>
              </a:rPr>
              <a:t>class, </a:t>
            </a:r>
            <a:r>
              <a:rPr sz="2200" b="1" spc="-10" dirty="0">
                <a:solidFill>
                  <a:srgbClr val="2E2B1F"/>
                </a:solidFill>
                <a:latin typeface="Calibri"/>
                <a:cs typeface="Calibri"/>
              </a:rPr>
              <a:t>write </a:t>
            </a:r>
            <a:r>
              <a:rPr sz="2200" b="1" spc="-5" dirty="0">
                <a:solidFill>
                  <a:srgbClr val="2E2B1F"/>
                </a:solidFill>
                <a:latin typeface="Calibri"/>
                <a:cs typeface="Calibri"/>
              </a:rPr>
              <a:t>a period </a:t>
            </a:r>
            <a:r>
              <a:rPr sz="2200" b="1" spc="-10" dirty="0">
                <a:solidFill>
                  <a:srgbClr val="2E2B1F"/>
                </a:solidFill>
                <a:latin typeface="Calibri"/>
                <a:cs typeface="Calibri"/>
              </a:rPr>
              <a:t>(.)  </a:t>
            </a:r>
            <a:r>
              <a:rPr sz="2200" b="1" spc="-30" dirty="0">
                <a:solidFill>
                  <a:srgbClr val="2E2B1F"/>
                </a:solidFill>
                <a:latin typeface="Calibri"/>
                <a:cs typeface="Calibri"/>
              </a:rPr>
              <a:t>character, </a:t>
            </a:r>
            <a:r>
              <a:rPr sz="2200" b="1" spc="-15" dirty="0">
                <a:solidFill>
                  <a:srgbClr val="2E2B1F"/>
                </a:solidFill>
                <a:latin typeface="Calibri"/>
                <a:cs typeface="Calibri"/>
              </a:rPr>
              <a:t>followed </a:t>
            </a:r>
            <a:r>
              <a:rPr sz="2200" b="1" spc="-10" dirty="0">
                <a:solidFill>
                  <a:srgbClr val="2E2B1F"/>
                </a:solidFill>
                <a:latin typeface="Calibri"/>
                <a:cs typeface="Calibri"/>
              </a:rPr>
              <a:t>by </a:t>
            </a:r>
            <a:r>
              <a:rPr sz="2200" b="1" spc="-5" dirty="0">
                <a:solidFill>
                  <a:srgbClr val="2E2B1F"/>
                </a:solidFill>
                <a:latin typeface="Calibri"/>
                <a:cs typeface="Calibri"/>
              </a:rPr>
              <a:t>the </a:t>
            </a:r>
            <a:r>
              <a:rPr sz="2200" b="1" spc="-10" dirty="0">
                <a:solidFill>
                  <a:srgbClr val="2E2B1F"/>
                </a:solidFill>
                <a:latin typeface="Calibri"/>
                <a:cs typeface="Calibri"/>
              </a:rPr>
              <a:t>name </a:t>
            </a:r>
            <a:r>
              <a:rPr sz="2200" b="1" spc="-5" dirty="0">
                <a:solidFill>
                  <a:srgbClr val="2E2B1F"/>
                </a:solidFill>
                <a:latin typeface="Calibri"/>
                <a:cs typeface="Calibri"/>
              </a:rPr>
              <a:t>of the</a:t>
            </a:r>
            <a:r>
              <a:rPr sz="2200" b="1" spc="9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b="1" spc="-5" dirty="0">
                <a:solidFill>
                  <a:srgbClr val="2E2B1F"/>
                </a:solidFill>
                <a:latin typeface="Calibri"/>
                <a:cs typeface="Calibri"/>
              </a:rPr>
              <a:t>class.</a:t>
            </a:r>
            <a:endParaRPr sz="2200" b="1" dirty="0">
              <a:latin typeface="Calibri"/>
              <a:cs typeface="Calibri"/>
            </a:endParaRPr>
          </a:p>
          <a:p>
            <a:pPr marL="241300" marR="5080" indent="-228600">
              <a:lnSpc>
                <a:spcPct val="100000"/>
              </a:lnSpc>
              <a:spcBef>
                <a:spcPts val="530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In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the </a:t>
            </a:r>
            <a:r>
              <a:rPr sz="2200" spc="-15" dirty="0">
                <a:solidFill>
                  <a:srgbClr val="2E2B1F"/>
                </a:solidFill>
                <a:latin typeface="Calibri"/>
                <a:cs typeface="Calibri"/>
              </a:rPr>
              <a:t>example </a:t>
            </a:r>
            <a:r>
              <a:rPr sz="2200" spc="-40" dirty="0">
                <a:solidFill>
                  <a:srgbClr val="2E2B1F"/>
                </a:solidFill>
                <a:latin typeface="Calibri"/>
                <a:cs typeface="Calibri"/>
              </a:rPr>
              <a:t>below,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all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HTML elements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with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class="</a:t>
            </a:r>
            <a:r>
              <a:rPr lang="en-US" sz="2200" spc="-10" dirty="0" err="1">
                <a:solidFill>
                  <a:srgbClr val="2E2B1F"/>
                </a:solidFill>
                <a:latin typeface="Calibri"/>
                <a:cs typeface="Calibri"/>
              </a:rPr>
              <a:t>abc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" 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will be </a:t>
            </a:r>
            <a:r>
              <a:rPr sz="2200" spc="-15" dirty="0">
                <a:solidFill>
                  <a:srgbClr val="2E2B1F"/>
                </a:solidFill>
                <a:latin typeface="Calibri"/>
                <a:cs typeface="Calibri"/>
              </a:rPr>
              <a:t>red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and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center-aligned:</a:t>
            </a:r>
            <a:endParaRPr sz="2200" dirty="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525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b="1" spc="-10" dirty="0">
                <a:solidFill>
                  <a:srgbClr val="2E2B1F"/>
                </a:solidFill>
                <a:latin typeface="Calibri"/>
                <a:cs typeface="Calibri"/>
              </a:rPr>
              <a:t>Example</a:t>
            </a:r>
            <a:endParaRPr sz="2200" dirty="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530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spc="-15" dirty="0">
                <a:solidFill>
                  <a:srgbClr val="2E2B1F"/>
                </a:solidFill>
                <a:latin typeface="Calibri"/>
                <a:cs typeface="Calibri"/>
              </a:rPr>
              <a:t>.</a:t>
            </a:r>
            <a:r>
              <a:rPr lang="en-US" sz="2200" spc="-15" dirty="0" err="1">
                <a:solidFill>
                  <a:srgbClr val="2E2B1F"/>
                </a:solidFill>
                <a:latin typeface="Calibri"/>
                <a:cs typeface="Calibri"/>
              </a:rPr>
              <a:t>abc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{</a:t>
            </a:r>
            <a:endParaRPr sz="2200" dirty="0">
              <a:latin typeface="Calibri"/>
              <a:cs typeface="Calibri"/>
            </a:endParaRPr>
          </a:p>
          <a:p>
            <a:pPr marL="495934">
              <a:lnSpc>
                <a:spcPct val="100000"/>
              </a:lnSpc>
              <a:spcBef>
                <a:spcPts val="5"/>
              </a:spcBef>
            </a:pP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text-align: </a:t>
            </a:r>
            <a:r>
              <a:rPr sz="2200" spc="-15" dirty="0">
                <a:solidFill>
                  <a:srgbClr val="2E2B1F"/>
                </a:solidFill>
                <a:latin typeface="Calibri"/>
                <a:cs typeface="Calibri"/>
              </a:rPr>
              <a:t>center;</a:t>
            </a:r>
            <a:endParaRPr sz="2200" dirty="0">
              <a:latin typeface="Calibri"/>
              <a:cs typeface="Calibri"/>
            </a:endParaRPr>
          </a:p>
          <a:p>
            <a:pPr marL="495934">
              <a:lnSpc>
                <a:spcPct val="100000"/>
              </a:lnSpc>
            </a:pP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color: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red;</a:t>
            </a:r>
            <a:endParaRPr sz="2200" dirty="0">
              <a:latin typeface="Calibri"/>
              <a:cs typeface="Calibri"/>
            </a:endParaRPr>
          </a:p>
          <a:p>
            <a:pPr marL="241300">
              <a:lnSpc>
                <a:spcPct val="100000"/>
              </a:lnSpc>
            </a:pP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}</a:t>
            </a:r>
            <a:endParaRPr sz="22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0219" y="192989"/>
            <a:ext cx="5023485" cy="726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95" dirty="0"/>
              <a:t>Example </a:t>
            </a:r>
            <a:r>
              <a:rPr spc="-75" dirty="0"/>
              <a:t>with</a:t>
            </a:r>
            <a:r>
              <a:rPr spc="-355" dirty="0"/>
              <a:t> </a:t>
            </a:r>
            <a:r>
              <a:rPr spc="-85" dirty="0"/>
              <a:t>output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548383" y="1319783"/>
            <a:ext cx="5829300" cy="5538470"/>
            <a:chOff x="1548383" y="1319783"/>
            <a:chExt cx="5829300" cy="5538470"/>
          </a:xfrm>
        </p:grpSpPr>
        <p:sp>
          <p:nvSpPr>
            <p:cNvPr id="4" name="object 4"/>
            <p:cNvSpPr/>
            <p:nvPr/>
          </p:nvSpPr>
          <p:spPr>
            <a:xfrm>
              <a:off x="1548383" y="1319783"/>
              <a:ext cx="5135879" cy="411175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752599" y="1523999"/>
              <a:ext cx="4528947" cy="35052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747773" y="1519173"/>
              <a:ext cx="4538980" cy="3514725"/>
            </a:xfrm>
            <a:custGeom>
              <a:avLst/>
              <a:gdLst/>
              <a:ahLst/>
              <a:cxnLst/>
              <a:rect l="l" t="t" r="r" b="b"/>
              <a:pathLst>
                <a:path w="4538980" h="3514725">
                  <a:moveTo>
                    <a:pt x="0" y="3514725"/>
                  </a:moveTo>
                  <a:lnTo>
                    <a:pt x="4538472" y="3514725"/>
                  </a:lnTo>
                  <a:lnTo>
                    <a:pt x="4538472" y="0"/>
                  </a:lnTo>
                  <a:lnTo>
                    <a:pt x="0" y="0"/>
                  </a:lnTo>
                  <a:lnTo>
                    <a:pt x="0" y="3514725"/>
                  </a:lnTo>
                  <a:close/>
                </a:path>
              </a:pathLst>
            </a:custGeom>
            <a:ln w="9525">
              <a:solidFill>
                <a:srgbClr val="2E2B1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982723" y="5434582"/>
              <a:ext cx="4674108" cy="142341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187955" y="5638799"/>
              <a:ext cx="4067175" cy="91440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183129" y="5634037"/>
              <a:ext cx="4076700" cy="923925"/>
            </a:xfrm>
            <a:custGeom>
              <a:avLst/>
              <a:gdLst/>
              <a:ahLst/>
              <a:cxnLst/>
              <a:rect l="l" t="t" r="r" b="b"/>
              <a:pathLst>
                <a:path w="4076700" h="923925">
                  <a:moveTo>
                    <a:pt x="0" y="923925"/>
                  </a:moveTo>
                  <a:lnTo>
                    <a:pt x="4076700" y="923925"/>
                  </a:lnTo>
                  <a:lnTo>
                    <a:pt x="4076700" y="0"/>
                  </a:lnTo>
                  <a:lnTo>
                    <a:pt x="0" y="0"/>
                  </a:lnTo>
                  <a:lnTo>
                    <a:pt x="0" y="923925"/>
                  </a:lnTo>
                  <a:close/>
                </a:path>
              </a:pathLst>
            </a:custGeom>
            <a:ln w="9525">
              <a:solidFill>
                <a:srgbClr val="2E2B1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255130" y="5112257"/>
              <a:ext cx="1109980" cy="1256665"/>
            </a:xfrm>
            <a:custGeom>
              <a:avLst/>
              <a:gdLst/>
              <a:ahLst/>
              <a:cxnLst/>
              <a:rect l="l" t="t" r="r" b="b"/>
              <a:pathLst>
                <a:path w="1109979" h="1256664">
                  <a:moveTo>
                    <a:pt x="1099312" y="0"/>
                  </a:moveTo>
                  <a:lnTo>
                    <a:pt x="1091032" y="46496"/>
                  </a:lnTo>
                  <a:lnTo>
                    <a:pt x="1080470" y="92282"/>
                  </a:lnTo>
                  <a:lnTo>
                    <a:pt x="1067679" y="137306"/>
                  </a:lnTo>
                  <a:lnTo>
                    <a:pt x="1052711" y="181514"/>
                  </a:lnTo>
                  <a:lnTo>
                    <a:pt x="1035616" y="224852"/>
                  </a:lnTo>
                  <a:lnTo>
                    <a:pt x="1016447" y="267268"/>
                  </a:lnTo>
                  <a:lnTo>
                    <a:pt x="995256" y="308710"/>
                  </a:lnTo>
                  <a:lnTo>
                    <a:pt x="972095" y="349123"/>
                  </a:lnTo>
                  <a:lnTo>
                    <a:pt x="947015" y="388454"/>
                  </a:lnTo>
                  <a:lnTo>
                    <a:pt x="920069" y="426651"/>
                  </a:lnTo>
                  <a:lnTo>
                    <a:pt x="891307" y="463661"/>
                  </a:lnTo>
                  <a:lnTo>
                    <a:pt x="860783" y="499430"/>
                  </a:lnTo>
                  <a:lnTo>
                    <a:pt x="828548" y="533906"/>
                  </a:lnTo>
                  <a:lnTo>
                    <a:pt x="794653" y="567035"/>
                  </a:lnTo>
                  <a:lnTo>
                    <a:pt x="759151" y="598764"/>
                  </a:lnTo>
                  <a:lnTo>
                    <a:pt x="722093" y="629041"/>
                  </a:lnTo>
                  <a:lnTo>
                    <a:pt x="683532" y="657812"/>
                  </a:lnTo>
                  <a:lnTo>
                    <a:pt x="643518" y="685023"/>
                  </a:lnTo>
                  <a:lnTo>
                    <a:pt x="602105" y="710623"/>
                  </a:lnTo>
                  <a:lnTo>
                    <a:pt x="559344" y="734558"/>
                  </a:lnTo>
                  <a:lnTo>
                    <a:pt x="515286" y="756775"/>
                  </a:lnTo>
                  <a:lnTo>
                    <a:pt x="469984" y="777221"/>
                  </a:lnTo>
                  <a:lnTo>
                    <a:pt x="423489" y="795843"/>
                  </a:lnTo>
                  <a:lnTo>
                    <a:pt x="375853" y="812587"/>
                  </a:lnTo>
                  <a:lnTo>
                    <a:pt x="327129" y="827401"/>
                  </a:lnTo>
                  <a:lnTo>
                    <a:pt x="277368" y="840232"/>
                  </a:lnTo>
                  <a:lnTo>
                    <a:pt x="277368" y="701509"/>
                  </a:lnTo>
                  <a:lnTo>
                    <a:pt x="0" y="1011072"/>
                  </a:lnTo>
                  <a:lnTo>
                    <a:pt x="277368" y="1256436"/>
                  </a:lnTo>
                  <a:lnTo>
                    <a:pt x="277368" y="1117701"/>
                  </a:lnTo>
                  <a:lnTo>
                    <a:pt x="326453" y="1105068"/>
                  </a:lnTo>
                  <a:lnTo>
                    <a:pt x="374439" y="1090549"/>
                  </a:lnTo>
                  <a:lnTo>
                    <a:pt x="421285" y="1074196"/>
                  </a:lnTo>
                  <a:lnTo>
                    <a:pt x="466952" y="1056065"/>
                  </a:lnTo>
                  <a:lnTo>
                    <a:pt x="511399" y="1036210"/>
                  </a:lnTo>
                  <a:lnTo>
                    <a:pt x="554587" y="1014684"/>
                  </a:lnTo>
                  <a:lnTo>
                    <a:pt x="596477" y="991542"/>
                  </a:lnTo>
                  <a:lnTo>
                    <a:pt x="637028" y="966839"/>
                  </a:lnTo>
                  <a:lnTo>
                    <a:pt x="676200" y="940627"/>
                  </a:lnTo>
                  <a:lnTo>
                    <a:pt x="713954" y="912962"/>
                  </a:lnTo>
                  <a:lnTo>
                    <a:pt x="750250" y="883897"/>
                  </a:lnTo>
                  <a:lnTo>
                    <a:pt x="785048" y="853487"/>
                  </a:lnTo>
                  <a:lnTo>
                    <a:pt x="818308" y="821785"/>
                  </a:lnTo>
                  <a:lnTo>
                    <a:pt x="849991" y="788847"/>
                  </a:lnTo>
                  <a:lnTo>
                    <a:pt x="880056" y="754726"/>
                  </a:lnTo>
                  <a:lnTo>
                    <a:pt x="908465" y="719476"/>
                  </a:lnTo>
                  <a:lnTo>
                    <a:pt x="935177" y="683151"/>
                  </a:lnTo>
                  <a:lnTo>
                    <a:pt x="960152" y="645806"/>
                  </a:lnTo>
                  <a:lnTo>
                    <a:pt x="983350" y="607495"/>
                  </a:lnTo>
                  <a:lnTo>
                    <a:pt x="1004732" y="568271"/>
                  </a:lnTo>
                  <a:lnTo>
                    <a:pt x="1024258" y="528190"/>
                  </a:lnTo>
                  <a:lnTo>
                    <a:pt x="1041889" y="487304"/>
                  </a:lnTo>
                  <a:lnTo>
                    <a:pt x="1057583" y="445669"/>
                  </a:lnTo>
                  <a:lnTo>
                    <a:pt x="1071302" y="403339"/>
                  </a:lnTo>
                  <a:lnTo>
                    <a:pt x="1083006" y="360367"/>
                  </a:lnTo>
                  <a:lnTo>
                    <a:pt x="1092655" y="316807"/>
                  </a:lnTo>
                  <a:lnTo>
                    <a:pt x="1100209" y="272715"/>
                  </a:lnTo>
                  <a:lnTo>
                    <a:pt x="1105628" y="228144"/>
                  </a:lnTo>
                  <a:lnTo>
                    <a:pt x="1108873" y="183148"/>
                  </a:lnTo>
                  <a:lnTo>
                    <a:pt x="1109904" y="137781"/>
                  </a:lnTo>
                  <a:lnTo>
                    <a:pt x="1108680" y="92098"/>
                  </a:lnTo>
                  <a:lnTo>
                    <a:pt x="1105163" y="46153"/>
                  </a:lnTo>
                  <a:lnTo>
                    <a:pt x="1099312" y="0"/>
                  </a:lnTo>
                  <a:close/>
                </a:path>
              </a:pathLst>
            </a:custGeom>
            <a:solidFill>
              <a:srgbClr val="A9A4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255130" y="3962400"/>
              <a:ext cx="1109980" cy="1289050"/>
            </a:xfrm>
            <a:custGeom>
              <a:avLst/>
              <a:gdLst/>
              <a:ahLst/>
              <a:cxnLst/>
              <a:rect l="l" t="t" r="r" b="b"/>
              <a:pathLst>
                <a:path w="1109979" h="1289050">
                  <a:moveTo>
                    <a:pt x="0" y="0"/>
                  </a:moveTo>
                  <a:lnTo>
                    <a:pt x="0" y="277494"/>
                  </a:lnTo>
                  <a:lnTo>
                    <a:pt x="50798" y="278535"/>
                  </a:lnTo>
                  <a:lnTo>
                    <a:pt x="101011" y="281626"/>
                  </a:lnTo>
                  <a:lnTo>
                    <a:pt x="150589" y="286724"/>
                  </a:lnTo>
                  <a:lnTo>
                    <a:pt x="199483" y="293783"/>
                  </a:lnTo>
                  <a:lnTo>
                    <a:pt x="247644" y="302759"/>
                  </a:lnTo>
                  <a:lnTo>
                    <a:pt x="295024" y="313608"/>
                  </a:lnTo>
                  <a:lnTo>
                    <a:pt x="341573" y="326284"/>
                  </a:lnTo>
                  <a:lnTo>
                    <a:pt x="387242" y="340744"/>
                  </a:lnTo>
                  <a:lnTo>
                    <a:pt x="431982" y="356943"/>
                  </a:lnTo>
                  <a:lnTo>
                    <a:pt x="475745" y="374836"/>
                  </a:lnTo>
                  <a:lnTo>
                    <a:pt x="518480" y="394378"/>
                  </a:lnTo>
                  <a:lnTo>
                    <a:pt x="560140" y="415525"/>
                  </a:lnTo>
                  <a:lnTo>
                    <a:pt x="600675" y="438232"/>
                  </a:lnTo>
                  <a:lnTo>
                    <a:pt x="640037" y="462455"/>
                  </a:lnTo>
                  <a:lnTo>
                    <a:pt x="678175" y="488149"/>
                  </a:lnTo>
                  <a:lnTo>
                    <a:pt x="715042" y="515269"/>
                  </a:lnTo>
                  <a:lnTo>
                    <a:pt x="750588" y="543771"/>
                  </a:lnTo>
                  <a:lnTo>
                    <a:pt x="784764" y="573611"/>
                  </a:lnTo>
                  <a:lnTo>
                    <a:pt x="817522" y="604743"/>
                  </a:lnTo>
                  <a:lnTo>
                    <a:pt x="848812" y="637123"/>
                  </a:lnTo>
                  <a:lnTo>
                    <a:pt x="878585" y="670707"/>
                  </a:lnTo>
                  <a:lnTo>
                    <a:pt x="906792" y="705449"/>
                  </a:lnTo>
                  <a:lnTo>
                    <a:pt x="933384" y="741306"/>
                  </a:lnTo>
                  <a:lnTo>
                    <a:pt x="958313" y="778232"/>
                  </a:lnTo>
                  <a:lnTo>
                    <a:pt x="981529" y="816183"/>
                  </a:lnTo>
                  <a:lnTo>
                    <a:pt x="1002984" y="855115"/>
                  </a:lnTo>
                  <a:lnTo>
                    <a:pt x="1022627" y="894982"/>
                  </a:lnTo>
                  <a:lnTo>
                    <a:pt x="1040411" y="935741"/>
                  </a:lnTo>
                  <a:lnTo>
                    <a:pt x="1056286" y="977346"/>
                  </a:lnTo>
                  <a:lnTo>
                    <a:pt x="1070204" y="1019754"/>
                  </a:lnTo>
                  <a:lnTo>
                    <a:pt x="1082115" y="1062918"/>
                  </a:lnTo>
                  <a:lnTo>
                    <a:pt x="1091970" y="1106796"/>
                  </a:lnTo>
                  <a:lnTo>
                    <a:pt x="1099720" y="1151341"/>
                  </a:lnTo>
                  <a:lnTo>
                    <a:pt x="1105316" y="1196511"/>
                  </a:lnTo>
                  <a:lnTo>
                    <a:pt x="1108710" y="1242259"/>
                  </a:lnTo>
                  <a:lnTo>
                    <a:pt x="1109852" y="1288542"/>
                  </a:lnTo>
                  <a:lnTo>
                    <a:pt x="1109852" y="1011047"/>
                  </a:lnTo>
                  <a:lnTo>
                    <a:pt x="1108710" y="964764"/>
                  </a:lnTo>
                  <a:lnTo>
                    <a:pt x="1105316" y="919016"/>
                  </a:lnTo>
                  <a:lnTo>
                    <a:pt x="1099720" y="873846"/>
                  </a:lnTo>
                  <a:lnTo>
                    <a:pt x="1091970" y="829301"/>
                  </a:lnTo>
                  <a:lnTo>
                    <a:pt x="1082115" y="785423"/>
                  </a:lnTo>
                  <a:lnTo>
                    <a:pt x="1070204" y="742259"/>
                  </a:lnTo>
                  <a:lnTo>
                    <a:pt x="1056286" y="699851"/>
                  </a:lnTo>
                  <a:lnTo>
                    <a:pt x="1040411" y="658246"/>
                  </a:lnTo>
                  <a:lnTo>
                    <a:pt x="1022627" y="617487"/>
                  </a:lnTo>
                  <a:lnTo>
                    <a:pt x="1002984" y="577620"/>
                  </a:lnTo>
                  <a:lnTo>
                    <a:pt x="981529" y="538688"/>
                  </a:lnTo>
                  <a:lnTo>
                    <a:pt x="958313" y="500737"/>
                  </a:lnTo>
                  <a:lnTo>
                    <a:pt x="933384" y="463811"/>
                  </a:lnTo>
                  <a:lnTo>
                    <a:pt x="906792" y="427954"/>
                  </a:lnTo>
                  <a:lnTo>
                    <a:pt x="878585" y="393212"/>
                  </a:lnTo>
                  <a:lnTo>
                    <a:pt x="848812" y="359628"/>
                  </a:lnTo>
                  <a:lnTo>
                    <a:pt x="817522" y="327248"/>
                  </a:lnTo>
                  <a:lnTo>
                    <a:pt x="784764" y="296116"/>
                  </a:lnTo>
                  <a:lnTo>
                    <a:pt x="750588" y="266276"/>
                  </a:lnTo>
                  <a:lnTo>
                    <a:pt x="715042" y="237774"/>
                  </a:lnTo>
                  <a:lnTo>
                    <a:pt x="678175" y="210654"/>
                  </a:lnTo>
                  <a:lnTo>
                    <a:pt x="640037" y="184960"/>
                  </a:lnTo>
                  <a:lnTo>
                    <a:pt x="600675" y="160737"/>
                  </a:lnTo>
                  <a:lnTo>
                    <a:pt x="560140" y="138030"/>
                  </a:lnTo>
                  <a:lnTo>
                    <a:pt x="518480" y="116883"/>
                  </a:lnTo>
                  <a:lnTo>
                    <a:pt x="475745" y="97341"/>
                  </a:lnTo>
                  <a:lnTo>
                    <a:pt x="431982" y="79448"/>
                  </a:lnTo>
                  <a:lnTo>
                    <a:pt x="387242" y="63249"/>
                  </a:lnTo>
                  <a:lnTo>
                    <a:pt x="341573" y="48789"/>
                  </a:lnTo>
                  <a:lnTo>
                    <a:pt x="295024" y="36113"/>
                  </a:lnTo>
                  <a:lnTo>
                    <a:pt x="247644" y="25264"/>
                  </a:lnTo>
                  <a:lnTo>
                    <a:pt x="199483" y="16288"/>
                  </a:lnTo>
                  <a:lnTo>
                    <a:pt x="150589" y="9229"/>
                  </a:lnTo>
                  <a:lnTo>
                    <a:pt x="101011" y="4131"/>
                  </a:lnTo>
                  <a:lnTo>
                    <a:pt x="50798" y="10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7856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255130" y="3962400"/>
              <a:ext cx="1109980" cy="2406650"/>
            </a:xfrm>
            <a:custGeom>
              <a:avLst/>
              <a:gdLst/>
              <a:ahLst/>
              <a:cxnLst/>
              <a:rect l="l" t="t" r="r" b="b"/>
              <a:pathLst>
                <a:path w="1109979" h="2406650">
                  <a:moveTo>
                    <a:pt x="1109852" y="1288542"/>
                  </a:moveTo>
                  <a:lnTo>
                    <a:pt x="1108710" y="1242259"/>
                  </a:lnTo>
                  <a:lnTo>
                    <a:pt x="1105316" y="1196511"/>
                  </a:lnTo>
                  <a:lnTo>
                    <a:pt x="1099720" y="1151341"/>
                  </a:lnTo>
                  <a:lnTo>
                    <a:pt x="1091970" y="1106796"/>
                  </a:lnTo>
                  <a:lnTo>
                    <a:pt x="1082115" y="1062918"/>
                  </a:lnTo>
                  <a:lnTo>
                    <a:pt x="1070204" y="1019754"/>
                  </a:lnTo>
                  <a:lnTo>
                    <a:pt x="1056286" y="977346"/>
                  </a:lnTo>
                  <a:lnTo>
                    <a:pt x="1040411" y="935741"/>
                  </a:lnTo>
                  <a:lnTo>
                    <a:pt x="1022627" y="894982"/>
                  </a:lnTo>
                  <a:lnTo>
                    <a:pt x="1002984" y="855115"/>
                  </a:lnTo>
                  <a:lnTo>
                    <a:pt x="981529" y="816183"/>
                  </a:lnTo>
                  <a:lnTo>
                    <a:pt x="958313" y="778232"/>
                  </a:lnTo>
                  <a:lnTo>
                    <a:pt x="933384" y="741306"/>
                  </a:lnTo>
                  <a:lnTo>
                    <a:pt x="906792" y="705449"/>
                  </a:lnTo>
                  <a:lnTo>
                    <a:pt x="878585" y="670707"/>
                  </a:lnTo>
                  <a:lnTo>
                    <a:pt x="848812" y="637123"/>
                  </a:lnTo>
                  <a:lnTo>
                    <a:pt x="817522" y="604743"/>
                  </a:lnTo>
                  <a:lnTo>
                    <a:pt x="784764" y="573611"/>
                  </a:lnTo>
                  <a:lnTo>
                    <a:pt x="750588" y="543771"/>
                  </a:lnTo>
                  <a:lnTo>
                    <a:pt x="715042" y="515269"/>
                  </a:lnTo>
                  <a:lnTo>
                    <a:pt x="678175" y="488149"/>
                  </a:lnTo>
                  <a:lnTo>
                    <a:pt x="640037" y="462455"/>
                  </a:lnTo>
                  <a:lnTo>
                    <a:pt x="600675" y="438232"/>
                  </a:lnTo>
                  <a:lnTo>
                    <a:pt x="560140" y="415525"/>
                  </a:lnTo>
                  <a:lnTo>
                    <a:pt x="518480" y="394378"/>
                  </a:lnTo>
                  <a:lnTo>
                    <a:pt x="475745" y="374836"/>
                  </a:lnTo>
                  <a:lnTo>
                    <a:pt x="431982" y="356943"/>
                  </a:lnTo>
                  <a:lnTo>
                    <a:pt x="387242" y="340744"/>
                  </a:lnTo>
                  <a:lnTo>
                    <a:pt x="341573" y="326284"/>
                  </a:lnTo>
                  <a:lnTo>
                    <a:pt x="295024" y="313608"/>
                  </a:lnTo>
                  <a:lnTo>
                    <a:pt x="247644" y="302759"/>
                  </a:lnTo>
                  <a:lnTo>
                    <a:pt x="199483" y="293783"/>
                  </a:lnTo>
                  <a:lnTo>
                    <a:pt x="150589" y="286724"/>
                  </a:lnTo>
                  <a:lnTo>
                    <a:pt x="101011" y="281626"/>
                  </a:lnTo>
                  <a:lnTo>
                    <a:pt x="50798" y="278535"/>
                  </a:lnTo>
                  <a:lnTo>
                    <a:pt x="0" y="277494"/>
                  </a:lnTo>
                  <a:lnTo>
                    <a:pt x="0" y="0"/>
                  </a:lnTo>
                  <a:lnTo>
                    <a:pt x="50798" y="1040"/>
                  </a:lnTo>
                  <a:lnTo>
                    <a:pt x="101011" y="4131"/>
                  </a:lnTo>
                  <a:lnTo>
                    <a:pt x="150589" y="9229"/>
                  </a:lnTo>
                  <a:lnTo>
                    <a:pt x="199483" y="16288"/>
                  </a:lnTo>
                  <a:lnTo>
                    <a:pt x="247644" y="25264"/>
                  </a:lnTo>
                  <a:lnTo>
                    <a:pt x="295024" y="36113"/>
                  </a:lnTo>
                  <a:lnTo>
                    <a:pt x="341573" y="48789"/>
                  </a:lnTo>
                  <a:lnTo>
                    <a:pt x="387242" y="63249"/>
                  </a:lnTo>
                  <a:lnTo>
                    <a:pt x="431982" y="79448"/>
                  </a:lnTo>
                  <a:lnTo>
                    <a:pt x="475745" y="97341"/>
                  </a:lnTo>
                  <a:lnTo>
                    <a:pt x="518480" y="116883"/>
                  </a:lnTo>
                  <a:lnTo>
                    <a:pt x="560140" y="138030"/>
                  </a:lnTo>
                  <a:lnTo>
                    <a:pt x="600675" y="160737"/>
                  </a:lnTo>
                  <a:lnTo>
                    <a:pt x="640037" y="184960"/>
                  </a:lnTo>
                  <a:lnTo>
                    <a:pt x="678175" y="210654"/>
                  </a:lnTo>
                  <a:lnTo>
                    <a:pt x="715042" y="237774"/>
                  </a:lnTo>
                  <a:lnTo>
                    <a:pt x="750588" y="266276"/>
                  </a:lnTo>
                  <a:lnTo>
                    <a:pt x="784764" y="296116"/>
                  </a:lnTo>
                  <a:lnTo>
                    <a:pt x="817522" y="327248"/>
                  </a:lnTo>
                  <a:lnTo>
                    <a:pt x="848812" y="359628"/>
                  </a:lnTo>
                  <a:lnTo>
                    <a:pt x="878585" y="393212"/>
                  </a:lnTo>
                  <a:lnTo>
                    <a:pt x="906792" y="427954"/>
                  </a:lnTo>
                  <a:lnTo>
                    <a:pt x="933384" y="463811"/>
                  </a:lnTo>
                  <a:lnTo>
                    <a:pt x="958313" y="500737"/>
                  </a:lnTo>
                  <a:lnTo>
                    <a:pt x="981529" y="538688"/>
                  </a:lnTo>
                  <a:lnTo>
                    <a:pt x="1002984" y="577620"/>
                  </a:lnTo>
                  <a:lnTo>
                    <a:pt x="1022627" y="617487"/>
                  </a:lnTo>
                  <a:lnTo>
                    <a:pt x="1040411" y="658246"/>
                  </a:lnTo>
                  <a:lnTo>
                    <a:pt x="1056286" y="699851"/>
                  </a:lnTo>
                  <a:lnTo>
                    <a:pt x="1070204" y="742259"/>
                  </a:lnTo>
                  <a:lnTo>
                    <a:pt x="1082115" y="785423"/>
                  </a:lnTo>
                  <a:lnTo>
                    <a:pt x="1091970" y="829301"/>
                  </a:lnTo>
                  <a:lnTo>
                    <a:pt x="1099720" y="873846"/>
                  </a:lnTo>
                  <a:lnTo>
                    <a:pt x="1105316" y="919016"/>
                  </a:lnTo>
                  <a:lnTo>
                    <a:pt x="1108710" y="964764"/>
                  </a:lnTo>
                  <a:lnTo>
                    <a:pt x="1109852" y="1011047"/>
                  </a:lnTo>
                  <a:lnTo>
                    <a:pt x="1109852" y="1288542"/>
                  </a:lnTo>
                  <a:lnTo>
                    <a:pt x="1108639" y="1336022"/>
                  </a:lnTo>
                  <a:lnTo>
                    <a:pt x="1105031" y="1383030"/>
                  </a:lnTo>
                  <a:lnTo>
                    <a:pt x="1099076" y="1429508"/>
                  </a:lnTo>
                  <a:lnTo>
                    <a:pt x="1090821" y="1475401"/>
                  </a:lnTo>
                  <a:lnTo>
                    <a:pt x="1080316" y="1520651"/>
                  </a:lnTo>
                  <a:lnTo>
                    <a:pt x="1067607" y="1565203"/>
                  </a:lnTo>
                  <a:lnTo>
                    <a:pt x="1052743" y="1609000"/>
                  </a:lnTo>
                  <a:lnTo>
                    <a:pt x="1035772" y="1651986"/>
                  </a:lnTo>
                  <a:lnTo>
                    <a:pt x="1016741" y="1694104"/>
                  </a:lnTo>
                  <a:lnTo>
                    <a:pt x="995698" y="1735299"/>
                  </a:lnTo>
                  <a:lnTo>
                    <a:pt x="972691" y="1775514"/>
                  </a:lnTo>
                  <a:lnTo>
                    <a:pt x="947769" y="1814692"/>
                  </a:lnTo>
                  <a:lnTo>
                    <a:pt x="920978" y="1852777"/>
                  </a:lnTo>
                  <a:lnTo>
                    <a:pt x="892368" y="1889714"/>
                  </a:lnTo>
                  <a:lnTo>
                    <a:pt x="861985" y="1925444"/>
                  </a:lnTo>
                  <a:lnTo>
                    <a:pt x="829878" y="1959913"/>
                  </a:lnTo>
                  <a:lnTo>
                    <a:pt x="796094" y="1993064"/>
                  </a:lnTo>
                  <a:lnTo>
                    <a:pt x="760682" y="2024841"/>
                  </a:lnTo>
                  <a:lnTo>
                    <a:pt x="723690" y="2055187"/>
                  </a:lnTo>
                  <a:lnTo>
                    <a:pt x="685165" y="2084045"/>
                  </a:lnTo>
                  <a:lnTo>
                    <a:pt x="645154" y="2111361"/>
                  </a:lnTo>
                  <a:lnTo>
                    <a:pt x="603707" y="2137076"/>
                  </a:lnTo>
                  <a:lnTo>
                    <a:pt x="560871" y="2161136"/>
                  </a:lnTo>
                  <a:lnTo>
                    <a:pt x="516694" y="2183482"/>
                  </a:lnTo>
                  <a:lnTo>
                    <a:pt x="471224" y="2204061"/>
                  </a:lnTo>
                  <a:lnTo>
                    <a:pt x="424508" y="2222814"/>
                  </a:lnTo>
                  <a:lnTo>
                    <a:pt x="376595" y="2239685"/>
                  </a:lnTo>
                  <a:lnTo>
                    <a:pt x="327532" y="2254619"/>
                  </a:lnTo>
                  <a:lnTo>
                    <a:pt x="277368" y="2267559"/>
                  </a:lnTo>
                  <a:lnTo>
                    <a:pt x="277368" y="2406294"/>
                  </a:lnTo>
                  <a:lnTo>
                    <a:pt x="0" y="2160930"/>
                  </a:lnTo>
                  <a:lnTo>
                    <a:pt x="277368" y="1851367"/>
                  </a:lnTo>
                  <a:lnTo>
                    <a:pt x="277368" y="1990089"/>
                  </a:lnTo>
                  <a:lnTo>
                    <a:pt x="327129" y="1977259"/>
                  </a:lnTo>
                  <a:lnTo>
                    <a:pt x="375853" y="1962445"/>
                  </a:lnTo>
                  <a:lnTo>
                    <a:pt x="423489" y="1945701"/>
                  </a:lnTo>
                  <a:lnTo>
                    <a:pt x="469984" y="1927079"/>
                  </a:lnTo>
                  <a:lnTo>
                    <a:pt x="515286" y="1906633"/>
                  </a:lnTo>
                  <a:lnTo>
                    <a:pt x="559344" y="1884416"/>
                  </a:lnTo>
                  <a:lnTo>
                    <a:pt x="602105" y="1860481"/>
                  </a:lnTo>
                  <a:lnTo>
                    <a:pt x="643518" y="1834881"/>
                  </a:lnTo>
                  <a:lnTo>
                    <a:pt x="683532" y="1807670"/>
                  </a:lnTo>
                  <a:lnTo>
                    <a:pt x="722093" y="1778899"/>
                  </a:lnTo>
                  <a:lnTo>
                    <a:pt x="759151" y="1748622"/>
                  </a:lnTo>
                  <a:lnTo>
                    <a:pt x="794653" y="1716893"/>
                  </a:lnTo>
                  <a:lnTo>
                    <a:pt x="828548" y="1683764"/>
                  </a:lnTo>
                  <a:lnTo>
                    <a:pt x="860783" y="1649288"/>
                  </a:lnTo>
                  <a:lnTo>
                    <a:pt x="891307" y="1613519"/>
                  </a:lnTo>
                  <a:lnTo>
                    <a:pt x="920069" y="1576509"/>
                  </a:lnTo>
                  <a:lnTo>
                    <a:pt x="947015" y="1538312"/>
                  </a:lnTo>
                  <a:lnTo>
                    <a:pt x="972095" y="1498981"/>
                  </a:lnTo>
                  <a:lnTo>
                    <a:pt x="995256" y="1458568"/>
                  </a:lnTo>
                  <a:lnTo>
                    <a:pt x="1016447" y="1417126"/>
                  </a:lnTo>
                  <a:lnTo>
                    <a:pt x="1035616" y="1374710"/>
                  </a:lnTo>
                  <a:lnTo>
                    <a:pt x="1052711" y="1331372"/>
                  </a:lnTo>
                  <a:lnTo>
                    <a:pt x="1067679" y="1287164"/>
                  </a:lnTo>
                  <a:lnTo>
                    <a:pt x="1080470" y="1242140"/>
                  </a:lnTo>
                  <a:lnTo>
                    <a:pt x="1091032" y="1196354"/>
                  </a:lnTo>
                  <a:lnTo>
                    <a:pt x="1099312" y="1149858"/>
                  </a:lnTo>
                </a:path>
              </a:pathLst>
            </a:custGeom>
            <a:ln w="25399">
              <a:solidFill>
                <a:srgbClr val="7A78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2517394" y="1089152"/>
            <a:ext cx="19780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2E2B1F"/>
                </a:solidFill>
                <a:latin typeface="Calibri"/>
                <a:cs typeface="Calibri"/>
              </a:rPr>
              <a:t>HTML </a:t>
            </a:r>
            <a:r>
              <a:rPr sz="1800" b="1" spc="-5" dirty="0">
                <a:solidFill>
                  <a:srgbClr val="2E2B1F"/>
                </a:solidFill>
                <a:latin typeface="Calibri"/>
                <a:cs typeface="Calibri"/>
              </a:rPr>
              <a:t>Code with</a:t>
            </a:r>
            <a:r>
              <a:rPr sz="1800" b="1" spc="-1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2E2B1F"/>
                </a:solidFill>
                <a:latin typeface="Calibri"/>
                <a:cs typeface="Calibri"/>
              </a:rPr>
              <a:t>CSS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530346" y="5200650"/>
            <a:ext cx="7073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2E2B1F"/>
                </a:solidFill>
                <a:latin typeface="Calibri"/>
                <a:cs typeface="Calibri"/>
              </a:rPr>
              <a:t>Out</a:t>
            </a:r>
            <a:r>
              <a:rPr sz="1800" b="1" dirty="0">
                <a:solidFill>
                  <a:srgbClr val="2E2B1F"/>
                </a:solidFill>
                <a:latin typeface="Calibri"/>
                <a:cs typeface="Calibri"/>
              </a:rPr>
              <a:t>put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467690"/>
            <a:ext cx="3989070" cy="726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80" dirty="0"/>
              <a:t>CSS </a:t>
            </a:r>
            <a:r>
              <a:rPr spc="-95" dirty="0"/>
              <a:t>selectors</a:t>
            </a:r>
            <a:r>
              <a:rPr spc="-400" dirty="0"/>
              <a:t> </a:t>
            </a:r>
            <a:r>
              <a:rPr spc="-70" dirty="0"/>
              <a:t>(4)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50240" y="1548663"/>
            <a:ext cx="7426960" cy="3714750"/>
          </a:xfrm>
          <a:prstGeom prst="rect">
            <a:avLst/>
          </a:prstGeom>
        </p:spPr>
        <p:txBody>
          <a:bodyPr vert="horz" wrap="square" lIns="0" tIns="8001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630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b="1" spc="-10" dirty="0">
                <a:solidFill>
                  <a:srgbClr val="2E2B1F"/>
                </a:solidFill>
                <a:latin typeface="Calibri"/>
                <a:cs typeface="Calibri"/>
              </a:rPr>
              <a:t>The class </a:t>
            </a:r>
            <a:r>
              <a:rPr sz="2200" b="1" spc="-5" dirty="0">
                <a:solidFill>
                  <a:srgbClr val="2E2B1F"/>
                </a:solidFill>
                <a:latin typeface="Calibri"/>
                <a:cs typeface="Calibri"/>
              </a:rPr>
              <a:t>Selector</a:t>
            </a:r>
            <a:r>
              <a:rPr sz="2200" b="1" spc="7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b="1" spc="-10" dirty="0">
                <a:solidFill>
                  <a:srgbClr val="2E2B1F"/>
                </a:solidFill>
                <a:latin typeface="Calibri"/>
                <a:cs typeface="Calibri"/>
              </a:rPr>
              <a:t>continued….</a:t>
            </a:r>
            <a:endParaRPr sz="2200" dirty="0">
              <a:latin typeface="Calibri"/>
              <a:cs typeface="Calibri"/>
            </a:endParaRPr>
          </a:p>
          <a:p>
            <a:pPr marL="241300" marR="5080" indent="-228600">
              <a:lnSpc>
                <a:spcPct val="100000"/>
              </a:lnSpc>
              <a:spcBef>
                <a:spcPts val="530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spc="-60" dirty="0">
                <a:solidFill>
                  <a:srgbClr val="2E2B1F"/>
                </a:solidFill>
                <a:latin typeface="Calibri"/>
                <a:cs typeface="Calibri"/>
              </a:rPr>
              <a:t>You </a:t>
            </a:r>
            <a:r>
              <a:rPr sz="2200" spc="-15" dirty="0">
                <a:solidFill>
                  <a:srgbClr val="2E2B1F"/>
                </a:solidFill>
                <a:latin typeface="Calibri"/>
                <a:cs typeface="Calibri"/>
              </a:rPr>
              <a:t>can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also specify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that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only specific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HTML elements should 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be </a:t>
            </a:r>
            <a:r>
              <a:rPr sz="2200" spc="-20" dirty="0">
                <a:solidFill>
                  <a:srgbClr val="2E2B1F"/>
                </a:solidFill>
                <a:latin typeface="Calibri"/>
                <a:cs typeface="Calibri"/>
              </a:rPr>
              <a:t>affected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by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a</a:t>
            </a:r>
            <a:r>
              <a:rPr sz="2200" spc="5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class.</a:t>
            </a:r>
            <a:endParaRPr sz="2200" dirty="0">
              <a:latin typeface="Calibri"/>
              <a:cs typeface="Calibri"/>
            </a:endParaRPr>
          </a:p>
          <a:p>
            <a:pPr marL="241300" marR="7620" indent="-228600">
              <a:lnSpc>
                <a:spcPct val="100000"/>
              </a:lnSpc>
              <a:spcBef>
                <a:spcPts val="530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In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the </a:t>
            </a:r>
            <a:r>
              <a:rPr sz="2200" spc="-15" dirty="0">
                <a:solidFill>
                  <a:srgbClr val="2E2B1F"/>
                </a:solidFill>
                <a:latin typeface="Calibri"/>
                <a:cs typeface="Calibri"/>
              </a:rPr>
              <a:t>example </a:t>
            </a:r>
            <a:r>
              <a:rPr sz="2200" spc="-40" dirty="0">
                <a:solidFill>
                  <a:srgbClr val="2E2B1F"/>
                </a:solidFill>
                <a:latin typeface="Calibri"/>
                <a:cs typeface="Calibri"/>
              </a:rPr>
              <a:t>below,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only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&lt;p&gt; elements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with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class="</a:t>
            </a:r>
            <a:r>
              <a:rPr lang="en-US" sz="2200" spc="-10" dirty="0" err="1">
                <a:solidFill>
                  <a:srgbClr val="2E2B1F"/>
                </a:solidFill>
                <a:latin typeface="Calibri"/>
                <a:cs typeface="Calibri"/>
              </a:rPr>
              <a:t>myclass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" 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will be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 center-aligned:</a:t>
            </a:r>
            <a:endParaRPr sz="2200" dirty="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530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b="1" spc="-10" dirty="0">
                <a:solidFill>
                  <a:srgbClr val="2E2B1F"/>
                </a:solidFill>
                <a:latin typeface="Calibri"/>
                <a:cs typeface="Calibri"/>
              </a:rPr>
              <a:t>Example</a:t>
            </a:r>
            <a:endParaRPr sz="2200" dirty="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525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spc="-15" dirty="0" err="1">
                <a:solidFill>
                  <a:srgbClr val="2E2B1F"/>
                </a:solidFill>
                <a:latin typeface="Calibri"/>
                <a:cs typeface="Calibri"/>
              </a:rPr>
              <a:t>p.</a:t>
            </a:r>
            <a:r>
              <a:rPr lang="en-US" sz="2200" spc="-15" dirty="0" err="1">
                <a:solidFill>
                  <a:srgbClr val="2E2B1F"/>
                </a:solidFill>
                <a:latin typeface="Calibri"/>
                <a:cs typeface="Calibri"/>
              </a:rPr>
              <a:t>myclass</a:t>
            </a:r>
            <a:r>
              <a:rPr sz="2200" spc="1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{</a:t>
            </a:r>
            <a:endParaRPr sz="2200" dirty="0">
              <a:latin typeface="Calibri"/>
              <a:cs typeface="Calibri"/>
            </a:endParaRPr>
          </a:p>
          <a:p>
            <a:pPr marL="495934" marR="4638040">
              <a:lnSpc>
                <a:spcPct val="100000"/>
              </a:lnSpc>
            </a:pP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text-align:</a:t>
            </a:r>
            <a:r>
              <a:rPr sz="2200" spc="-5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2E2B1F"/>
                </a:solidFill>
                <a:latin typeface="Calibri"/>
                <a:cs typeface="Calibri"/>
              </a:rPr>
              <a:t>center; 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color: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red;</a:t>
            </a:r>
            <a:endParaRPr sz="2200" dirty="0">
              <a:latin typeface="Calibri"/>
              <a:cs typeface="Calibri"/>
            </a:endParaRPr>
          </a:p>
          <a:p>
            <a:pPr marL="241300">
              <a:lnSpc>
                <a:spcPct val="100000"/>
              </a:lnSpc>
            </a:pP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}</a:t>
            </a:r>
            <a:endParaRPr sz="22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467690"/>
            <a:ext cx="3204845" cy="726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80" dirty="0"/>
              <a:t>What </a:t>
            </a:r>
            <a:r>
              <a:rPr spc="-55" dirty="0"/>
              <a:t>is</a:t>
            </a:r>
            <a:r>
              <a:rPr spc="-395" dirty="0"/>
              <a:t> </a:t>
            </a:r>
            <a:r>
              <a:rPr spc="-75" dirty="0"/>
              <a:t>URL?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50240" y="1616710"/>
            <a:ext cx="7223759" cy="26104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638810" indent="-228600" algn="just">
              <a:lnSpc>
                <a:spcPct val="100000"/>
              </a:lnSpc>
              <a:spcBef>
                <a:spcPts val="95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URL </a:t>
            </a:r>
            <a:r>
              <a:rPr sz="2200" spc="-15" dirty="0">
                <a:solidFill>
                  <a:srgbClr val="2E2B1F"/>
                </a:solidFill>
                <a:latin typeface="Calibri"/>
                <a:cs typeface="Calibri"/>
              </a:rPr>
              <a:t>stands </a:t>
            </a:r>
            <a:r>
              <a:rPr sz="2200" spc="-20" dirty="0">
                <a:solidFill>
                  <a:srgbClr val="2E2B1F"/>
                </a:solidFill>
                <a:latin typeface="Calibri"/>
                <a:cs typeface="Calibri"/>
              </a:rPr>
              <a:t>for </a:t>
            </a:r>
            <a:r>
              <a:rPr sz="2200" b="1" spc="-15" dirty="0">
                <a:solidFill>
                  <a:srgbClr val="2E2B1F"/>
                </a:solidFill>
                <a:latin typeface="Calibri"/>
                <a:cs typeface="Calibri"/>
              </a:rPr>
              <a:t>U</a:t>
            </a:r>
            <a:r>
              <a:rPr sz="2200" spc="-15" dirty="0">
                <a:solidFill>
                  <a:srgbClr val="2E2B1F"/>
                </a:solidFill>
                <a:latin typeface="Calibri"/>
                <a:cs typeface="Calibri"/>
              </a:rPr>
              <a:t>niform </a:t>
            </a:r>
            <a:r>
              <a:rPr sz="2200" b="1" spc="-10" dirty="0">
                <a:solidFill>
                  <a:srgbClr val="2E2B1F"/>
                </a:solidFill>
                <a:latin typeface="Calibri"/>
                <a:cs typeface="Calibri"/>
              </a:rPr>
              <a:t>R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esource </a:t>
            </a:r>
            <a:r>
              <a:rPr sz="2200" b="1" spc="-40" dirty="0">
                <a:solidFill>
                  <a:srgbClr val="2E2B1F"/>
                </a:solidFill>
                <a:latin typeface="Calibri"/>
                <a:cs typeface="Calibri"/>
              </a:rPr>
              <a:t>L</a:t>
            </a:r>
            <a:r>
              <a:rPr sz="2200" spc="-40" dirty="0">
                <a:solidFill>
                  <a:srgbClr val="2E2B1F"/>
                </a:solidFill>
                <a:latin typeface="Calibri"/>
                <a:cs typeface="Calibri"/>
              </a:rPr>
              <a:t>ocator,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and is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used </a:t>
            </a:r>
            <a:r>
              <a:rPr sz="2200" spc="-20" dirty="0">
                <a:solidFill>
                  <a:srgbClr val="2E2B1F"/>
                </a:solidFill>
                <a:latin typeface="Calibri"/>
                <a:cs typeface="Calibri"/>
              </a:rPr>
              <a:t>to 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specify addresses on the </a:t>
            </a:r>
            <a:r>
              <a:rPr sz="2200" spc="-25" dirty="0">
                <a:solidFill>
                  <a:srgbClr val="2E2B1F"/>
                </a:solidFill>
                <a:latin typeface="Calibri"/>
                <a:cs typeface="Calibri"/>
              </a:rPr>
              <a:t>World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Wide</a:t>
            </a:r>
            <a:r>
              <a:rPr sz="2200" spc="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25" dirty="0">
                <a:solidFill>
                  <a:srgbClr val="2E2B1F"/>
                </a:solidFill>
                <a:latin typeface="Calibri"/>
                <a:cs typeface="Calibri"/>
              </a:rPr>
              <a:t>Web.</a:t>
            </a:r>
            <a:endParaRPr sz="2200" dirty="0">
              <a:latin typeface="Calibri"/>
              <a:cs typeface="Calibri"/>
            </a:endParaRPr>
          </a:p>
          <a:p>
            <a:pPr marL="241300" indent="-228600" algn="just">
              <a:lnSpc>
                <a:spcPct val="100000"/>
              </a:lnSpc>
              <a:spcBef>
                <a:spcPts val="530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A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URL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will </a:t>
            </a:r>
            <a:r>
              <a:rPr sz="2200" spc="-20" dirty="0">
                <a:solidFill>
                  <a:srgbClr val="2E2B1F"/>
                </a:solidFill>
                <a:latin typeface="Calibri"/>
                <a:cs typeface="Calibri"/>
              </a:rPr>
              <a:t>have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the following </a:t>
            </a:r>
            <a:r>
              <a:rPr sz="2200" spc="-15" dirty="0">
                <a:solidFill>
                  <a:srgbClr val="2E2B1F"/>
                </a:solidFill>
                <a:latin typeface="Calibri"/>
                <a:cs typeface="Calibri"/>
              </a:rPr>
              <a:t>format</a:t>
            </a:r>
            <a:r>
              <a:rPr sz="2200" spc="7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−</a:t>
            </a:r>
            <a:endParaRPr sz="2200" dirty="0">
              <a:latin typeface="Calibri"/>
              <a:cs typeface="Calibri"/>
            </a:endParaRPr>
          </a:p>
          <a:p>
            <a:pPr marL="538480" lvl="1" indent="-229235" algn="just">
              <a:lnSpc>
                <a:spcPct val="100000"/>
              </a:lnSpc>
              <a:spcBef>
                <a:spcPts val="555"/>
              </a:spcBef>
              <a:buClr>
                <a:srgbClr val="9CBDBC"/>
              </a:buClr>
              <a:buFont typeface="Arial"/>
              <a:buChar char="•"/>
              <a:tabLst>
                <a:tab pos="539115" algn="l"/>
              </a:tabLst>
            </a:pPr>
            <a:r>
              <a:rPr sz="2400" b="1" spc="-10" dirty="0">
                <a:solidFill>
                  <a:srgbClr val="006FC0"/>
                </a:solidFill>
                <a:latin typeface="Calibri"/>
                <a:cs typeface="Calibri"/>
              </a:rPr>
              <a:t>protocol://</a:t>
            </a:r>
            <a:r>
              <a:rPr lang="en-US" sz="2400" b="1" spc="-10" dirty="0">
                <a:solidFill>
                  <a:srgbClr val="006FC0"/>
                </a:solidFill>
                <a:latin typeface="Calibri"/>
                <a:cs typeface="Calibri"/>
              </a:rPr>
              <a:t>www.</a:t>
            </a:r>
            <a:r>
              <a:rPr sz="2400" b="1" spc="-10" dirty="0">
                <a:solidFill>
                  <a:srgbClr val="006FC0"/>
                </a:solidFill>
                <a:latin typeface="Calibri"/>
                <a:cs typeface="Calibri"/>
              </a:rPr>
              <a:t>hostname/other_information</a:t>
            </a:r>
            <a:endParaRPr sz="2400" dirty="0">
              <a:latin typeface="Calibri"/>
              <a:cs typeface="Calibri"/>
            </a:endParaRPr>
          </a:p>
          <a:p>
            <a:pPr marL="241300" marR="5080" indent="-228600" algn="just">
              <a:lnSpc>
                <a:spcPct val="100000"/>
              </a:lnSpc>
              <a:spcBef>
                <a:spcPts val="550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The </a:t>
            </a:r>
            <a:r>
              <a:rPr sz="2200" spc="-15" dirty="0">
                <a:solidFill>
                  <a:srgbClr val="2E2B1F"/>
                </a:solidFill>
                <a:latin typeface="Calibri"/>
                <a:cs typeface="Calibri"/>
              </a:rPr>
              <a:t>protocol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is </a:t>
            </a:r>
            <a:r>
              <a:rPr sz="2200" spc="-15" dirty="0">
                <a:solidFill>
                  <a:srgbClr val="2E2B1F"/>
                </a:solidFill>
                <a:latin typeface="Calibri"/>
                <a:cs typeface="Calibri"/>
              </a:rPr>
              <a:t>followed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by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a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colon, </a:t>
            </a:r>
            <a:r>
              <a:rPr sz="2200" spc="-15" dirty="0">
                <a:solidFill>
                  <a:srgbClr val="2E2B1F"/>
                </a:solidFill>
                <a:latin typeface="Calibri"/>
                <a:cs typeface="Calibri"/>
              </a:rPr>
              <a:t>two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slashes, and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then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the  domain name. The </a:t>
            </a:r>
            <a:r>
              <a:rPr sz="2200" b="1" spc="-5" dirty="0">
                <a:solidFill>
                  <a:srgbClr val="2E2B1F"/>
                </a:solidFill>
                <a:latin typeface="Calibri"/>
                <a:cs typeface="Calibri"/>
              </a:rPr>
              <a:t>domain name is </a:t>
            </a:r>
            <a:r>
              <a:rPr sz="2200" b="1" spc="-10" dirty="0">
                <a:solidFill>
                  <a:srgbClr val="2E2B1F"/>
                </a:solidFill>
                <a:latin typeface="Calibri"/>
                <a:cs typeface="Calibri"/>
              </a:rPr>
              <a:t>the </a:t>
            </a:r>
            <a:r>
              <a:rPr sz="2200" b="1" spc="-15" dirty="0">
                <a:solidFill>
                  <a:srgbClr val="2E2B1F"/>
                </a:solidFill>
                <a:latin typeface="Calibri"/>
                <a:cs typeface="Calibri"/>
              </a:rPr>
              <a:t>computer </a:t>
            </a:r>
            <a:r>
              <a:rPr sz="2200" b="1" spc="-5" dirty="0">
                <a:solidFill>
                  <a:srgbClr val="2E2B1F"/>
                </a:solidFill>
                <a:latin typeface="Calibri"/>
                <a:cs typeface="Calibri"/>
              </a:rPr>
              <a:t>on which  the</a:t>
            </a:r>
            <a:r>
              <a:rPr lang="en-US" sz="2200" b="1" spc="-5" dirty="0">
                <a:solidFill>
                  <a:srgbClr val="2E2B1F"/>
                </a:solidFill>
                <a:latin typeface="Calibri"/>
                <a:cs typeface="Calibri"/>
              </a:rPr>
              <a:t> given</a:t>
            </a:r>
            <a:r>
              <a:rPr sz="2200" b="1" spc="-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b="1" spc="-10" dirty="0">
                <a:solidFill>
                  <a:srgbClr val="2E2B1F"/>
                </a:solidFill>
                <a:latin typeface="Calibri"/>
                <a:cs typeface="Calibri"/>
              </a:rPr>
              <a:t>resource </a:t>
            </a:r>
            <a:r>
              <a:rPr sz="2200" b="1" spc="-5" dirty="0">
                <a:solidFill>
                  <a:srgbClr val="2E2B1F"/>
                </a:solidFill>
                <a:latin typeface="Calibri"/>
                <a:cs typeface="Calibri"/>
              </a:rPr>
              <a:t>is</a:t>
            </a:r>
            <a:r>
              <a:rPr sz="2200" b="1" spc="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b="1" spc="-15" dirty="0">
                <a:solidFill>
                  <a:srgbClr val="2E2B1F"/>
                </a:solidFill>
                <a:latin typeface="Calibri"/>
                <a:cs typeface="Calibri"/>
              </a:rPr>
              <a:t>located.</a:t>
            </a:r>
            <a:endParaRPr sz="2200" b="1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2140" y="205486"/>
            <a:ext cx="3989070" cy="726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80" dirty="0"/>
              <a:t>CSS </a:t>
            </a:r>
            <a:r>
              <a:rPr spc="-95" dirty="0"/>
              <a:t>selectors</a:t>
            </a:r>
            <a:r>
              <a:rPr spc="-390" dirty="0"/>
              <a:t> </a:t>
            </a:r>
            <a:r>
              <a:rPr spc="-75" dirty="0"/>
              <a:t>(5)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50240" y="1015644"/>
            <a:ext cx="7213600" cy="4183838"/>
          </a:xfrm>
          <a:prstGeom prst="rect">
            <a:avLst/>
          </a:prstGeom>
        </p:spPr>
        <p:txBody>
          <a:bodyPr vert="horz" wrap="square" lIns="0" tIns="7937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625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b="1" spc="-10" dirty="0">
                <a:solidFill>
                  <a:srgbClr val="2E2B1F"/>
                </a:solidFill>
                <a:latin typeface="Calibri"/>
                <a:cs typeface="Calibri"/>
              </a:rPr>
              <a:t>Grouping</a:t>
            </a:r>
            <a:r>
              <a:rPr sz="2200" b="1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b="1" spc="-10" dirty="0">
                <a:solidFill>
                  <a:srgbClr val="2E2B1F"/>
                </a:solidFill>
                <a:latin typeface="Calibri"/>
                <a:cs typeface="Calibri"/>
              </a:rPr>
              <a:t>Selectors</a:t>
            </a:r>
            <a:r>
              <a:rPr lang="en-US" sz="2200" b="1" spc="-10" dirty="0">
                <a:solidFill>
                  <a:srgbClr val="2E2B1F"/>
                </a:solidFill>
                <a:latin typeface="Calibri"/>
                <a:cs typeface="Calibri"/>
              </a:rPr>
              <a:t>:</a:t>
            </a:r>
            <a:endParaRPr sz="2200" dirty="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530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If </a:t>
            </a:r>
            <a:r>
              <a:rPr sz="2200" spc="-15" dirty="0">
                <a:solidFill>
                  <a:srgbClr val="2E2B1F"/>
                </a:solidFill>
                <a:latin typeface="Calibri"/>
                <a:cs typeface="Calibri"/>
              </a:rPr>
              <a:t>you </a:t>
            </a:r>
            <a:r>
              <a:rPr sz="2200" spc="-20" dirty="0">
                <a:solidFill>
                  <a:srgbClr val="2E2B1F"/>
                </a:solidFill>
                <a:latin typeface="Calibri"/>
                <a:cs typeface="Calibri"/>
              </a:rPr>
              <a:t>have </a:t>
            </a:r>
            <a:r>
              <a:rPr lang="en-US" sz="2200" spc="-20" dirty="0">
                <a:solidFill>
                  <a:srgbClr val="2E2B1F"/>
                </a:solidFill>
                <a:latin typeface="Calibri"/>
                <a:cs typeface="Calibri"/>
              </a:rPr>
              <a:t>HTML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elements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with the same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style definitions, </a:t>
            </a:r>
            <a:r>
              <a:rPr sz="2200" spc="-25" dirty="0">
                <a:solidFill>
                  <a:srgbClr val="2E2B1F"/>
                </a:solidFill>
                <a:latin typeface="Calibri"/>
                <a:cs typeface="Calibri"/>
              </a:rPr>
              <a:t>like</a:t>
            </a:r>
            <a:r>
              <a:rPr sz="2200" spc="19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this:</a:t>
            </a:r>
            <a:endParaRPr sz="2200" dirty="0">
              <a:latin typeface="Calibri"/>
              <a:cs typeface="Calibri"/>
            </a:endParaRPr>
          </a:p>
          <a:p>
            <a:pPr marL="538480" lvl="1" indent="-229235">
              <a:lnSpc>
                <a:spcPct val="100000"/>
              </a:lnSpc>
              <a:spcBef>
                <a:spcPts val="489"/>
              </a:spcBef>
              <a:buClr>
                <a:srgbClr val="9CBDBC"/>
              </a:buClr>
              <a:tabLst>
                <a:tab pos="538480" algn="l"/>
                <a:tab pos="539115" algn="l"/>
              </a:tabLst>
            </a:pPr>
            <a:r>
              <a:rPr lang="en-US" sz="2000" dirty="0">
                <a:solidFill>
                  <a:srgbClr val="2E2B1F"/>
                </a:solidFill>
                <a:latin typeface="Calibri"/>
                <a:cs typeface="Calibri"/>
              </a:rPr>
              <a:t>	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h1</a:t>
            </a:r>
            <a:r>
              <a:rPr sz="2000" spc="-2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{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text-align: </a:t>
            </a: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center;  color: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 red;}</a:t>
            </a:r>
            <a:endParaRPr sz="2000" dirty="0">
              <a:latin typeface="Calibri"/>
              <a:cs typeface="Calibri"/>
            </a:endParaRPr>
          </a:p>
          <a:p>
            <a:pPr marL="538480">
              <a:lnSpc>
                <a:spcPct val="100000"/>
              </a:lnSpc>
            </a:pP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h2</a:t>
            </a:r>
            <a:r>
              <a:rPr sz="2000" spc="-2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{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text-align: </a:t>
            </a: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center;  color: 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red;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}</a:t>
            </a:r>
            <a:endParaRPr sz="2000" dirty="0">
              <a:latin typeface="Calibri"/>
              <a:cs typeface="Calibri"/>
            </a:endParaRPr>
          </a:p>
          <a:p>
            <a:pPr marL="538480">
              <a:lnSpc>
                <a:spcPct val="100000"/>
              </a:lnSpc>
              <a:spcBef>
                <a:spcPts val="5"/>
              </a:spcBef>
            </a:pP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p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{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text-align: </a:t>
            </a: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center;  color: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 red;}</a:t>
            </a:r>
            <a:endParaRPr sz="2000" dirty="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520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lang="en-US" sz="2200" spc="-5" dirty="0">
                <a:solidFill>
                  <a:srgbClr val="2E2B1F"/>
                </a:solidFill>
                <a:latin typeface="Calibri"/>
                <a:cs typeface="Calibri"/>
              </a:rPr>
              <a:t>then, i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t will be </a:t>
            </a:r>
            <a:r>
              <a:rPr sz="2200" spc="-20" dirty="0">
                <a:solidFill>
                  <a:srgbClr val="2E2B1F"/>
                </a:solidFill>
                <a:latin typeface="Calibri"/>
                <a:cs typeface="Calibri"/>
              </a:rPr>
              <a:t>better to </a:t>
            </a:r>
            <a:r>
              <a:rPr sz="2200" spc="-15" dirty="0">
                <a:solidFill>
                  <a:srgbClr val="2E2B1F"/>
                </a:solidFill>
                <a:latin typeface="Calibri"/>
                <a:cs typeface="Calibri"/>
              </a:rPr>
              <a:t>group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the </a:t>
            </a:r>
            <a:r>
              <a:rPr sz="2200" spc="-15" dirty="0">
                <a:solidFill>
                  <a:srgbClr val="2E2B1F"/>
                </a:solidFill>
                <a:latin typeface="Calibri"/>
                <a:cs typeface="Calibri"/>
              </a:rPr>
              <a:t>selectors, </a:t>
            </a:r>
            <a:r>
              <a:rPr sz="2200" spc="-20" dirty="0">
                <a:solidFill>
                  <a:srgbClr val="2E2B1F"/>
                </a:solidFill>
                <a:latin typeface="Calibri"/>
                <a:cs typeface="Calibri"/>
              </a:rPr>
              <a:t>to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minimize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the</a:t>
            </a:r>
            <a:r>
              <a:rPr sz="2200" spc="2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2E2B1F"/>
                </a:solidFill>
                <a:latin typeface="Calibri"/>
                <a:cs typeface="Calibri"/>
              </a:rPr>
              <a:t>code</a:t>
            </a:r>
            <a:r>
              <a:rPr lang="en-US" sz="2200" spc="-15" dirty="0">
                <a:solidFill>
                  <a:srgbClr val="2E2B1F"/>
                </a:solidFill>
                <a:latin typeface="Calibri"/>
                <a:cs typeface="Calibri"/>
              </a:rPr>
              <a:t>:</a:t>
            </a:r>
            <a:endParaRPr sz="2200" dirty="0">
              <a:latin typeface="Calibri"/>
              <a:cs typeface="Calibri"/>
            </a:endParaRPr>
          </a:p>
          <a:p>
            <a:pPr marL="538480" lvl="1" indent="-229235">
              <a:lnSpc>
                <a:spcPct val="100000"/>
              </a:lnSpc>
              <a:spcBef>
                <a:spcPts val="490"/>
              </a:spcBef>
              <a:buClr>
                <a:srgbClr val="9CBDBC"/>
              </a:buClr>
              <a:tabLst>
                <a:tab pos="538480" algn="l"/>
                <a:tab pos="539115" algn="l"/>
              </a:tabLst>
            </a:pPr>
            <a:r>
              <a:rPr sz="2000" b="1" spc="-5" dirty="0">
                <a:solidFill>
                  <a:srgbClr val="2E2B1F"/>
                </a:solidFill>
                <a:latin typeface="Calibri"/>
                <a:cs typeface="Calibri"/>
              </a:rPr>
              <a:t>h1, h2, </a:t>
            </a:r>
            <a:r>
              <a:rPr sz="2000" b="1" dirty="0">
                <a:solidFill>
                  <a:srgbClr val="2E2B1F"/>
                </a:solidFill>
                <a:latin typeface="Calibri"/>
                <a:cs typeface="Calibri"/>
              </a:rPr>
              <a:t>p</a:t>
            </a:r>
            <a:r>
              <a:rPr sz="2000" b="1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2E2B1F"/>
                </a:solidFill>
                <a:latin typeface="Calibri"/>
                <a:cs typeface="Calibri"/>
              </a:rPr>
              <a:t>{</a:t>
            </a:r>
            <a:endParaRPr sz="2000" b="1" dirty="0">
              <a:latin typeface="Calibri"/>
              <a:cs typeface="Calibri"/>
            </a:endParaRPr>
          </a:p>
          <a:p>
            <a:pPr marL="767080" marR="4609465">
              <a:lnSpc>
                <a:spcPct val="100000"/>
              </a:lnSpc>
            </a:pPr>
            <a:r>
              <a:rPr sz="2000" b="1" spc="-10" dirty="0">
                <a:solidFill>
                  <a:srgbClr val="2E2B1F"/>
                </a:solidFill>
                <a:latin typeface="Calibri"/>
                <a:cs typeface="Calibri"/>
              </a:rPr>
              <a:t>text-</a:t>
            </a:r>
            <a:r>
              <a:rPr sz="2000" b="1" spc="-10" dirty="0" err="1">
                <a:solidFill>
                  <a:srgbClr val="2E2B1F"/>
                </a:solidFill>
                <a:latin typeface="Calibri"/>
                <a:cs typeface="Calibri"/>
              </a:rPr>
              <a:t>align:</a:t>
            </a:r>
            <a:r>
              <a:rPr sz="2000" spc="-5" dirty="0" err="1">
                <a:solidFill>
                  <a:srgbClr val="2E2B1F"/>
                </a:solidFill>
                <a:latin typeface="Calibri"/>
                <a:cs typeface="Calibri"/>
              </a:rPr>
              <a:t>center</a:t>
            </a: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;  </a:t>
            </a:r>
            <a:endParaRPr lang="en-US" sz="2000" spc="-5" dirty="0">
              <a:solidFill>
                <a:srgbClr val="2E2B1F"/>
              </a:solidFill>
              <a:latin typeface="Calibri"/>
              <a:cs typeface="Calibri"/>
            </a:endParaRPr>
          </a:p>
          <a:p>
            <a:pPr marL="767080" marR="4609465">
              <a:lnSpc>
                <a:spcPct val="100000"/>
              </a:lnSpc>
            </a:pPr>
            <a:r>
              <a:rPr sz="2000" b="1" spc="-5" dirty="0">
                <a:solidFill>
                  <a:srgbClr val="2E2B1F"/>
                </a:solidFill>
                <a:latin typeface="Calibri"/>
                <a:cs typeface="Calibri"/>
              </a:rPr>
              <a:t>color:</a:t>
            </a:r>
            <a:r>
              <a:rPr sz="2000" b="1" spc="-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red;</a:t>
            </a:r>
            <a:endParaRPr sz="2000" dirty="0">
              <a:latin typeface="Calibri"/>
              <a:cs typeface="Calibri"/>
            </a:endParaRPr>
          </a:p>
          <a:p>
            <a:pPr marL="538480">
              <a:lnSpc>
                <a:spcPct val="100000"/>
              </a:lnSpc>
            </a:pPr>
            <a:r>
              <a:rPr sz="2000" b="1" dirty="0">
                <a:solidFill>
                  <a:srgbClr val="2E2B1F"/>
                </a:solidFill>
                <a:latin typeface="Calibri"/>
                <a:cs typeface="Calibri"/>
              </a:rPr>
              <a:t>}</a:t>
            </a:r>
            <a:endParaRPr sz="2000" b="1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52984" y="0"/>
            <a:ext cx="8891270" cy="6346190"/>
            <a:chOff x="252984" y="0"/>
            <a:chExt cx="8891270" cy="6346190"/>
          </a:xfrm>
        </p:grpSpPr>
        <p:sp>
          <p:nvSpPr>
            <p:cNvPr id="3" name="object 3"/>
            <p:cNvSpPr/>
            <p:nvPr/>
          </p:nvSpPr>
          <p:spPr>
            <a:xfrm>
              <a:off x="6348984" y="2767584"/>
              <a:ext cx="2406395" cy="181660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553199" y="2971799"/>
              <a:ext cx="1800225" cy="120967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548374" y="2966974"/>
              <a:ext cx="1809750" cy="1219200"/>
            </a:xfrm>
            <a:custGeom>
              <a:avLst/>
              <a:gdLst/>
              <a:ahLst/>
              <a:cxnLst/>
              <a:rect l="l" t="t" r="r" b="b"/>
              <a:pathLst>
                <a:path w="1809750" h="1219200">
                  <a:moveTo>
                    <a:pt x="0" y="1219200"/>
                  </a:moveTo>
                  <a:lnTo>
                    <a:pt x="1809750" y="1219200"/>
                  </a:lnTo>
                  <a:lnTo>
                    <a:pt x="1809750" y="0"/>
                  </a:lnTo>
                  <a:lnTo>
                    <a:pt x="0" y="0"/>
                  </a:lnTo>
                  <a:lnTo>
                    <a:pt x="0" y="1219200"/>
                  </a:lnTo>
                  <a:close/>
                </a:path>
              </a:pathLst>
            </a:custGeom>
            <a:ln w="9525">
              <a:solidFill>
                <a:srgbClr val="2E2B1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52984" y="1624583"/>
              <a:ext cx="4340352" cy="472135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57200" y="1828799"/>
              <a:ext cx="3733800" cy="411480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52437" y="1824037"/>
              <a:ext cx="3743325" cy="4124325"/>
            </a:xfrm>
            <a:custGeom>
              <a:avLst/>
              <a:gdLst/>
              <a:ahLst/>
              <a:cxnLst/>
              <a:rect l="l" t="t" r="r" b="b"/>
              <a:pathLst>
                <a:path w="3743325" h="4124325">
                  <a:moveTo>
                    <a:pt x="0" y="4124325"/>
                  </a:moveTo>
                  <a:lnTo>
                    <a:pt x="3743325" y="4124325"/>
                  </a:lnTo>
                  <a:lnTo>
                    <a:pt x="3743325" y="0"/>
                  </a:lnTo>
                  <a:lnTo>
                    <a:pt x="0" y="0"/>
                  </a:lnTo>
                  <a:lnTo>
                    <a:pt x="0" y="4124325"/>
                  </a:lnTo>
                  <a:close/>
                </a:path>
              </a:pathLst>
            </a:custGeom>
            <a:ln w="9525">
              <a:solidFill>
                <a:srgbClr val="2E2B1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114799" y="3576573"/>
              <a:ext cx="2438400" cy="386080"/>
            </a:xfrm>
            <a:custGeom>
              <a:avLst/>
              <a:gdLst/>
              <a:ahLst/>
              <a:cxnLst/>
              <a:rect l="l" t="t" r="r" b="b"/>
              <a:pathLst>
                <a:path w="2438400" h="386079">
                  <a:moveTo>
                    <a:pt x="2245487" y="0"/>
                  </a:moveTo>
                  <a:lnTo>
                    <a:pt x="2245487" y="96519"/>
                  </a:lnTo>
                  <a:lnTo>
                    <a:pt x="0" y="96519"/>
                  </a:lnTo>
                  <a:lnTo>
                    <a:pt x="0" y="289432"/>
                  </a:lnTo>
                  <a:lnTo>
                    <a:pt x="2245487" y="289432"/>
                  </a:lnTo>
                  <a:lnTo>
                    <a:pt x="2245487" y="385825"/>
                  </a:lnTo>
                  <a:lnTo>
                    <a:pt x="2438400" y="192912"/>
                  </a:lnTo>
                  <a:lnTo>
                    <a:pt x="2245487" y="0"/>
                  </a:lnTo>
                  <a:close/>
                </a:path>
              </a:pathLst>
            </a:custGeom>
            <a:solidFill>
              <a:srgbClr val="A9A4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114799" y="3576573"/>
              <a:ext cx="2438400" cy="386080"/>
            </a:xfrm>
            <a:custGeom>
              <a:avLst/>
              <a:gdLst/>
              <a:ahLst/>
              <a:cxnLst/>
              <a:rect l="l" t="t" r="r" b="b"/>
              <a:pathLst>
                <a:path w="2438400" h="386079">
                  <a:moveTo>
                    <a:pt x="0" y="96519"/>
                  </a:moveTo>
                  <a:lnTo>
                    <a:pt x="2245487" y="96519"/>
                  </a:lnTo>
                  <a:lnTo>
                    <a:pt x="2245487" y="0"/>
                  </a:lnTo>
                  <a:lnTo>
                    <a:pt x="2438400" y="192912"/>
                  </a:lnTo>
                  <a:lnTo>
                    <a:pt x="2245487" y="385825"/>
                  </a:lnTo>
                  <a:lnTo>
                    <a:pt x="2245487" y="289432"/>
                  </a:lnTo>
                  <a:lnTo>
                    <a:pt x="0" y="289432"/>
                  </a:lnTo>
                  <a:lnTo>
                    <a:pt x="0" y="96519"/>
                  </a:lnTo>
                  <a:close/>
                </a:path>
              </a:pathLst>
            </a:custGeom>
            <a:ln w="25400">
              <a:solidFill>
                <a:srgbClr val="7A78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535940" y="467690"/>
            <a:ext cx="5020945" cy="726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95" dirty="0"/>
              <a:t>Example </a:t>
            </a:r>
            <a:r>
              <a:rPr spc="-75" dirty="0"/>
              <a:t>with</a:t>
            </a:r>
            <a:r>
              <a:rPr spc="-380" dirty="0"/>
              <a:t> </a:t>
            </a:r>
            <a:r>
              <a:rPr spc="-85" dirty="0"/>
              <a:t>output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438402" y="1364360"/>
            <a:ext cx="19780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2E2B1F"/>
                </a:solidFill>
                <a:latin typeface="Calibri"/>
                <a:cs typeface="Calibri"/>
              </a:rPr>
              <a:t>HTML </a:t>
            </a:r>
            <a:r>
              <a:rPr sz="1800" b="1" spc="-5" dirty="0">
                <a:solidFill>
                  <a:srgbClr val="2E2B1F"/>
                </a:solidFill>
                <a:latin typeface="Calibri"/>
                <a:cs typeface="Calibri"/>
              </a:rPr>
              <a:t>Code with</a:t>
            </a:r>
            <a:r>
              <a:rPr sz="1800" b="1" spc="-1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2E2B1F"/>
                </a:solidFill>
                <a:latin typeface="Calibri"/>
                <a:cs typeface="Calibri"/>
              </a:rPr>
              <a:t>CSS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098030" y="2380615"/>
            <a:ext cx="7073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2E2B1F"/>
                </a:solidFill>
                <a:latin typeface="Calibri"/>
                <a:cs typeface="Calibri"/>
              </a:rPr>
              <a:t>Out</a:t>
            </a:r>
            <a:r>
              <a:rPr sz="1800" b="1" dirty="0">
                <a:solidFill>
                  <a:srgbClr val="2E2B1F"/>
                </a:solidFill>
                <a:latin typeface="Calibri"/>
                <a:cs typeface="Calibri"/>
              </a:rPr>
              <a:t>put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2140" y="205486"/>
            <a:ext cx="3989070" cy="726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80" dirty="0"/>
              <a:t>CSS </a:t>
            </a:r>
            <a:r>
              <a:rPr spc="-95" dirty="0"/>
              <a:t>selectors</a:t>
            </a:r>
            <a:r>
              <a:rPr spc="-390" dirty="0"/>
              <a:t> </a:t>
            </a:r>
            <a:r>
              <a:rPr spc="-75" dirty="0"/>
              <a:t>(</a:t>
            </a:r>
            <a:r>
              <a:rPr lang="en-US" spc="-75" dirty="0"/>
              <a:t>6</a:t>
            </a:r>
            <a:r>
              <a:rPr spc="-75" dirty="0"/>
              <a:t>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50240" y="1015644"/>
            <a:ext cx="7213600" cy="2711640"/>
          </a:xfrm>
          <a:prstGeom prst="rect">
            <a:avLst/>
          </a:prstGeom>
        </p:spPr>
        <p:txBody>
          <a:bodyPr vert="horz" wrap="square" lIns="0" tIns="7937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625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lang="en-US" sz="2200" b="1" spc="-10" dirty="0">
                <a:solidFill>
                  <a:srgbClr val="2E2B1F"/>
                </a:solidFill>
                <a:latin typeface="Calibri"/>
                <a:cs typeface="Calibri"/>
              </a:rPr>
              <a:t>The attribute </a:t>
            </a:r>
            <a:r>
              <a:rPr sz="2200" b="1" spc="-10" dirty="0">
                <a:solidFill>
                  <a:srgbClr val="2E2B1F"/>
                </a:solidFill>
                <a:latin typeface="Calibri"/>
                <a:cs typeface="Calibri"/>
              </a:rPr>
              <a:t>Selector</a:t>
            </a:r>
            <a:r>
              <a:rPr lang="en-US" sz="2200" b="1" spc="-10" dirty="0">
                <a:solidFill>
                  <a:srgbClr val="2E2B1F"/>
                </a:solidFill>
                <a:latin typeface="Calibri"/>
                <a:cs typeface="Calibri"/>
              </a:rPr>
              <a:t>:</a:t>
            </a:r>
            <a:endParaRPr sz="2200" dirty="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530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I</a:t>
            </a:r>
            <a:r>
              <a:rPr lang="en-US" sz="2200" spc="-5" dirty="0">
                <a:solidFill>
                  <a:srgbClr val="2E2B1F"/>
                </a:solidFill>
                <a:latin typeface="Calibri"/>
                <a:cs typeface="Calibri"/>
              </a:rPr>
              <a:t>t is used to </a:t>
            </a:r>
            <a:r>
              <a:rPr lang="en-US" sz="2200" spc="-5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select HTML elements with a specified attribute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:</a:t>
            </a:r>
            <a:endParaRPr lang="en-US" sz="2200" spc="-5" dirty="0">
              <a:solidFill>
                <a:srgbClr val="2E2B1F"/>
              </a:solidFill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530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lang="en-US" sz="2200" spc="-5" dirty="0">
                <a:solidFill>
                  <a:srgbClr val="2E2B1F"/>
                </a:solidFill>
                <a:latin typeface="Calibri"/>
                <a:cs typeface="Calibri"/>
              </a:rPr>
              <a:t>Example:</a:t>
            </a:r>
            <a:endParaRPr sz="2200" dirty="0">
              <a:latin typeface="Calibri"/>
              <a:cs typeface="Calibri"/>
            </a:endParaRPr>
          </a:p>
          <a:p>
            <a:pPr marL="538480" lvl="1" indent="-229235">
              <a:lnSpc>
                <a:spcPct val="100000"/>
              </a:lnSpc>
              <a:spcBef>
                <a:spcPts val="489"/>
              </a:spcBef>
              <a:buClr>
                <a:srgbClr val="9CBDBC"/>
              </a:buClr>
              <a:tabLst>
                <a:tab pos="538480" algn="l"/>
                <a:tab pos="539115" algn="l"/>
              </a:tabLst>
            </a:pPr>
            <a:r>
              <a:rPr lang="en-US" sz="2000" b="1" dirty="0">
                <a:solidFill>
                  <a:schemeClr val="accent5">
                    <a:lumMod val="75000"/>
                  </a:schemeClr>
                </a:solidFill>
                <a:latin typeface="Calibri"/>
                <a:cs typeface="Calibri"/>
              </a:rPr>
              <a:t>	a[target]</a:t>
            </a:r>
            <a:r>
              <a:rPr sz="2000" b="1" spc="-25" dirty="0">
                <a:solidFill>
                  <a:schemeClr val="accent5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{</a:t>
            </a:r>
            <a:endParaRPr lang="en-US" sz="2000" dirty="0">
              <a:solidFill>
                <a:srgbClr val="2E2B1F"/>
              </a:solidFill>
              <a:latin typeface="Calibri"/>
              <a:cs typeface="Calibri"/>
            </a:endParaRPr>
          </a:p>
          <a:p>
            <a:pPr marL="538480" lvl="1" indent="-229235">
              <a:lnSpc>
                <a:spcPct val="100000"/>
              </a:lnSpc>
              <a:spcBef>
                <a:spcPts val="489"/>
              </a:spcBef>
              <a:buClr>
                <a:srgbClr val="9CBDBC"/>
              </a:buClr>
              <a:tabLst>
                <a:tab pos="538480" algn="l"/>
                <a:tab pos="539115" algn="l"/>
              </a:tabLst>
            </a:pPr>
            <a:r>
              <a:rPr lang="en-US" sz="2000" spc="-5" dirty="0">
                <a:solidFill>
                  <a:srgbClr val="2E2B1F"/>
                </a:solidFill>
                <a:latin typeface="Calibri"/>
                <a:cs typeface="Calibri"/>
              </a:rPr>
              <a:t>	</a:t>
            </a: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color: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 red;</a:t>
            </a:r>
            <a:endParaRPr lang="en-US" sz="2000" spc="-10" dirty="0">
              <a:solidFill>
                <a:srgbClr val="2E2B1F"/>
              </a:solidFill>
              <a:latin typeface="Calibri"/>
              <a:cs typeface="Calibri"/>
            </a:endParaRPr>
          </a:p>
          <a:p>
            <a:pPr marL="538480" lvl="1" indent="-229235">
              <a:lnSpc>
                <a:spcPct val="100000"/>
              </a:lnSpc>
              <a:spcBef>
                <a:spcPts val="489"/>
              </a:spcBef>
              <a:buClr>
                <a:srgbClr val="9CBDBC"/>
              </a:buClr>
              <a:tabLst>
                <a:tab pos="538480" algn="l"/>
                <a:tab pos="539115" algn="l"/>
              </a:tabLst>
            </a:pPr>
            <a:r>
              <a:rPr lang="en-US" sz="2000" spc="-10" dirty="0">
                <a:solidFill>
                  <a:srgbClr val="2E2B1F"/>
                </a:solidFill>
                <a:latin typeface="Calibri"/>
                <a:cs typeface="Calibri"/>
              </a:rPr>
              <a:t>	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}</a:t>
            </a:r>
            <a:endParaRPr lang="en-US" sz="2000" spc="-10" dirty="0">
              <a:solidFill>
                <a:srgbClr val="2E2B1F"/>
              </a:solidFill>
              <a:latin typeface="Calibri"/>
              <a:cs typeface="Calibri"/>
            </a:endParaRPr>
          </a:p>
          <a:p>
            <a:pPr marL="538480" lvl="1" indent="-229235">
              <a:lnSpc>
                <a:spcPct val="100000"/>
              </a:lnSpc>
              <a:spcBef>
                <a:spcPts val="489"/>
              </a:spcBef>
              <a:buClr>
                <a:srgbClr val="9CBDBC"/>
              </a:buClr>
              <a:tabLst>
                <a:tab pos="538480" algn="l"/>
                <a:tab pos="539115" algn="l"/>
              </a:tabLst>
            </a:pPr>
            <a:endParaRPr lang="en-US" sz="2000" dirty="0">
              <a:cs typeface="Calibri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09600" y="3429000"/>
            <a:ext cx="2590800" cy="29718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38480" lvl="1" indent="-229235">
              <a:lnSpc>
                <a:spcPct val="100000"/>
              </a:lnSpc>
              <a:spcBef>
                <a:spcPts val="489"/>
              </a:spcBef>
              <a:buClr>
                <a:srgbClr val="9CBDBC"/>
              </a:buClr>
              <a:tabLst>
                <a:tab pos="538480" algn="l"/>
                <a:tab pos="539115" algn="l"/>
              </a:tabLst>
            </a:pPr>
            <a:r>
              <a:rPr lang="en-US" sz="2000" dirty="0">
                <a:solidFill>
                  <a:schemeClr val="tx1"/>
                </a:solidFill>
                <a:cs typeface="Calibri"/>
              </a:rPr>
              <a:t>&lt;html&gt;</a:t>
            </a:r>
          </a:p>
          <a:p>
            <a:pPr marL="538480" lvl="1" indent="-229235">
              <a:lnSpc>
                <a:spcPct val="100000"/>
              </a:lnSpc>
              <a:spcBef>
                <a:spcPts val="489"/>
              </a:spcBef>
              <a:buClr>
                <a:srgbClr val="9CBDBC"/>
              </a:buClr>
              <a:tabLst>
                <a:tab pos="538480" algn="l"/>
                <a:tab pos="539115" algn="l"/>
              </a:tabLst>
            </a:pPr>
            <a:r>
              <a:rPr lang="en-US" sz="2000" dirty="0">
                <a:solidFill>
                  <a:schemeClr val="tx1"/>
                </a:solidFill>
                <a:cs typeface="Calibri"/>
              </a:rPr>
              <a:t>&lt;style&gt;</a:t>
            </a:r>
          </a:p>
          <a:p>
            <a:pPr marL="538480" lvl="1" indent="-229235">
              <a:lnSpc>
                <a:spcPct val="100000"/>
              </a:lnSpc>
              <a:spcBef>
                <a:spcPts val="489"/>
              </a:spcBef>
              <a:buClr>
                <a:srgbClr val="9CBDBC"/>
              </a:buClr>
              <a:tabLst>
                <a:tab pos="538480" algn="l"/>
                <a:tab pos="539115" algn="l"/>
              </a:tabLst>
            </a:pPr>
            <a:r>
              <a:rPr lang="en-US" sz="2000" dirty="0">
                <a:solidFill>
                  <a:schemeClr val="tx1"/>
                </a:solidFill>
                <a:cs typeface="Calibri"/>
              </a:rPr>
              <a:t>	a[target] {</a:t>
            </a:r>
          </a:p>
          <a:p>
            <a:pPr marL="538480" lvl="1" indent="-229235">
              <a:lnSpc>
                <a:spcPct val="100000"/>
              </a:lnSpc>
              <a:spcBef>
                <a:spcPts val="489"/>
              </a:spcBef>
              <a:buClr>
                <a:srgbClr val="9CBDBC"/>
              </a:buClr>
              <a:tabLst>
                <a:tab pos="538480" algn="l"/>
                <a:tab pos="539115" algn="l"/>
              </a:tabLst>
            </a:pPr>
            <a:r>
              <a:rPr lang="en-US" sz="2000" dirty="0">
                <a:solidFill>
                  <a:schemeClr val="tx1"/>
                </a:solidFill>
                <a:cs typeface="Calibri"/>
              </a:rPr>
              <a:t>	color: red;</a:t>
            </a:r>
          </a:p>
          <a:p>
            <a:pPr marL="538480" lvl="1" indent="-229235">
              <a:lnSpc>
                <a:spcPct val="100000"/>
              </a:lnSpc>
              <a:spcBef>
                <a:spcPts val="489"/>
              </a:spcBef>
              <a:buClr>
                <a:srgbClr val="9CBDBC"/>
              </a:buClr>
              <a:tabLst>
                <a:tab pos="538480" algn="l"/>
                <a:tab pos="539115" algn="l"/>
              </a:tabLst>
            </a:pPr>
            <a:r>
              <a:rPr lang="en-US" sz="2000" dirty="0">
                <a:solidFill>
                  <a:schemeClr val="tx1"/>
                </a:solidFill>
                <a:cs typeface="Calibri"/>
              </a:rPr>
              <a:t>	}</a:t>
            </a:r>
          </a:p>
          <a:p>
            <a:pPr marL="538480" lvl="1" indent="-229235">
              <a:lnSpc>
                <a:spcPct val="100000"/>
              </a:lnSpc>
              <a:spcBef>
                <a:spcPts val="489"/>
              </a:spcBef>
              <a:buClr>
                <a:srgbClr val="9CBDBC"/>
              </a:buClr>
              <a:tabLst>
                <a:tab pos="538480" algn="l"/>
                <a:tab pos="539115" algn="l"/>
              </a:tabLst>
            </a:pPr>
            <a:r>
              <a:rPr lang="en-US" sz="2000" dirty="0">
                <a:solidFill>
                  <a:schemeClr val="tx1"/>
                </a:solidFill>
                <a:cs typeface="Calibri"/>
              </a:rPr>
              <a:t>&lt;/style&gt;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596640" y="2895600"/>
            <a:ext cx="4267200" cy="36576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38480" lvl="1" indent="-229235">
              <a:lnSpc>
                <a:spcPct val="100000"/>
              </a:lnSpc>
              <a:spcBef>
                <a:spcPts val="489"/>
              </a:spcBef>
              <a:buClr>
                <a:srgbClr val="9CBDBC"/>
              </a:buClr>
              <a:tabLst>
                <a:tab pos="538480" algn="l"/>
                <a:tab pos="539115" algn="l"/>
              </a:tabLst>
            </a:pPr>
            <a:r>
              <a:rPr lang="en-US" sz="2000" dirty="0">
                <a:solidFill>
                  <a:schemeClr val="tx1"/>
                </a:solidFill>
                <a:cs typeface="Calibri"/>
              </a:rPr>
              <a:t>&lt;h1&gt;</a:t>
            </a:r>
          </a:p>
          <a:p>
            <a:pPr marL="538480" lvl="1" indent="-229235">
              <a:lnSpc>
                <a:spcPct val="100000"/>
              </a:lnSpc>
              <a:spcBef>
                <a:spcPts val="489"/>
              </a:spcBef>
              <a:buClr>
                <a:srgbClr val="9CBDBC"/>
              </a:buClr>
              <a:tabLst>
                <a:tab pos="538480" algn="l"/>
                <a:tab pos="539115" algn="l"/>
              </a:tabLst>
            </a:pPr>
            <a:r>
              <a:rPr lang="en-US" sz="2000" dirty="0">
                <a:solidFill>
                  <a:schemeClr val="tx1"/>
                </a:solidFill>
                <a:cs typeface="Calibri"/>
              </a:rPr>
              <a:t>&lt;a </a:t>
            </a:r>
            <a:r>
              <a:rPr lang="en-US" sz="2000" dirty="0" err="1">
                <a:solidFill>
                  <a:schemeClr val="tx1"/>
                </a:solidFill>
                <a:cs typeface="Calibri"/>
              </a:rPr>
              <a:t>href</a:t>
            </a:r>
            <a:r>
              <a:rPr lang="en-US" sz="2000" dirty="0">
                <a:solidFill>
                  <a:schemeClr val="tx1"/>
                </a:solidFill>
                <a:cs typeface="Calibri"/>
              </a:rPr>
              <a:t>="" target="_blank"&gt;Click1&lt;/a&gt;</a:t>
            </a:r>
          </a:p>
          <a:p>
            <a:pPr marL="538480" lvl="1" indent="-229235">
              <a:lnSpc>
                <a:spcPct val="100000"/>
              </a:lnSpc>
              <a:spcBef>
                <a:spcPts val="489"/>
              </a:spcBef>
              <a:buClr>
                <a:srgbClr val="9CBDBC"/>
              </a:buClr>
              <a:tabLst>
                <a:tab pos="538480" algn="l"/>
                <a:tab pos="539115" algn="l"/>
              </a:tabLst>
            </a:pPr>
            <a:endParaRPr lang="en-US" sz="2000" dirty="0">
              <a:solidFill>
                <a:schemeClr val="tx1"/>
              </a:solidFill>
              <a:cs typeface="Calibri"/>
            </a:endParaRPr>
          </a:p>
          <a:p>
            <a:pPr marL="538480" lvl="1" indent="-229235">
              <a:lnSpc>
                <a:spcPct val="100000"/>
              </a:lnSpc>
              <a:spcBef>
                <a:spcPts val="489"/>
              </a:spcBef>
              <a:buClr>
                <a:srgbClr val="9CBDBC"/>
              </a:buClr>
              <a:tabLst>
                <a:tab pos="538480" algn="l"/>
                <a:tab pos="539115" algn="l"/>
              </a:tabLst>
            </a:pPr>
            <a:r>
              <a:rPr lang="en-US" sz="2000" dirty="0">
                <a:solidFill>
                  <a:schemeClr val="tx1"/>
                </a:solidFill>
                <a:cs typeface="Calibri"/>
              </a:rPr>
              <a:t>&lt;a </a:t>
            </a:r>
            <a:r>
              <a:rPr lang="en-US" sz="2000" dirty="0" err="1">
                <a:solidFill>
                  <a:schemeClr val="tx1"/>
                </a:solidFill>
                <a:cs typeface="Calibri"/>
              </a:rPr>
              <a:t>href</a:t>
            </a:r>
            <a:r>
              <a:rPr lang="en-US" sz="2000" dirty="0">
                <a:solidFill>
                  <a:schemeClr val="tx1"/>
                </a:solidFill>
                <a:cs typeface="Calibri"/>
              </a:rPr>
              <a:t>=""&gt;Click2&lt;/a&gt;</a:t>
            </a:r>
          </a:p>
          <a:p>
            <a:pPr marL="538480" lvl="1" indent="-229235">
              <a:lnSpc>
                <a:spcPct val="100000"/>
              </a:lnSpc>
              <a:spcBef>
                <a:spcPts val="489"/>
              </a:spcBef>
              <a:buClr>
                <a:srgbClr val="9CBDBC"/>
              </a:buClr>
              <a:tabLst>
                <a:tab pos="538480" algn="l"/>
                <a:tab pos="539115" algn="l"/>
              </a:tabLst>
            </a:pPr>
            <a:endParaRPr lang="en-US" sz="2000" dirty="0">
              <a:solidFill>
                <a:schemeClr val="tx1"/>
              </a:solidFill>
              <a:cs typeface="Calibri"/>
            </a:endParaRPr>
          </a:p>
          <a:p>
            <a:pPr marL="538480" lvl="1" indent="-229235">
              <a:lnSpc>
                <a:spcPct val="100000"/>
              </a:lnSpc>
              <a:spcBef>
                <a:spcPts val="489"/>
              </a:spcBef>
              <a:buClr>
                <a:srgbClr val="9CBDBC"/>
              </a:buClr>
              <a:tabLst>
                <a:tab pos="538480" algn="l"/>
                <a:tab pos="539115" algn="l"/>
              </a:tabLst>
            </a:pPr>
            <a:r>
              <a:rPr lang="en-US" sz="2000" dirty="0">
                <a:solidFill>
                  <a:schemeClr val="tx1"/>
                </a:solidFill>
                <a:cs typeface="Calibri"/>
              </a:rPr>
              <a:t>&lt;/h1&gt;</a:t>
            </a:r>
          </a:p>
          <a:p>
            <a:pPr marL="538480" lvl="1" indent="-229235">
              <a:lnSpc>
                <a:spcPct val="100000"/>
              </a:lnSpc>
              <a:spcBef>
                <a:spcPts val="489"/>
              </a:spcBef>
              <a:buClr>
                <a:srgbClr val="9CBDBC"/>
              </a:buClr>
              <a:tabLst>
                <a:tab pos="538480" algn="l"/>
                <a:tab pos="539115" algn="l"/>
              </a:tabLst>
            </a:pPr>
            <a:r>
              <a:rPr lang="en-US" sz="2000" dirty="0">
                <a:solidFill>
                  <a:schemeClr val="tx1"/>
                </a:solidFill>
                <a:cs typeface="Calibri"/>
              </a:rPr>
              <a:t>&lt;/html&gt;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3000" y="990600"/>
            <a:ext cx="6158089" cy="366976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467690"/>
            <a:ext cx="4618355" cy="726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85" dirty="0"/>
              <a:t>Insert </a:t>
            </a:r>
            <a:r>
              <a:rPr spc="-80" dirty="0"/>
              <a:t>CSS </a:t>
            </a:r>
            <a:r>
              <a:rPr spc="-55" dirty="0"/>
              <a:t>in</a:t>
            </a:r>
            <a:r>
              <a:rPr spc="-525" dirty="0"/>
              <a:t> </a:t>
            </a:r>
            <a:r>
              <a:rPr spc="-75" dirty="0"/>
              <a:t>HTML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50240" y="1548824"/>
            <a:ext cx="5674360" cy="1750479"/>
          </a:xfrm>
          <a:prstGeom prst="rect">
            <a:avLst/>
          </a:prstGeom>
        </p:spPr>
        <p:txBody>
          <a:bodyPr vert="horz" wrap="square" lIns="0" tIns="8001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630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400" b="1" spc="-10" dirty="0">
                <a:solidFill>
                  <a:srgbClr val="2E2B1F"/>
                </a:solidFill>
                <a:latin typeface="Calibri"/>
                <a:cs typeface="Calibri"/>
              </a:rPr>
              <a:t>Three </a:t>
            </a:r>
            <a:r>
              <a:rPr sz="2400" b="1" spc="-40" dirty="0">
                <a:solidFill>
                  <a:srgbClr val="2E2B1F"/>
                </a:solidFill>
                <a:latin typeface="Calibri"/>
                <a:cs typeface="Calibri"/>
              </a:rPr>
              <a:t>Ways </a:t>
            </a:r>
            <a:r>
              <a:rPr sz="2400" b="1" spc="-20" dirty="0">
                <a:solidFill>
                  <a:srgbClr val="2E2B1F"/>
                </a:solidFill>
                <a:latin typeface="Calibri"/>
                <a:cs typeface="Calibri"/>
              </a:rPr>
              <a:t>to </a:t>
            </a:r>
            <a:r>
              <a:rPr sz="2400" b="1" spc="-5" dirty="0">
                <a:solidFill>
                  <a:srgbClr val="2E2B1F"/>
                </a:solidFill>
                <a:latin typeface="Calibri"/>
                <a:cs typeface="Calibri"/>
              </a:rPr>
              <a:t>Insert</a:t>
            </a:r>
            <a:r>
              <a:rPr sz="2400" b="1" spc="5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2E2B1F"/>
                </a:solidFill>
                <a:latin typeface="Calibri"/>
                <a:cs typeface="Calibri"/>
              </a:rPr>
              <a:t>CSS</a:t>
            </a:r>
            <a:r>
              <a:rPr lang="en-US" sz="2400" b="1" spc="-5" dirty="0">
                <a:solidFill>
                  <a:srgbClr val="2E2B1F"/>
                </a:solidFill>
                <a:latin typeface="Calibri"/>
                <a:cs typeface="Calibri"/>
              </a:rPr>
              <a:t>:</a:t>
            </a:r>
            <a:endParaRPr sz="2400" dirty="0">
              <a:latin typeface="Calibri"/>
              <a:cs typeface="Calibri"/>
            </a:endParaRPr>
          </a:p>
          <a:p>
            <a:pPr marL="767080" lvl="1" indent="-457834">
              <a:lnSpc>
                <a:spcPct val="100000"/>
              </a:lnSpc>
              <a:spcBef>
                <a:spcPts val="490"/>
              </a:spcBef>
              <a:buClr>
                <a:srgbClr val="9CBDBC"/>
              </a:buClr>
              <a:buAutoNum type="arabicPeriod"/>
              <a:tabLst>
                <a:tab pos="767080" algn="l"/>
                <a:tab pos="767715" algn="l"/>
              </a:tabLst>
            </a:pPr>
            <a:r>
              <a:rPr sz="2400" spc="-5" dirty="0">
                <a:solidFill>
                  <a:srgbClr val="2E2B1F"/>
                </a:solidFill>
                <a:latin typeface="Calibri"/>
                <a:cs typeface="Calibri"/>
              </a:rPr>
              <a:t>External style</a:t>
            </a:r>
            <a:r>
              <a:rPr sz="24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2E2B1F"/>
                </a:solidFill>
                <a:latin typeface="Calibri"/>
                <a:cs typeface="Calibri"/>
              </a:rPr>
              <a:t>sheet</a:t>
            </a:r>
            <a:endParaRPr sz="2400" dirty="0">
              <a:latin typeface="Calibri"/>
              <a:cs typeface="Calibri"/>
            </a:endParaRPr>
          </a:p>
          <a:p>
            <a:pPr marL="767080" lvl="1" indent="-457834">
              <a:lnSpc>
                <a:spcPct val="100000"/>
              </a:lnSpc>
              <a:spcBef>
                <a:spcPts val="480"/>
              </a:spcBef>
              <a:buClr>
                <a:srgbClr val="9CBDBC"/>
              </a:buClr>
              <a:buAutoNum type="arabicPeriod"/>
              <a:tabLst>
                <a:tab pos="767080" algn="l"/>
                <a:tab pos="767715" algn="l"/>
              </a:tabLst>
            </a:pPr>
            <a:r>
              <a:rPr sz="2400" spc="-5" dirty="0">
                <a:solidFill>
                  <a:srgbClr val="2E2B1F"/>
                </a:solidFill>
                <a:latin typeface="Calibri"/>
                <a:cs typeface="Calibri"/>
              </a:rPr>
              <a:t>Internal style</a:t>
            </a:r>
            <a:r>
              <a:rPr sz="2400" spc="-6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2E2B1F"/>
                </a:solidFill>
                <a:latin typeface="Calibri"/>
                <a:cs typeface="Calibri"/>
              </a:rPr>
              <a:t>sheet</a:t>
            </a:r>
            <a:endParaRPr sz="2400" dirty="0">
              <a:latin typeface="Calibri"/>
              <a:cs typeface="Calibri"/>
            </a:endParaRPr>
          </a:p>
          <a:p>
            <a:pPr marL="767080" lvl="1" indent="-457834">
              <a:lnSpc>
                <a:spcPct val="100000"/>
              </a:lnSpc>
              <a:spcBef>
                <a:spcPts val="480"/>
              </a:spcBef>
              <a:buClr>
                <a:srgbClr val="9CBDBC"/>
              </a:buClr>
              <a:buAutoNum type="arabicPeriod"/>
              <a:tabLst>
                <a:tab pos="767080" algn="l"/>
                <a:tab pos="767715" algn="l"/>
              </a:tabLst>
            </a:pPr>
            <a:r>
              <a:rPr sz="2400" spc="-5" dirty="0">
                <a:solidFill>
                  <a:srgbClr val="2E2B1F"/>
                </a:solidFill>
                <a:latin typeface="Calibri"/>
                <a:cs typeface="Calibri"/>
              </a:rPr>
              <a:t>Inline</a:t>
            </a:r>
            <a:r>
              <a:rPr sz="2400" spc="-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2E2B1F"/>
                </a:solidFill>
                <a:latin typeface="Calibri"/>
                <a:cs typeface="Calibri"/>
              </a:rPr>
              <a:t>style</a:t>
            </a:r>
            <a:endParaRPr sz="24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117170"/>
            <a:ext cx="4648200" cy="726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95" dirty="0"/>
              <a:t>Internal Style</a:t>
            </a:r>
            <a:r>
              <a:rPr spc="-355" dirty="0"/>
              <a:t> </a:t>
            </a:r>
            <a:r>
              <a:rPr spc="-85" dirty="0"/>
              <a:t>Sheet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50240" y="1616710"/>
            <a:ext cx="7100570" cy="18357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133350" indent="-228600">
              <a:lnSpc>
                <a:spcPct val="100000"/>
              </a:lnSpc>
              <a:spcBef>
                <a:spcPts val="95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An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internal style sheet </a:t>
            </a:r>
            <a:r>
              <a:rPr sz="2200" spc="-15" dirty="0">
                <a:solidFill>
                  <a:srgbClr val="2E2B1F"/>
                </a:solidFill>
                <a:latin typeface="Calibri"/>
                <a:cs typeface="Calibri"/>
              </a:rPr>
              <a:t>may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be used if one single </a:t>
            </a:r>
            <a:r>
              <a:rPr sz="2200" spc="-15" dirty="0">
                <a:solidFill>
                  <a:srgbClr val="2E2B1F"/>
                </a:solidFill>
                <a:latin typeface="Calibri"/>
                <a:cs typeface="Calibri"/>
              </a:rPr>
              <a:t>page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has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a 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unique</a:t>
            </a:r>
            <a:r>
              <a:rPr sz="2200" spc="-2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style.</a:t>
            </a:r>
            <a:endParaRPr sz="2200">
              <a:latin typeface="Calibri"/>
              <a:cs typeface="Calibri"/>
            </a:endParaRPr>
          </a:p>
          <a:p>
            <a:pPr marL="241300" marR="5080" indent="-228600">
              <a:lnSpc>
                <a:spcPct val="100000"/>
              </a:lnSpc>
              <a:spcBef>
                <a:spcPts val="530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Internal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styles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are </a:t>
            </a:r>
            <a:r>
              <a:rPr sz="2200" spc="-15" dirty="0">
                <a:solidFill>
                  <a:srgbClr val="2E2B1F"/>
                </a:solidFill>
                <a:latin typeface="Calibri"/>
                <a:cs typeface="Calibri"/>
              </a:rPr>
              <a:t>defined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within the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&lt;style&gt; element,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inside  the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&lt;head&gt;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section of an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HTML</a:t>
            </a:r>
            <a:r>
              <a:rPr sz="2200" spc="6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page:</a:t>
            </a:r>
            <a:endParaRPr sz="22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530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b="1" spc="-10" dirty="0">
                <a:solidFill>
                  <a:srgbClr val="2E2B1F"/>
                </a:solidFill>
                <a:latin typeface="Calibri"/>
                <a:cs typeface="Calibri"/>
              </a:rPr>
              <a:t>Example</a:t>
            </a:r>
            <a:endParaRPr sz="22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700783" y="3453382"/>
            <a:ext cx="3655060" cy="3404870"/>
            <a:chOff x="1700783" y="3453382"/>
            <a:chExt cx="3655060" cy="3404870"/>
          </a:xfrm>
        </p:grpSpPr>
        <p:sp>
          <p:nvSpPr>
            <p:cNvPr id="5" name="object 5"/>
            <p:cNvSpPr/>
            <p:nvPr/>
          </p:nvSpPr>
          <p:spPr>
            <a:xfrm>
              <a:off x="1700783" y="3453382"/>
              <a:ext cx="3654552" cy="340461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904999" y="3657600"/>
              <a:ext cx="3048000" cy="30480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900173" y="3652837"/>
              <a:ext cx="3057525" cy="3057525"/>
            </a:xfrm>
            <a:custGeom>
              <a:avLst/>
              <a:gdLst/>
              <a:ahLst/>
              <a:cxnLst/>
              <a:rect l="l" t="t" r="r" b="b"/>
              <a:pathLst>
                <a:path w="3057525" h="3057525">
                  <a:moveTo>
                    <a:pt x="0" y="3057525"/>
                  </a:moveTo>
                  <a:lnTo>
                    <a:pt x="3057525" y="3057525"/>
                  </a:lnTo>
                  <a:lnTo>
                    <a:pt x="3057525" y="0"/>
                  </a:lnTo>
                  <a:lnTo>
                    <a:pt x="0" y="0"/>
                  </a:lnTo>
                  <a:lnTo>
                    <a:pt x="0" y="3057525"/>
                  </a:lnTo>
                  <a:close/>
                </a:path>
              </a:pathLst>
            </a:custGeom>
            <a:ln w="9525">
              <a:solidFill>
                <a:srgbClr val="2E2B1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467690"/>
            <a:ext cx="4751705" cy="726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95" dirty="0"/>
              <a:t>External Style</a:t>
            </a:r>
            <a:r>
              <a:rPr spc="-355" dirty="0"/>
              <a:t> </a:t>
            </a:r>
            <a:r>
              <a:rPr spc="-85" dirty="0"/>
              <a:t>Sheet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50240" y="1447800"/>
            <a:ext cx="7277734" cy="35900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341630" indent="-228600">
              <a:lnSpc>
                <a:spcPct val="100000"/>
              </a:lnSpc>
              <a:spcBef>
                <a:spcPts val="95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With an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external style sheet, </a:t>
            </a:r>
            <a:r>
              <a:rPr sz="2200" spc="-15" dirty="0">
                <a:solidFill>
                  <a:srgbClr val="2E2B1F"/>
                </a:solidFill>
                <a:latin typeface="Calibri"/>
                <a:cs typeface="Calibri"/>
              </a:rPr>
              <a:t>you can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change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the 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look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of an  </a:t>
            </a:r>
            <a:r>
              <a:rPr sz="2200" spc="-15" dirty="0">
                <a:solidFill>
                  <a:srgbClr val="2E2B1F"/>
                </a:solidFill>
                <a:latin typeface="Calibri"/>
                <a:cs typeface="Calibri"/>
              </a:rPr>
              <a:t>entire website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by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changing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just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one</a:t>
            </a:r>
            <a:r>
              <a:rPr sz="2200" spc="6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file</a:t>
            </a:r>
            <a:endParaRPr sz="2200" dirty="0">
              <a:latin typeface="Calibri"/>
              <a:cs typeface="Calibri"/>
            </a:endParaRPr>
          </a:p>
          <a:p>
            <a:pPr marL="241300" marR="5080" indent="-228600">
              <a:lnSpc>
                <a:spcPct val="100000"/>
              </a:lnSpc>
              <a:spcBef>
                <a:spcPts val="530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spc="-15" dirty="0">
                <a:solidFill>
                  <a:srgbClr val="2E2B1F"/>
                </a:solidFill>
                <a:latin typeface="Calibri"/>
                <a:cs typeface="Calibri"/>
              </a:rPr>
              <a:t>Each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page must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include a </a:t>
            </a:r>
            <a:r>
              <a:rPr sz="2200" spc="-20" dirty="0">
                <a:solidFill>
                  <a:srgbClr val="2E2B1F"/>
                </a:solidFill>
                <a:latin typeface="Calibri"/>
                <a:cs typeface="Calibri"/>
              </a:rPr>
              <a:t>reference to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the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external style sheet 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file inside the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&lt;link&gt; element. The &lt;link&gt; element goes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inside  the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&lt;head&gt;</a:t>
            </a:r>
            <a:r>
              <a:rPr sz="2200" spc="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section:</a:t>
            </a:r>
            <a:endParaRPr sz="2200" dirty="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530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b="1" spc="-10" dirty="0">
                <a:solidFill>
                  <a:srgbClr val="2E2B1F"/>
                </a:solidFill>
                <a:latin typeface="Calibri"/>
                <a:cs typeface="Calibri"/>
              </a:rPr>
              <a:t>Example</a:t>
            </a:r>
            <a:r>
              <a:rPr lang="en-US" sz="2200" b="1" spc="-10" dirty="0">
                <a:solidFill>
                  <a:srgbClr val="2E2B1F"/>
                </a:solidFill>
                <a:latin typeface="Calibri"/>
                <a:cs typeface="Calibri"/>
              </a:rPr>
              <a:t>:</a:t>
            </a:r>
            <a:endParaRPr sz="2200" dirty="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530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&lt;head&gt;</a:t>
            </a:r>
            <a:endParaRPr sz="2200" dirty="0">
              <a:latin typeface="Calibri"/>
              <a:cs typeface="Calibri"/>
            </a:endParaRPr>
          </a:p>
          <a:p>
            <a:pPr marL="241300">
              <a:lnSpc>
                <a:spcPct val="100000"/>
              </a:lnSpc>
            </a:pP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&lt;link rel="stylesheet" type="text/css"</a:t>
            </a:r>
            <a:r>
              <a:rPr sz="2200" spc="13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5" dirty="0" err="1">
                <a:solidFill>
                  <a:srgbClr val="2E2B1F"/>
                </a:solidFill>
                <a:latin typeface="Calibri"/>
                <a:cs typeface="Calibri"/>
              </a:rPr>
              <a:t>href</a:t>
            </a:r>
            <a:r>
              <a:rPr sz="2200" spc="-15" dirty="0">
                <a:solidFill>
                  <a:srgbClr val="2E2B1F"/>
                </a:solidFill>
                <a:latin typeface="Calibri"/>
                <a:cs typeface="Calibri"/>
              </a:rPr>
              <a:t>="</a:t>
            </a:r>
            <a:r>
              <a:rPr lang="en-IN" sz="2200" spc="-15">
                <a:solidFill>
                  <a:srgbClr val="2E2B1F"/>
                </a:solidFill>
                <a:latin typeface="Calibri"/>
                <a:cs typeface="Calibri"/>
              </a:rPr>
              <a:t>style/</a:t>
            </a:r>
            <a:r>
              <a:rPr sz="2200" spc="-15">
                <a:solidFill>
                  <a:srgbClr val="2E2B1F"/>
                </a:solidFill>
                <a:latin typeface="Calibri"/>
                <a:cs typeface="Calibri"/>
              </a:rPr>
              <a:t>mystyle</a:t>
            </a:r>
            <a:r>
              <a:rPr sz="2200" spc="-15" dirty="0">
                <a:solidFill>
                  <a:srgbClr val="2E2B1F"/>
                </a:solidFill>
                <a:latin typeface="Calibri"/>
                <a:cs typeface="Calibri"/>
              </a:rPr>
              <a:t>.css"&gt;</a:t>
            </a:r>
            <a:endParaRPr sz="2200" dirty="0">
              <a:latin typeface="Calibri"/>
              <a:cs typeface="Calibri"/>
            </a:endParaRPr>
          </a:p>
          <a:p>
            <a:pPr marL="241300">
              <a:lnSpc>
                <a:spcPct val="100000"/>
              </a:lnSpc>
            </a:pP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&lt;/head&gt;</a:t>
            </a:r>
            <a:endParaRPr sz="22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2140" y="208025"/>
            <a:ext cx="7230745" cy="726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95" dirty="0"/>
              <a:t>External Style </a:t>
            </a:r>
            <a:r>
              <a:rPr spc="-85" dirty="0"/>
              <a:t>Sheet </a:t>
            </a:r>
            <a:r>
              <a:rPr spc="-5" dirty="0"/>
              <a:t>-</a:t>
            </a:r>
            <a:r>
              <a:rPr spc="-545" dirty="0"/>
              <a:t> </a:t>
            </a:r>
            <a:r>
              <a:rPr spc="-95" dirty="0"/>
              <a:t>Example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495044" y="1347216"/>
            <a:ext cx="5027930" cy="5511165"/>
            <a:chOff x="1495044" y="1347216"/>
            <a:chExt cx="5027930" cy="5511165"/>
          </a:xfrm>
        </p:grpSpPr>
        <p:sp>
          <p:nvSpPr>
            <p:cNvPr id="4" name="object 4"/>
            <p:cNvSpPr/>
            <p:nvPr/>
          </p:nvSpPr>
          <p:spPr>
            <a:xfrm>
              <a:off x="1495044" y="1347216"/>
              <a:ext cx="5027676" cy="332232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700149" y="1552575"/>
              <a:ext cx="4419600" cy="271462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695450" y="1547749"/>
              <a:ext cx="4429125" cy="2724150"/>
            </a:xfrm>
            <a:custGeom>
              <a:avLst/>
              <a:gdLst/>
              <a:ahLst/>
              <a:cxnLst/>
              <a:rect l="l" t="t" r="r" b="b"/>
              <a:pathLst>
                <a:path w="4429125" h="2724150">
                  <a:moveTo>
                    <a:pt x="0" y="2724150"/>
                  </a:moveTo>
                  <a:lnTo>
                    <a:pt x="4429125" y="2724150"/>
                  </a:lnTo>
                  <a:lnTo>
                    <a:pt x="4429125" y="0"/>
                  </a:lnTo>
                  <a:lnTo>
                    <a:pt x="0" y="0"/>
                  </a:lnTo>
                  <a:lnTo>
                    <a:pt x="0" y="2724150"/>
                  </a:lnTo>
                  <a:close/>
                </a:path>
              </a:pathLst>
            </a:custGeom>
            <a:ln w="9525">
              <a:solidFill>
                <a:srgbClr val="2E2B1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386583" y="4666486"/>
              <a:ext cx="3244596" cy="219151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590800" y="4871884"/>
              <a:ext cx="2638425" cy="1724025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585974" y="4867122"/>
              <a:ext cx="2647950" cy="1733550"/>
            </a:xfrm>
            <a:custGeom>
              <a:avLst/>
              <a:gdLst/>
              <a:ahLst/>
              <a:cxnLst/>
              <a:rect l="l" t="t" r="r" b="b"/>
              <a:pathLst>
                <a:path w="2647950" h="1733550">
                  <a:moveTo>
                    <a:pt x="0" y="1733550"/>
                  </a:moveTo>
                  <a:lnTo>
                    <a:pt x="2647950" y="1733550"/>
                  </a:lnTo>
                  <a:lnTo>
                    <a:pt x="2647950" y="0"/>
                  </a:lnTo>
                  <a:lnTo>
                    <a:pt x="0" y="0"/>
                  </a:lnTo>
                  <a:lnTo>
                    <a:pt x="0" y="1733550"/>
                  </a:lnTo>
                  <a:close/>
                </a:path>
              </a:pathLst>
            </a:custGeom>
            <a:ln w="9525">
              <a:solidFill>
                <a:srgbClr val="2E2B1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3340353" y="1115314"/>
            <a:ext cx="11131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2E2B1F"/>
                </a:solidFill>
                <a:latin typeface="Calibri"/>
                <a:cs typeface="Calibri"/>
              </a:rPr>
              <a:t>HTML</a:t>
            </a:r>
            <a:r>
              <a:rPr sz="1800" b="1" spc="-7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2E2B1F"/>
                </a:solidFill>
                <a:latin typeface="Calibri"/>
                <a:cs typeface="Calibri"/>
              </a:rPr>
              <a:t>Code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547366" y="4451730"/>
            <a:ext cx="26511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2E2B1F"/>
                </a:solidFill>
                <a:latin typeface="Calibri"/>
                <a:cs typeface="Calibri"/>
              </a:rPr>
              <a:t>CSS </a:t>
            </a:r>
            <a:r>
              <a:rPr sz="1800" b="1" dirty="0">
                <a:solidFill>
                  <a:srgbClr val="2E2B1F"/>
                </a:solidFill>
                <a:latin typeface="Calibri"/>
                <a:cs typeface="Calibri"/>
              </a:rPr>
              <a:t>File named-</a:t>
            </a:r>
            <a:r>
              <a:rPr sz="1800" b="1" spc="-114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2E2B1F"/>
                </a:solidFill>
                <a:latin typeface="Calibri"/>
                <a:cs typeface="Calibri"/>
              </a:rPr>
              <a:t>mystyle.css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467690"/>
            <a:ext cx="2919730" cy="726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85" dirty="0"/>
              <a:t>Inline</a:t>
            </a:r>
            <a:r>
              <a:rPr spc="-290" dirty="0"/>
              <a:t> </a:t>
            </a:r>
            <a:r>
              <a:rPr spc="-95" dirty="0"/>
              <a:t>Styles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50240" y="1311910"/>
            <a:ext cx="7259320" cy="25736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95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An inline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style </a:t>
            </a:r>
            <a:r>
              <a:rPr sz="2200" spc="-15" dirty="0">
                <a:solidFill>
                  <a:srgbClr val="2E2B1F"/>
                </a:solidFill>
                <a:latin typeface="Calibri"/>
                <a:cs typeface="Calibri"/>
              </a:rPr>
              <a:t>may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be </a:t>
            </a:r>
            <a:r>
              <a:rPr sz="2200" b="1" spc="-10" dirty="0">
                <a:solidFill>
                  <a:srgbClr val="2E2B1F"/>
                </a:solidFill>
                <a:latin typeface="Calibri"/>
                <a:cs typeface="Calibri"/>
              </a:rPr>
              <a:t>used </a:t>
            </a:r>
            <a:r>
              <a:rPr sz="2200" b="1" spc="-20" dirty="0">
                <a:solidFill>
                  <a:srgbClr val="2E2B1F"/>
                </a:solidFill>
                <a:latin typeface="Calibri"/>
                <a:cs typeface="Calibri"/>
              </a:rPr>
              <a:t>to </a:t>
            </a:r>
            <a:r>
              <a:rPr sz="2200" b="1" spc="-5" dirty="0">
                <a:solidFill>
                  <a:srgbClr val="2E2B1F"/>
                </a:solidFill>
                <a:latin typeface="Calibri"/>
                <a:cs typeface="Calibri"/>
              </a:rPr>
              <a:t>apply a </a:t>
            </a:r>
            <a:r>
              <a:rPr sz="2200" b="1" spc="-10" dirty="0">
                <a:solidFill>
                  <a:srgbClr val="2E2B1F"/>
                </a:solidFill>
                <a:latin typeface="Calibri"/>
                <a:cs typeface="Calibri"/>
              </a:rPr>
              <a:t>unique style </a:t>
            </a:r>
            <a:r>
              <a:rPr sz="2200" b="1" spc="-20" dirty="0">
                <a:solidFill>
                  <a:srgbClr val="2E2B1F"/>
                </a:solidFill>
                <a:latin typeface="Calibri"/>
                <a:cs typeface="Calibri"/>
              </a:rPr>
              <a:t>for </a:t>
            </a:r>
            <a:r>
              <a:rPr sz="2200" b="1" spc="-5" dirty="0">
                <a:solidFill>
                  <a:srgbClr val="2E2B1F"/>
                </a:solidFill>
                <a:latin typeface="Calibri"/>
                <a:cs typeface="Calibri"/>
              </a:rPr>
              <a:t>a </a:t>
            </a:r>
            <a:r>
              <a:rPr sz="2200" b="1" spc="-10" dirty="0">
                <a:solidFill>
                  <a:srgbClr val="2E2B1F"/>
                </a:solidFill>
                <a:latin typeface="Calibri"/>
                <a:cs typeface="Calibri"/>
              </a:rPr>
              <a:t>single  element.</a:t>
            </a:r>
            <a:endParaRPr sz="2200" b="1" dirty="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530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spc="-105" dirty="0">
                <a:solidFill>
                  <a:srgbClr val="2E2B1F"/>
                </a:solidFill>
                <a:latin typeface="Calibri"/>
                <a:cs typeface="Calibri"/>
              </a:rPr>
              <a:t>To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use inline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styles,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add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the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style </a:t>
            </a:r>
            <a:r>
              <a:rPr sz="2200" spc="-15" dirty="0">
                <a:solidFill>
                  <a:srgbClr val="2E2B1F"/>
                </a:solidFill>
                <a:latin typeface="Calibri"/>
                <a:cs typeface="Calibri"/>
              </a:rPr>
              <a:t>attribute </a:t>
            </a:r>
            <a:r>
              <a:rPr sz="2200" spc="-20" dirty="0">
                <a:solidFill>
                  <a:srgbClr val="2E2B1F"/>
                </a:solidFill>
                <a:latin typeface="Calibri"/>
                <a:cs typeface="Calibri"/>
              </a:rPr>
              <a:t>to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the</a:t>
            </a:r>
            <a:r>
              <a:rPr sz="2200" spc="20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2E2B1F"/>
                </a:solidFill>
                <a:latin typeface="Calibri"/>
                <a:cs typeface="Calibri"/>
              </a:rPr>
              <a:t>relevant</a:t>
            </a:r>
            <a:endParaRPr sz="2200" dirty="0">
              <a:latin typeface="Calibri"/>
              <a:cs typeface="Calibri"/>
            </a:endParaRPr>
          </a:p>
          <a:p>
            <a:pPr marL="241300">
              <a:lnSpc>
                <a:spcPct val="100000"/>
              </a:lnSpc>
            </a:pP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element. The style </a:t>
            </a:r>
            <a:r>
              <a:rPr sz="2200" spc="-15" dirty="0">
                <a:solidFill>
                  <a:srgbClr val="2E2B1F"/>
                </a:solidFill>
                <a:latin typeface="Calibri"/>
                <a:cs typeface="Calibri"/>
              </a:rPr>
              <a:t>attribute can contain any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CSS</a:t>
            </a:r>
            <a:r>
              <a:rPr sz="2200" spc="17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30" dirty="0">
                <a:solidFill>
                  <a:srgbClr val="2E2B1F"/>
                </a:solidFill>
                <a:latin typeface="Calibri"/>
                <a:cs typeface="Calibri"/>
              </a:rPr>
              <a:t>property.</a:t>
            </a:r>
            <a:endParaRPr sz="2200" dirty="0">
              <a:latin typeface="Calibri"/>
              <a:cs typeface="Calibri"/>
            </a:endParaRPr>
          </a:p>
          <a:p>
            <a:pPr marL="241300" marR="296545" indent="-228600">
              <a:lnSpc>
                <a:spcPct val="100000"/>
              </a:lnSpc>
              <a:spcBef>
                <a:spcPts val="530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The </a:t>
            </a:r>
            <a:r>
              <a:rPr sz="2200" spc="-15" dirty="0">
                <a:solidFill>
                  <a:srgbClr val="2E2B1F"/>
                </a:solidFill>
                <a:latin typeface="Calibri"/>
                <a:cs typeface="Calibri"/>
              </a:rPr>
              <a:t>example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below shows how </a:t>
            </a:r>
            <a:r>
              <a:rPr sz="2200" spc="-15" dirty="0">
                <a:solidFill>
                  <a:srgbClr val="2E2B1F"/>
                </a:solidFill>
                <a:latin typeface="Calibri"/>
                <a:cs typeface="Calibri"/>
              </a:rPr>
              <a:t>to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change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the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color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and </a:t>
            </a:r>
            <a:r>
              <a:rPr sz="2200" spc="-15" dirty="0">
                <a:solidFill>
                  <a:srgbClr val="2E2B1F"/>
                </a:solidFill>
                <a:latin typeface="Calibri"/>
                <a:cs typeface="Calibri"/>
              </a:rPr>
              <a:t>the  left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margin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of a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&lt;h1&gt;</a:t>
            </a:r>
            <a:r>
              <a:rPr sz="2200" spc="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element:</a:t>
            </a:r>
            <a:endParaRPr sz="2200" dirty="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530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b="1" spc="-10" dirty="0">
                <a:solidFill>
                  <a:srgbClr val="2E2B1F"/>
                </a:solidFill>
                <a:latin typeface="Calibri"/>
                <a:cs typeface="Calibri"/>
              </a:rPr>
              <a:t>Example</a:t>
            </a:r>
            <a:endParaRPr sz="2200" dirty="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167383" y="3910582"/>
            <a:ext cx="5636260" cy="2947670"/>
            <a:chOff x="1167383" y="3910582"/>
            <a:chExt cx="5636260" cy="2947670"/>
          </a:xfrm>
        </p:grpSpPr>
        <p:sp>
          <p:nvSpPr>
            <p:cNvPr id="5" name="object 5"/>
            <p:cNvSpPr/>
            <p:nvPr/>
          </p:nvSpPr>
          <p:spPr>
            <a:xfrm>
              <a:off x="1167383" y="3910582"/>
              <a:ext cx="5635751" cy="294741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371599" y="4114800"/>
              <a:ext cx="5029200" cy="23622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366773" y="4110037"/>
              <a:ext cx="5038725" cy="2371725"/>
            </a:xfrm>
            <a:custGeom>
              <a:avLst/>
              <a:gdLst/>
              <a:ahLst/>
              <a:cxnLst/>
              <a:rect l="l" t="t" r="r" b="b"/>
              <a:pathLst>
                <a:path w="5038725" h="2371725">
                  <a:moveTo>
                    <a:pt x="0" y="2371725"/>
                  </a:moveTo>
                  <a:lnTo>
                    <a:pt x="5038725" y="2371725"/>
                  </a:lnTo>
                  <a:lnTo>
                    <a:pt x="5038725" y="0"/>
                  </a:lnTo>
                  <a:lnTo>
                    <a:pt x="0" y="0"/>
                  </a:lnTo>
                  <a:lnTo>
                    <a:pt x="0" y="2371725"/>
                  </a:lnTo>
                  <a:close/>
                </a:path>
              </a:pathLst>
            </a:custGeom>
            <a:ln w="9525">
              <a:solidFill>
                <a:srgbClr val="2E2B1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467690"/>
            <a:ext cx="6501130" cy="726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35" dirty="0"/>
              <a:t>Text-related </a:t>
            </a:r>
            <a:r>
              <a:rPr spc="-80" dirty="0"/>
              <a:t>CSS</a:t>
            </a:r>
            <a:r>
              <a:rPr spc="-350" dirty="0"/>
              <a:t> </a:t>
            </a:r>
            <a:r>
              <a:rPr spc="-100" dirty="0"/>
              <a:t>Properties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50240" y="1526181"/>
            <a:ext cx="7292340" cy="4781550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241300" indent="-228600" algn="just">
              <a:lnSpc>
                <a:spcPct val="100000"/>
              </a:lnSpc>
              <a:spcBef>
                <a:spcPts val="770"/>
              </a:spcBef>
              <a:buClr>
                <a:srgbClr val="A9A47B"/>
              </a:buClr>
              <a:buFont typeface="Arial"/>
              <a:buChar char="•"/>
              <a:tabLst>
                <a:tab pos="241300" algn="l"/>
              </a:tabLst>
            </a:pPr>
            <a:r>
              <a:rPr sz="2800" spc="-10" dirty="0">
                <a:solidFill>
                  <a:srgbClr val="FFC000"/>
                </a:solidFill>
                <a:latin typeface="Consolas"/>
                <a:cs typeface="Consolas"/>
              </a:rPr>
              <a:t>color</a:t>
            </a:r>
            <a:r>
              <a:rPr sz="2800" spc="-835" dirty="0">
                <a:solidFill>
                  <a:srgbClr val="FFC000"/>
                </a:solidFill>
                <a:latin typeface="Consolas"/>
                <a:cs typeface="Consolas"/>
              </a:rPr>
              <a:t> </a:t>
            </a:r>
            <a:r>
              <a:rPr sz="2800" spc="-5" dirty="0">
                <a:solidFill>
                  <a:srgbClr val="2E2B1F"/>
                </a:solidFill>
                <a:latin typeface="Calibri"/>
                <a:cs typeface="Calibri"/>
              </a:rPr>
              <a:t>– </a:t>
            </a:r>
            <a:r>
              <a:rPr sz="2800" spc="-10" dirty="0">
                <a:solidFill>
                  <a:srgbClr val="2E2B1F"/>
                </a:solidFill>
                <a:latin typeface="Calibri"/>
                <a:cs typeface="Calibri"/>
              </a:rPr>
              <a:t>specifies </a:t>
            </a:r>
            <a:r>
              <a:rPr sz="2800" spc="-5" dirty="0">
                <a:solidFill>
                  <a:srgbClr val="2E2B1F"/>
                </a:solidFill>
                <a:latin typeface="Calibri"/>
                <a:cs typeface="Calibri"/>
              </a:rPr>
              <a:t>the </a:t>
            </a:r>
            <a:r>
              <a:rPr sz="2800" spc="-10" dirty="0">
                <a:solidFill>
                  <a:srgbClr val="2E2B1F"/>
                </a:solidFill>
                <a:latin typeface="Calibri"/>
                <a:cs typeface="Calibri"/>
              </a:rPr>
              <a:t>color </a:t>
            </a:r>
            <a:r>
              <a:rPr sz="2800" spc="-5" dirty="0">
                <a:solidFill>
                  <a:srgbClr val="2E2B1F"/>
                </a:solidFill>
                <a:latin typeface="Calibri"/>
                <a:cs typeface="Calibri"/>
              </a:rPr>
              <a:t>of the </a:t>
            </a:r>
            <a:r>
              <a:rPr sz="2800" spc="-20" dirty="0">
                <a:solidFill>
                  <a:srgbClr val="2E2B1F"/>
                </a:solidFill>
                <a:latin typeface="Calibri"/>
                <a:cs typeface="Calibri"/>
              </a:rPr>
              <a:t>text</a:t>
            </a:r>
            <a:endParaRPr sz="2800" dirty="0">
              <a:latin typeface="Calibri"/>
              <a:cs typeface="Calibri"/>
            </a:endParaRPr>
          </a:p>
          <a:p>
            <a:pPr marL="241300" marR="5080" indent="-228600" algn="just">
              <a:lnSpc>
                <a:spcPct val="100000"/>
              </a:lnSpc>
              <a:spcBef>
                <a:spcPts val="675"/>
              </a:spcBef>
              <a:buClr>
                <a:srgbClr val="A9A47B"/>
              </a:buClr>
              <a:buFont typeface="Arial"/>
              <a:buChar char="•"/>
              <a:tabLst>
                <a:tab pos="241300" algn="l"/>
              </a:tabLst>
            </a:pPr>
            <a:r>
              <a:rPr sz="2800" spc="-10" dirty="0">
                <a:solidFill>
                  <a:srgbClr val="FFC000"/>
                </a:solidFill>
                <a:latin typeface="Consolas"/>
                <a:cs typeface="Consolas"/>
              </a:rPr>
              <a:t>font-size</a:t>
            </a:r>
            <a:r>
              <a:rPr sz="2800" spc="-745" dirty="0">
                <a:solidFill>
                  <a:srgbClr val="FFC000"/>
                </a:solidFill>
                <a:latin typeface="Consolas"/>
                <a:cs typeface="Consolas"/>
              </a:rPr>
              <a:t> </a:t>
            </a:r>
            <a:r>
              <a:rPr sz="2800" spc="-5" dirty="0">
                <a:solidFill>
                  <a:srgbClr val="2E2B1F"/>
                </a:solidFill>
                <a:latin typeface="Calibri"/>
                <a:cs typeface="Calibri"/>
              </a:rPr>
              <a:t>– </a:t>
            </a:r>
            <a:r>
              <a:rPr sz="2800" spc="-25" dirty="0">
                <a:solidFill>
                  <a:srgbClr val="2E2B1F"/>
                </a:solidFill>
                <a:latin typeface="Calibri"/>
                <a:cs typeface="Calibri"/>
              </a:rPr>
              <a:t>size </a:t>
            </a:r>
            <a:r>
              <a:rPr sz="2800" spc="-5" dirty="0">
                <a:solidFill>
                  <a:srgbClr val="2E2B1F"/>
                </a:solidFill>
                <a:latin typeface="Calibri"/>
                <a:cs typeface="Calibri"/>
              </a:rPr>
              <a:t>of </a:t>
            </a:r>
            <a:r>
              <a:rPr sz="2800" spc="-20" dirty="0">
                <a:solidFill>
                  <a:srgbClr val="2E2B1F"/>
                </a:solidFill>
                <a:latin typeface="Calibri"/>
                <a:cs typeface="Calibri"/>
              </a:rPr>
              <a:t>font: </a:t>
            </a:r>
            <a:r>
              <a:rPr sz="2800" spc="-10" dirty="0">
                <a:solidFill>
                  <a:srgbClr val="FFC000"/>
                </a:solidFill>
                <a:latin typeface="Consolas"/>
                <a:cs typeface="Consolas"/>
              </a:rPr>
              <a:t>xx-small</a:t>
            </a:r>
            <a:r>
              <a:rPr sz="2800" spc="-10" dirty="0">
                <a:solidFill>
                  <a:srgbClr val="FFC000"/>
                </a:solidFill>
                <a:latin typeface="Calibri"/>
                <a:cs typeface="Calibri"/>
              </a:rPr>
              <a:t>, </a:t>
            </a:r>
            <a:r>
              <a:rPr sz="2800" spc="-10" dirty="0">
                <a:solidFill>
                  <a:srgbClr val="FFC000"/>
                </a:solidFill>
                <a:latin typeface="Consolas"/>
                <a:cs typeface="Consolas"/>
              </a:rPr>
              <a:t>x-small</a:t>
            </a:r>
            <a:r>
              <a:rPr sz="2800" spc="-10" dirty="0">
                <a:solidFill>
                  <a:srgbClr val="2E2B1F"/>
                </a:solidFill>
                <a:latin typeface="Calibri"/>
                <a:cs typeface="Calibri"/>
              </a:rPr>
              <a:t>, </a:t>
            </a:r>
            <a:r>
              <a:rPr sz="2800" spc="-10" dirty="0">
                <a:solidFill>
                  <a:srgbClr val="FFC00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C000"/>
                </a:solidFill>
                <a:latin typeface="Consolas"/>
                <a:cs typeface="Consolas"/>
              </a:rPr>
              <a:t>small</a:t>
            </a:r>
            <a:r>
              <a:rPr sz="2800" spc="-10" dirty="0">
                <a:solidFill>
                  <a:srgbClr val="FFC000"/>
                </a:solidFill>
                <a:latin typeface="Calibri"/>
                <a:cs typeface="Calibri"/>
              </a:rPr>
              <a:t>, </a:t>
            </a:r>
            <a:r>
              <a:rPr sz="2800" spc="-10" dirty="0">
                <a:solidFill>
                  <a:srgbClr val="FFC000"/>
                </a:solidFill>
                <a:latin typeface="Consolas"/>
                <a:cs typeface="Consolas"/>
              </a:rPr>
              <a:t>medium</a:t>
            </a:r>
            <a:r>
              <a:rPr sz="2800" spc="-10" dirty="0">
                <a:solidFill>
                  <a:srgbClr val="FFC000"/>
                </a:solidFill>
                <a:latin typeface="Calibri"/>
                <a:cs typeface="Calibri"/>
              </a:rPr>
              <a:t>, </a:t>
            </a:r>
            <a:r>
              <a:rPr sz="2800" spc="-10" dirty="0">
                <a:solidFill>
                  <a:srgbClr val="FFC000"/>
                </a:solidFill>
                <a:latin typeface="Consolas"/>
                <a:cs typeface="Consolas"/>
              </a:rPr>
              <a:t>large</a:t>
            </a:r>
            <a:r>
              <a:rPr sz="2800" spc="-10" dirty="0">
                <a:solidFill>
                  <a:srgbClr val="FFC000"/>
                </a:solidFill>
                <a:latin typeface="Calibri"/>
                <a:cs typeface="Calibri"/>
              </a:rPr>
              <a:t>, </a:t>
            </a:r>
            <a:r>
              <a:rPr sz="2800" spc="-10" dirty="0">
                <a:solidFill>
                  <a:srgbClr val="FFC000"/>
                </a:solidFill>
                <a:latin typeface="Consolas"/>
                <a:cs typeface="Consolas"/>
              </a:rPr>
              <a:t>x-large</a:t>
            </a:r>
            <a:r>
              <a:rPr sz="2800" spc="-10" dirty="0">
                <a:solidFill>
                  <a:srgbClr val="FFC000"/>
                </a:solidFill>
                <a:latin typeface="Calibri"/>
                <a:cs typeface="Calibri"/>
              </a:rPr>
              <a:t>, </a:t>
            </a:r>
            <a:r>
              <a:rPr sz="2800" spc="-10" dirty="0">
                <a:solidFill>
                  <a:srgbClr val="FFC000"/>
                </a:solidFill>
                <a:latin typeface="Consolas"/>
                <a:cs typeface="Consolas"/>
              </a:rPr>
              <a:t>xx-large</a:t>
            </a:r>
            <a:r>
              <a:rPr sz="2800" spc="-10" dirty="0">
                <a:solidFill>
                  <a:srgbClr val="FFC000"/>
                </a:solidFill>
                <a:latin typeface="Calibri"/>
                <a:cs typeface="Calibri"/>
              </a:rPr>
              <a:t>,  </a:t>
            </a:r>
            <a:r>
              <a:rPr sz="2800" spc="-10" dirty="0">
                <a:solidFill>
                  <a:srgbClr val="FFC000"/>
                </a:solidFill>
                <a:latin typeface="Consolas"/>
                <a:cs typeface="Consolas"/>
              </a:rPr>
              <a:t>smaller</a:t>
            </a:r>
            <a:r>
              <a:rPr sz="2800" spc="-10" dirty="0">
                <a:solidFill>
                  <a:srgbClr val="FFC000"/>
                </a:solidFill>
                <a:latin typeface="Calibri"/>
                <a:cs typeface="Calibri"/>
              </a:rPr>
              <a:t>, </a:t>
            </a:r>
            <a:r>
              <a:rPr sz="2800" spc="-10" dirty="0">
                <a:solidFill>
                  <a:srgbClr val="FFC000"/>
                </a:solidFill>
                <a:latin typeface="Consolas"/>
                <a:cs typeface="Consolas"/>
              </a:rPr>
              <a:t>larger</a:t>
            </a:r>
            <a:r>
              <a:rPr sz="2800" spc="-825" dirty="0">
                <a:solidFill>
                  <a:srgbClr val="FFC000"/>
                </a:solidFill>
                <a:latin typeface="Consolas"/>
                <a:cs typeface="Consolas"/>
              </a:rPr>
              <a:t> </a:t>
            </a:r>
            <a:r>
              <a:rPr sz="2800" spc="-5" dirty="0">
                <a:solidFill>
                  <a:srgbClr val="2E2B1F"/>
                </a:solidFill>
                <a:latin typeface="Calibri"/>
                <a:cs typeface="Calibri"/>
              </a:rPr>
              <a:t>or </a:t>
            </a:r>
            <a:r>
              <a:rPr sz="2800" spc="-10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numeric value</a:t>
            </a:r>
            <a:endParaRPr sz="2800" dirty="0">
              <a:solidFill>
                <a:schemeClr val="accent6">
                  <a:lumMod val="75000"/>
                </a:schemeClr>
              </a:solidFill>
              <a:latin typeface="Calibri"/>
              <a:cs typeface="Calibri"/>
            </a:endParaRPr>
          </a:p>
          <a:p>
            <a:pPr marL="241300" indent="-228600" algn="just">
              <a:lnSpc>
                <a:spcPct val="100000"/>
              </a:lnSpc>
              <a:spcBef>
                <a:spcPts val="675"/>
              </a:spcBef>
              <a:buClr>
                <a:srgbClr val="A9A47B"/>
              </a:buClr>
              <a:buFont typeface="Arial"/>
              <a:buChar char="•"/>
              <a:tabLst>
                <a:tab pos="241300" algn="l"/>
              </a:tabLst>
            </a:pPr>
            <a:r>
              <a:rPr sz="2800" spc="-10" dirty="0">
                <a:solidFill>
                  <a:srgbClr val="FFC000"/>
                </a:solidFill>
                <a:latin typeface="Consolas"/>
                <a:cs typeface="Consolas"/>
              </a:rPr>
              <a:t>font-family</a:t>
            </a:r>
            <a:r>
              <a:rPr sz="2800" spc="-780" dirty="0">
                <a:solidFill>
                  <a:srgbClr val="FFC000"/>
                </a:solidFill>
                <a:latin typeface="Consolas"/>
                <a:cs typeface="Consolas"/>
              </a:rPr>
              <a:t> </a:t>
            </a:r>
            <a:r>
              <a:rPr sz="2800" spc="-5" dirty="0">
                <a:solidFill>
                  <a:srgbClr val="2E2B1F"/>
                </a:solidFill>
                <a:latin typeface="Calibri"/>
                <a:cs typeface="Calibri"/>
              </a:rPr>
              <a:t>– </a:t>
            </a:r>
            <a:r>
              <a:rPr sz="2800" spc="-10" dirty="0">
                <a:solidFill>
                  <a:srgbClr val="2E2B1F"/>
                </a:solidFill>
                <a:latin typeface="Calibri"/>
                <a:cs typeface="Calibri"/>
              </a:rPr>
              <a:t>comma </a:t>
            </a:r>
            <a:r>
              <a:rPr sz="2800" spc="-20" dirty="0">
                <a:solidFill>
                  <a:srgbClr val="2E2B1F"/>
                </a:solidFill>
                <a:latin typeface="Calibri"/>
                <a:cs typeface="Calibri"/>
              </a:rPr>
              <a:t>separated </a:t>
            </a:r>
            <a:r>
              <a:rPr sz="2800" spc="-30" dirty="0">
                <a:solidFill>
                  <a:srgbClr val="2E2B1F"/>
                </a:solidFill>
                <a:latin typeface="Calibri"/>
                <a:cs typeface="Calibri"/>
              </a:rPr>
              <a:t>font </a:t>
            </a:r>
            <a:r>
              <a:rPr sz="2800" spc="-10" dirty="0">
                <a:solidFill>
                  <a:srgbClr val="2E2B1F"/>
                </a:solidFill>
                <a:latin typeface="Calibri"/>
                <a:cs typeface="Calibri"/>
              </a:rPr>
              <a:t>names</a:t>
            </a:r>
            <a:endParaRPr sz="2800" dirty="0">
              <a:latin typeface="Calibri"/>
              <a:cs typeface="Calibri"/>
            </a:endParaRPr>
          </a:p>
          <a:p>
            <a:pPr marL="538480" lvl="1" indent="-229235" algn="just">
              <a:lnSpc>
                <a:spcPct val="100000"/>
              </a:lnSpc>
              <a:spcBef>
                <a:spcPts val="630"/>
              </a:spcBef>
              <a:buClr>
                <a:srgbClr val="9CBDBC"/>
              </a:buClr>
              <a:buFont typeface="Arial"/>
              <a:buChar char="•"/>
              <a:tabLst>
                <a:tab pos="539115" algn="l"/>
              </a:tabLst>
            </a:pPr>
            <a:r>
              <a:rPr sz="2600" spc="-5" dirty="0">
                <a:solidFill>
                  <a:srgbClr val="2E2B1F"/>
                </a:solidFill>
                <a:latin typeface="Calibri"/>
                <a:cs typeface="Calibri"/>
              </a:rPr>
              <a:t>Example: </a:t>
            </a:r>
            <a:r>
              <a:rPr sz="2600" spc="-5" dirty="0">
                <a:solidFill>
                  <a:srgbClr val="FFC000"/>
                </a:solidFill>
                <a:latin typeface="Consolas"/>
                <a:cs typeface="Consolas"/>
              </a:rPr>
              <a:t>verdana</a:t>
            </a:r>
            <a:r>
              <a:rPr sz="2600" spc="-5" dirty="0">
                <a:solidFill>
                  <a:srgbClr val="FFC000"/>
                </a:solidFill>
                <a:latin typeface="Calibri"/>
                <a:cs typeface="Calibri"/>
              </a:rPr>
              <a:t>, </a:t>
            </a:r>
            <a:r>
              <a:rPr sz="2600" spc="-5" dirty="0">
                <a:solidFill>
                  <a:srgbClr val="FFC000"/>
                </a:solidFill>
                <a:latin typeface="Consolas"/>
                <a:cs typeface="Consolas"/>
              </a:rPr>
              <a:t>sans-serif</a:t>
            </a:r>
            <a:r>
              <a:rPr sz="2600" spc="-5" dirty="0">
                <a:solidFill>
                  <a:srgbClr val="2E2B1F"/>
                </a:solidFill>
                <a:latin typeface="Calibri"/>
                <a:cs typeface="Calibri"/>
              </a:rPr>
              <a:t>,</a:t>
            </a:r>
            <a:r>
              <a:rPr sz="2600" spc="-6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600" spc="-15" dirty="0">
                <a:solidFill>
                  <a:srgbClr val="2E2B1F"/>
                </a:solidFill>
                <a:latin typeface="Calibri"/>
                <a:cs typeface="Calibri"/>
              </a:rPr>
              <a:t>etc.</a:t>
            </a:r>
            <a:endParaRPr sz="2600" dirty="0">
              <a:latin typeface="Calibri"/>
              <a:cs typeface="Calibri"/>
            </a:endParaRPr>
          </a:p>
          <a:p>
            <a:pPr marL="538480" lvl="1" indent="-229235" algn="just">
              <a:lnSpc>
                <a:spcPct val="100000"/>
              </a:lnSpc>
              <a:spcBef>
                <a:spcPts val="625"/>
              </a:spcBef>
              <a:buClr>
                <a:srgbClr val="9CBDBC"/>
              </a:buClr>
              <a:buFont typeface="Arial"/>
              <a:buChar char="•"/>
              <a:tabLst>
                <a:tab pos="539115" algn="l"/>
              </a:tabLst>
            </a:pPr>
            <a:r>
              <a:rPr sz="2600" spc="-5" dirty="0">
                <a:solidFill>
                  <a:srgbClr val="2E2B1F"/>
                </a:solidFill>
                <a:latin typeface="Calibri"/>
                <a:cs typeface="Calibri"/>
              </a:rPr>
              <a:t>The </a:t>
            </a:r>
            <a:r>
              <a:rPr sz="2600" spc="-15" dirty="0">
                <a:solidFill>
                  <a:srgbClr val="2E2B1F"/>
                </a:solidFill>
                <a:latin typeface="Calibri"/>
                <a:cs typeface="Calibri"/>
              </a:rPr>
              <a:t>browser </a:t>
            </a:r>
            <a:r>
              <a:rPr sz="2600" dirty="0">
                <a:solidFill>
                  <a:srgbClr val="2E2B1F"/>
                </a:solidFill>
                <a:latin typeface="Calibri"/>
                <a:cs typeface="Calibri"/>
              </a:rPr>
              <a:t>loads the </a:t>
            </a:r>
            <a:r>
              <a:rPr sz="2600" spc="-20" dirty="0">
                <a:solidFill>
                  <a:srgbClr val="2E2B1F"/>
                </a:solidFill>
                <a:latin typeface="Calibri"/>
                <a:cs typeface="Calibri"/>
              </a:rPr>
              <a:t>first </a:t>
            </a:r>
            <a:r>
              <a:rPr sz="2600" spc="-5" dirty="0">
                <a:solidFill>
                  <a:srgbClr val="2E2B1F"/>
                </a:solidFill>
                <a:latin typeface="Calibri"/>
                <a:cs typeface="Calibri"/>
              </a:rPr>
              <a:t>one that </a:t>
            </a:r>
            <a:r>
              <a:rPr sz="2600" dirty="0">
                <a:solidFill>
                  <a:srgbClr val="2E2B1F"/>
                </a:solidFill>
                <a:latin typeface="Calibri"/>
                <a:cs typeface="Calibri"/>
              </a:rPr>
              <a:t>is</a:t>
            </a:r>
            <a:r>
              <a:rPr sz="26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2E2B1F"/>
                </a:solidFill>
                <a:latin typeface="Calibri"/>
                <a:cs typeface="Calibri"/>
              </a:rPr>
              <a:t>available</a:t>
            </a:r>
            <a:endParaRPr sz="2600" dirty="0">
              <a:latin typeface="Calibri"/>
              <a:cs typeface="Calibri"/>
            </a:endParaRPr>
          </a:p>
          <a:p>
            <a:pPr marL="538480" lvl="1" indent="-229235" algn="just">
              <a:lnSpc>
                <a:spcPct val="100000"/>
              </a:lnSpc>
              <a:spcBef>
                <a:spcPts val="630"/>
              </a:spcBef>
              <a:buClr>
                <a:srgbClr val="9CBDBC"/>
              </a:buClr>
              <a:buFont typeface="Arial"/>
              <a:buChar char="•"/>
              <a:tabLst>
                <a:tab pos="539115" algn="l"/>
              </a:tabLst>
            </a:pPr>
            <a:r>
              <a:rPr sz="2600" spc="-10" dirty="0">
                <a:solidFill>
                  <a:srgbClr val="2E2B1F"/>
                </a:solidFill>
                <a:latin typeface="Calibri"/>
                <a:cs typeface="Calibri"/>
              </a:rPr>
              <a:t>There </a:t>
            </a:r>
            <a:r>
              <a:rPr sz="2600" spc="-5" dirty="0">
                <a:solidFill>
                  <a:srgbClr val="2E2B1F"/>
                </a:solidFill>
                <a:latin typeface="Calibri"/>
                <a:cs typeface="Calibri"/>
              </a:rPr>
              <a:t>should </a:t>
            </a:r>
            <a:r>
              <a:rPr sz="2600" spc="-20" dirty="0">
                <a:solidFill>
                  <a:srgbClr val="2E2B1F"/>
                </a:solidFill>
                <a:latin typeface="Calibri"/>
                <a:cs typeface="Calibri"/>
              </a:rPr>
              <a:t>always </a:t>
            </a:r>
            <a:r>
              <a:rPr sz="2600" dirty="0">
                <a:solidFill>
                  <a:srgbClr val="2E2B1F"/>
                </a:solidFill>
                <a:latin typeface="Calibri"/>
                <a:cs typeface="Calibri"/>
              </a:rPr>
              <a:t>be </a:t>
            </a:r>
            <a:r>
              <a:rPr sz="2600" spc="-10" dirty="0">
                <a:solidFill>
                  <a:srgbClr val="2E2B1F"/>
                </a:solidFill>
                <a:latin typeface="Calibri"/>
                <a:cs typeface="Calibri"/>
              </a:rPr>
              <a:t>at </a:t>
            </a:r>
            <a:r>
              <a:rPr sz="2600" spc="-5" dirty="0">
                <a:solidFill>
                  <a:srgbClr val="2E2B1F"/>
                </a:solidFill>
                <a:latin typeface="Calibri"/>
                <a:cs typeface="Calibri"/>
              </a:rPr>
              <a:t>least </a:t>
            </a:r>
            <a:r>
              <a:rPr sz="2600" dirty="0">
                <a:solidFill>
                  <a:srgbClr val="2E2B1F"/>
                </a:solidFill>
                <a:latin typeface="Calibri"/>
                <a:cs typeface="Calibri"/>
              </a:rPr>
              <a:t>one </a:t>
            </a:r>
            <a:r>
              <a:rPr sz="2600" spc="-5" dirty="0">
                <a:solidFill>
                  <a:srgbClr val="2E2B1F"/>
                </a:solidFill>
                <a:latin typeface="Calibri"/>
                <a:cs typeface="Calibri"/>
              </a:rPr>
              <a:t>generic</a:t>
            </a:r>
            <a:r>
              <a:rPr sz="2600" spc="-10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600" spc="-25" dirty="0">
                <a:solidFill>
                  <a:srgbClr val="2E2B1F"/>
                </a:solidFill>
                <a:latin typeface="Calibri"/>
                <a:cs typeface="Calibri"/>
              </a:rPr>
              <a:t>font</a:t>
            </a:r>
            <a:endParaRPr sz="2600" dirty="0">
              <a:latin typeface="Calibri"/>
              <a:cs typeface="Calibri"/>
            </a:endParaRPr>
          </a:p>
          <a:p>
            <a:pPr marL="241300" marR="312420" indent="-228600" algn="just">
              <a:lnSpc>
                <a:spcPct val="100000"/>
              </a:lnSpc>
              <a:spcBef>
                <a:spcPts val="660"/>
              </a:spcBef>
              <a:buClr>
                <a:srgbClr val="A9A47B"/>
              </a:buClr>
              <a:buFont typeface="Arial"/>
              <a:buChar char="•"/>
              <a:tabLst>
                <a:tab pos="241300" algn="l"/>
              </a:tabLst>
            </a:pPr>
            <a:r>
              <a:rPr sz="2800" spc="-10" dirty="0">
                <a:solidFill>
                  <a:srgbClr val="FFC000"/>
                </a:solidFill>
                <a:latin typeface="Consolas"/>
                <a:cs typeface="Consolas"/>
              </a:rPr>
              <a:t>font-weight</a:t>
            </a:r>
            <a:r>
              <a:rPr sz="2800" spc="-860" dirty="0">
                <a:solidFill>
                  <a:srgbClr val="FFC000"/>
                </a:solidFill>
                <a:latin typeface="Consolas"/>
                <a:cs typeface="Consolas"/>
              </a:rPr>
              <a:t> </a:t>
            </a:r>
            <a:r>
              <a:rPr sz="2600" spc="-10" dirty="0">
                <a:solidFill>
                  <a:srgbClr val="2E2B1F"/>
                </a:solidFill>
                <a:latin typeface="Calibri"/>
                <a:cs typeface="Calibri"/>
              </a:rPr>
              <a:t>can </a:t>
            </a:r>
            <a:r>
              <a:rPr sz="2600" spc="-5" dirty="0">
                <a:solidFill>
                  <a:srgbClr val="2E2B1F"/>
                </a:solidFill>
                <a:latin typeface="Calibri"/>
                <a:cs typeface="Calibri"/>
              </a:rPr>
              <a:t>be </a:t>
            </a:r>
            <a:r>
              <a:rPr sz="2800" spc="-10" dirty="0">
                <a:solidFill>
                  <a:srgbClr val="FFC000"/>
                </a:solidFill>
                <a:latin typeface="Consolas"/>
                <a:cs typeface="Consolas"/>
              </a:rPr>
              <a:t>normal</a:t>
            </a:r>
            <a:r>
              <a:rPr sz="2800" spc="-10" dirty="0">
                <a:solidFill>
                  <a:srgbClr val="FFC000"/>
                </a:solidFill>
                <a:latin typeface="Calibri"/>
                <a:cs typeface="Calibri"/>
              </a:rPr>
              <a:t>, </a:t>
            </a:r>
            <a:r>
              <a:rPr sz="2800" spc="-10" dirty="0">
                <a:solidFill>
                  <a:srgbClr val="FFC000"/>
                </a:solidFill>
                <a:latin typeface="Consolas"/>
                <a:cs typeface="Consolas"/>
              </a:rPr>
              <a:t>bold</a:t>
            </a:r>
            <a:r>
              <a:rPr sz="2800" spc="-10" dirty="0">
                <a:solidFill>
                  <a:srgbClr val="FFC000"/>
                </a:solidFill>
                <a:latin typeface="Calibri"/>
                <a:cs typeface="Calibri"/>
              </a:rPr>
              <a:t>, </a:t>
            </a:r>
            <a:r>
              <a:rPr sz="2800" spc="-10" dirty="0">
                <a:solidFill>
                  <a:srgbClr val="FFC000"/>
                </a:solidFill>
                <a:latin typeface="Consolas"/>
                <a:cs typeface="Consolas"/>
              </a:rPr>
              <a:t>bolder</a:t>
            </a:r>
            <a:r>
              <a:rPr sz="2800" spc="-10" dirty="0">
                <a:solidFill>
                  <a:srgbClr val="FFC000"/>
                </a:solidFill>
                <a:latin typeface="Calibri"/>
                <a:cs typeface="Calibri"/>
              </a:rPr>
              <a:t>,  </a:t>
            </a:r>
            <a:r>
              <a:rPr sz="2800" spc="-10" dirty="0">
                <a:solidFill>
                  <a:srgbClr val="FFC000"/>
                </a:solidFill>
                <a:latin typeface="Consolas"/>
                <a:cs typeface="Consolas"/>
              </a:rPr>
              <a:t>lighter</a:t>
            </a:r>
            <a:r>
              <a:rPr sz="2800" spc="-900" dirty="0">
                <a:solidFill>
                  <a:srgbClr val="FFC000"/>
                </a:solidFill>
                <a:latin typeface="Consolas"/>
                <a:cs typeface="Consolas"/>
              </a:rPr>
              <a:t> </a:t>
            </a:r>
            <a:r>
              <a:rPr sz="2800" spc="-5" dirty="0">
                <a:solidFill>
                  <a:srgbClr val="2E2B1F"/>
                </a:solidFill>
                <a:latin typeface="Calibri"/>
                <a:cs typeface="Calibri"/>
              </a:rPr>
              <a:t>or a</a:t>
            </a:r>
            <a:r>
              <a:rPr sz="280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2E2B1F"/>
                </a:solidFill>
                <a:latin typeface="Calibri"/>
                <a:cs typeface="Calibri"/>
              </a:rPr>
              <a:t>number</a:t>
            </a:r>
            <a:r>
              <a:rPr sz="2800" spc="2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2E2B1F"/>
                </a:solidFill>
                <a:latin typeface="Calibri"/>
                <a:cs typeface="Calibri"/>
              </a:rPr>
              <a:t>in</a:t>
            </a:r>
            <a:r>
              <a:rPr sz="280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2E2B1F"/>
                </a:solidFill>
                <a:latin typeface="Calibri"/>
                <a:cs typeface="Calibri"/>
              </a:rPr>
              <a:t>range</a:t>
            </a:r>
            <a:r>
              <a:rPr sz="2800" spc="-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2E2B1F"/>
                </a:solidFill>
                <a:latin typeface="Calibri"/>
                <a:cs typeface="Calibri"/>
              </a:rPr>
              <a:t>[</a:t>
            </a:r>
            <a:r>
              <a:rPr sz="2800" dirty="0">
                <a:solidFill>
                  <a:srgbClr val="2E2B1F"/>
                </a:solidFill>
                <a:latin typeface="Consolas"/>
                <a:cs typeface="Consolas"/>
              </a:rPr>
              <a:t>100</a:t>
            </a:r>
            <a:r>
              <a:rPr sz="2800" spc="-885" dirty="0">
                <a:solidFill>
                  <a:srgbClr val="2E2B1F"/>
                </a:solidFill>
                <a:latin typeface="Consolas"/>
                <a:cs typeface="Consolas"/>
              </a:rPr>
              <a:t> </a:t>
            </a:r>
            <a:r>
              <a:rPr sz="2800" spc="-5" dirty="0">
                <a:solidFill>
                  <a:srgbClr val="2E2B1F"/>
                </a:solidFill>
                <a:latin typeface="Consolas"/>
                <a:cs typeface="Consolas"/>
              </a:rPr>
              <a:t>…</a:t>
            </a:r>
            <a:r>
              <a:rPr sz="2800" spc="-905" dirty="0">
                <a:solidFill>
                  <a:srgbClr val="2E2B1F"/>
                </a:solidFill>
                <a:latin typeface="Consolas"/>
                <a:cs typeface="Consolas"/>
              </a:rPr>
              <a:t> </a:t>
            </a:r>
            <a:r>
              <a:rPr sz="2800" spc="-10" dirty="0">
                <a:solidFill>
                  <a:srgbClr val="2E2B1F"/>
                </a:solidFill>
                <a:latin typeface="Consolas"/>
                <a:cs typeface="Consolas"/>
              </a:rPr>
              <a:t>900</a:t>
            </a:r>
            <a:r>
              <a:rPr sz="2800" spc="-10" dirty="0">
                <a:solidFill>
                  <a:srgbClr val="2E2B1F"/>
                </a:solidFill>
                <a:latin typeface="Calibri"/>
                <a:cs typeface="Calibri"/>
              </a:rPr>
              <a:t>]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696731" y="2711324"/>
            <a:ext cx="178435" cy="259079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dirty="0">
                <a:solidFill>
                  <a:srgbClr val="DFDCB7"/>
                </a:solidFill>
                <a:latin typeface="Calibri"/>
                <a:cs typeface="Calibri"/>
              </a:rPr>
              <a:t>101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13496</TotalTime>
  <Words>7883</Words>
  <Application>Microsoft Office PowerPoint</Application>
  <PresentationFormat>On-screen Show (4:3)</PresentationFormat>
  <Paragraphs>1079</Paragraphs>
  <Slides>124</Slides>
  <Notes>0</Notes>
  <HiddenSlides>3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124</vt:i4>
      </vt:variant>
    </vt:vector>
  </HeadingPairs>
  <TitlesOfParts>
    <vt:vector size="134" baseType="lpstr">
      <vt:lpstr>Arial</vt:lpstr>
      <vt:lpstr>Calibri</vt:lpstr>
      <vt:lpstr>Cambria</vt:lpstr>
      <vt:lpstr>Consolas</vt:lpstr>
      <vt:lpstr>Corbel</vt:lpstr>
      <vt:lpstr>Courier New</vt:lpstr>
      <vt:lpstr>Times New Roman</vt:lpstr>
      <vt:lpstr>Wingdings</vt:lpstr>
      <vt:lpstr>Wingdings 2</vt:lpstr>
      <vt:lpstr>Office Theme</vt:lpstr>
      <vt:lpstr>UNIT-1 Web Essentials and Mark-up language- HTML </vt:lpstr>
      <vt:lpstr>Outline</vt:lpstr>
      <vt:lpstr>Web Technology</vt:lpstr>
      <vt:lpstr>Web Technologies</vt:lpstr>
      <vt:lpstr>What is Internet?</vt:lpstr>
      <vt:lpstr>What is WWW?</vt:lpstr>
      <vt:lpstr>What is Hypertext?</vt:lpstr>
      <vt:lpstr>What is HTTP?</vt:lpstr>
      <vt:lpstr>What is URL?</vt:lpstr>
      <vt:lpstr>What is Website?</vt:lpstr>
      <vt:lpstr>What is Web Server?</vt:lpstr>
      <vt:lpstr>What is Web Browser?</vt:lpstr>
      <vt:lpstr>What is HTML?</vt:lpstr>
      <vt:lpstr>What is Hyperlink?</vt:lpstr>
      <vt:lpstr>Web - Domain Names &amp; Extension Types</vt:lpstr>
      <vt:lpstr>How the Web  works?</vt:lpstr>
      <vt:lpstr>How to choose a Technology?</vt:lpstr>
      <vt:lpstr>Website Designing steps</vt:lpstr>
      <vt:lpstr>Website Planning</vt:lpstr>
      <vt:lpstr>Website Design Issues</vt:lpstr>
      <vt:lpstr>HTML Basics Text, Images, Tables, Forms</vt:lpstr>
      <vt:lpstr>What is HTML?</vt:lpstr>
      <vt:lpstr>A Simple HTML Document</vt:lpstr>
      <vt:lpstr>HTML Tags</vt:lpstr>
      <vt:lpstr>HTML Page Structure</vt:lpstr>
      <vt:lpstr>HTML Versions</vt:lpstr>
      <vt:lpstr>Creating HTML Page</vt:lpstr>
      <vt:lpstr>First HTML Page</vt:lpstr>
      <vt:lpstr>First HTML Page: Tags</vt:lpstr>
      <vt:lpstr>First HTML Page: Header</vt:lpstr>
      <vt:lpstr>First HTML Page: Body</vt:lpstr>
      <vt:lpstr>HTML Headings- HTML headings are defined with the &lt;h1&gt; to &lt;h6&gt; tags. &lt;h1&gt; defines the  most important heading. &lt;h6&gt; defines the least important heading:</vt:lpstr>
      <vt:lpstr>Headings and Paragraphs</vt:lpstr>
      <vt:lpstr>Text Formatting</vt:lpstr>
      <vt:lpstr>PowerPoint Presentation</vt:lpstr>
      <vt:lpstr>&lt;pre&gt; tag</vt:lpstr>
      <vt:lpstr>PowerPoint Presentation</vt:lpstr>
      <vt:lpstr>Hyperlinks: &lt;a&gt; Tag</vt:lpstr>
      <vt:lpstr>Links to the Same Document – Example</vt:lpstr>
      <vt:lpstr>Images: &lt;img&gt; tag</vt:lpstr>
      <vt:lpstr>Ordered Lists: &lt;ol&gt; Tag</vt:lpstr>
      <vt:lpstr>Unordered Lists: &lt;ul&gt; Tag</vt:lpstr>
      <vt:lpstr>Definition lists: &lt;dl&gt; tag</vt:lpstr>
      <vt:lpstr>PowerPoint Presentation</vt:lpstr>
      <vt:lpstr>Lists – Example</vt:lpstr>
      <vt:lpstr>PowerPoint Presentation</vt:lpstr>
      <vt:lpstr>HTML Table Tags</vt:lpstr>
      <vt:lpstr>HTML Tables</vt:lpstr>
      <vt:lpstr>Simple HTML Tables – Example</vt:lpstr>
      <vt:lpstr>Continued…</vt:lpstr>
      <vt:lpstr>PowerPoint Presentation</vt:lpstr>
      <vt:lpstr>&lt;table&gt;   &lt;colgroup&gt;     &lt;col span="2" style="background-color: red; text-align: center"&gt;     &lt;col style="background-color: yellow"&gt;   &lt;/colgroup&gt;   &lt;tr&gt;     &lt;th&gt;ISBN&lt;/th&gt;     &lt;th&gt;Title&lt;/th&gt;     &lt;th&gt;Price&lt;/th&gt;   &lt;/tr&gt;   &lt;tr&gt;     &lt;td&gt;3476896&lt;/td&gt;     &lt;td&gt;My first HTML&lt;/td&gt;     &lt;td&gt;$53&lt;/td&gt;   &lt;/tr&gt;   &lt;tr&gt;     &lt;td&gt;5869207&lt;/td&gt;     &lt;td&gt;My first CSS&lt;/td&gt;     &lt;td&gt;$49&lt;/td&gt;   &lt;/tr&gt; &lt;/table&gt; </vt:lpstr>
      <vt:lpstr>Column and Row Span</vt:lpstr>
      <vt:lpstr>HTML Tables – colspan Example</vt:lpstr>
      <vt:lpstr>HTML Tables – rowspan Example</vt:lpstr>
      <vt:lpstr>PowerPoint Presentation</vt:lpstr>
      <vt:lpstr>HTML Form</vt:lpstr>
      <vt:lpstr>The &lt;input&gt; Element</vt:lpstr>
      <vt:lpstr>Input type Text</vt:lpstr>
      <vt:lpstr>Input Type Password</vt:lpstr>
      <vt:lpstr>Input type Submit</vt:lpstr>
      <vt:lpstr>Input Type Reset</vt:lpstr>
      <vt:lpstr>Input Type Button</vt:lpstr>
      <vt:lpstr>Input Type Radio</vt:lpstr>
      <vt:lpstr>Input Type Checkbox</vt:lpstr>
      <vt:lpstr>HTML Input Attributes</vt:lpstr>
      <vt:lpstr>Continued..</vt:lpstr>
      <vt:lpstr>The &lt;select&gt; Element</vt:lpstr>
      <vt:lpstr>The &lt;select&gt; Element with</vt:lpstr>
      <vt:lpstr>The &lt;textarea&gt; Element</vt:lpstr>
      <vt:lpstr>HTML Forms – Example</vt:lpstr>
      <vt:lpstr>HTML Forms – Example (2)</vt:lpstr>
      <vt:lpstr>HTML Forms – Example (3) form.html (continued)</vt:lpstr>
      <vt:lpstr>PowerPoint Presentation</vt:lpstr>
      <vt:lpstr>HTML Frames</vt:lpstr>
      <vt:lpstr>HTML &lt;frame&gt; Tag</vt:lpstr>
      <vt:lpstr>PowerPoint Presentation</vt:lpstr>
      <vt:lpstr>Cascading Style Sheets (CSS)</vt:lpstr>
      <vt:lpstr>Introduction of CSS</vt:lpstr>
      <vt:lpstr>Advantages of CSS</vt:lpstr>
      <vt:lpstr>CSS - Syntax</vt:lpstr>
      <vt:lpstr>CSS - Syntax</vt:lpstr>
      <vt:lpstr>CSS selectors (1)</vt:lpstr>
      <vt:lpstr>PowerPoint Presentation</vt:lpstr>
      <vt:lpstr>CSS selectors (2)</vt:lpstr>
      <vt:lpstr>Example with output</vt:lpstr>
      <vt:lpstr>CSS selectors (3)</vt:lpstr>
      <vt:lpstr>Example with output</vt:lpstr>
      <vt:lpstr>CSS selectors (4)</vt:lpstr>
      <vt:lpstr>CSS selectors (5)</vt:lpstr>
      <vt:lpstr>Example with output</vt:lpstr>
      <vt:lpstr>CSS selectors (6)</vt:lpstr>
      <vt:lpstr>PowerPoint Presentation</vt:lpstr>
      <vt:lpstr>Insert CSS in HTML</vt:lpstr>
      <vt:lpstr>Internal Style Sheet</vt:lpstr>
      <vt:lpstr>External Style Sheet</vt:lpstr>
      <vt:lpstr>External Style Sheet - Example</vt:lpstr>
      <vt:lpstr>Inline Styles</vt:lpstr>
      <vt:lpstr>Text-related CSS Properties</vt:lpstr>
      <vt:lpstr>CSS Rules for Fonts (2)</vt:lpstr>
      <vt:lpstr>Shorthand Font Property</vt:lpstr>
      <vt:lpstr>Backgrounds</vt:lpstr>
      <vt:lpstr>continued...</vt:lpstr>
      <vt:lpstr>Borders</vt:lpstr>
      <vt:lpstr>Border Shorthand Property</vt:lpstr>
      <vt:lpstr>Width and Height</vt:lpstr>
      <vt:lpstr>Style rule cascading and inheritance  </vt:lpstr>
      <vt:lpstr>PowerPoint Presentation</vt:lpstr>
      <vt:lpstr>PowerPoint Presentation</vt:lpstr>
      <vt:lpstr>Style rule cascading</vt:lpstr>
      <vt:lpstr>PowerPoint Presentation</vt:lpstr>
      <vt:lpstr>PowerPoint Presentation</vt:lpstr>
      <vt:lpstr>Bootstrap</vt:lpstr>
      <vt:lpstr>Where to Get Bootstrap?</vt:lpstr>
      <vt:lpstr>Create First Web Page With Bootstrap</vt:lpstr>
      <vt:lpstr>Continued…</vt:lpstr>
      <vt:lpstr>Continued…</vt:lpstr>
      <vt:lpstr>Basic Bootstrap Page</vt:lpstr>
      <vt:lpstr>Bootstrap Tables </vt:lpstr>
      <vt:lpstr>PowerPoint Presentation</vt:lpstr>
      <vt:lpstr>PowerPoint Presentation</vt:lpstr>
      <vt:lpstr>PowerPoint Presentation</vt:lpstr>
      <vt:lpstr>PowerPoint Presentation</vt:lpstr>
      <vt:lpstr>For complete Bootstrap tutorials: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Outline</dc:title>
  <cp:lastModifiedBy>Parag Jambhulkar</cp:lastModifiedBy>
  <cp:revision>457</cp:revision>
  <dcterms:created xsi:type="dcterms:W3CDTF">2021-01-04T04:12:00Z</dcterms:created>
  <dcterms:modified xsi:type="dcterms:W3CDTF">2023-12-27T04:27:29Z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LastSaved">
    <vt:filetime>2021-01-04T00:00:00Z</vt:filetime>
  </property>
</Properties>
</file>